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62" r:id="rId2"/>
    <p:sldId id="267" r:id="rId3"/>
    <p:sldId id="265" r:id="rId4"/>
    <p:sldId id="272" r:id="rId5"/>
    <p:sldId id="269" r:id="rId6"/>
    <p:sldId id="270" r:id="rId7"/>
    <p:sldId id="266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18/09/2022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18/09/2022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18/09/2022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18/09/2022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18/09/2022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18/09/2022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18/09/2022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18/09/2022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18/09/2022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18/09/2022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18/09/2022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18/09/2022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18/09/2022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18/09/2022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18/09/2022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18/09/2022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18/09/2022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18/09/2022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328401" cy="687395"/>
          </a:xfrm>
        </p:spPr>
        <p:txBody>
          <a:bodyPr>
            <a:normAutofit/>
          </a:bodyPr>
          <a:lstStyle/>
          <a:p>
            <a:r>
              <a:rPr lang="fr-FR" sz="3200" b="1" dirty="0"/>
              <a:t>Complément – Définir et structurer des données</a:t>
            </a:r>
            <a:endParaRPr lang="fr-FR" sz="5400" b="1" dirty="0"/>
          </a:p>
        </p:txBody>
      </p:sp>
      <p:sp>
        <p:nvSpPr>
          <p:cNvPr id="4" name="Rectangle 3"/>
          <p:cNvSpPr/>
          <p:nvPr/>
        </p:nvSpPr>
        <p:spPr>
          <a:xfrm>
            <a:off x="76200" y="1988288"/>
            <a:ext cx="571913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Étape 1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dictionnaire de données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premier travail consiste à lister les champs à créer dans le 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dictionnaire de données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regroupant les informations qui ont un lien naturelle (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entité)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endParaRPr lang="fr-FR" sz="2400" b="1" dirty="0">
              <a:solidFill>
                <a:srgbClr val="FFFF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spcBef>
                <a:spcPts val="600"/>
              </a:spcBef>
              <a:spcAft>
                <a:spcPts val="0"/>
              </a:spcAft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Entité Patients</a:t>
            </a:r>
          </a:p>
          <a:p>
            <a:pPr algn="r">
              <a:spcBef>
                <a:spcPts val="600"/>
              </a:spcBef>
              <a:spcAft>
                <a:spcPts val="0"/>
              </a:spcAft>
            </a:pPr>
            <a:endParaRPr lang="fr-FR" sz="2400" b="1" dirty="0">
              <a:solidFill>
                <a:srgbClr val="FFFF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spcBef>
                <a:spcPts val="600"/>
              </a:spcBef>
              <a:spcAft>
                <a:spcPts val="0"/>
              </a:spcAft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Entité Visites</a:t>
            </a:r>
          </a:p>
        </p:txBody>
      </p:sp>
      <p:sp>
        <p:nvSpPr>
          <p:cNvPr id="9" name="Rectangle 8"/>
          <p:cNvSpPr/>
          <p:nvPr/>
        </p:nvSpPr>
        <p:spPr>
          <a:xfrm>
            <a:off x="76200" y="812801"/>
            <a:ext cx="25218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Méthodologie</a:t>
            </a:r>
            <a:endParaRPr lang="fr-FR" sz="2800" b="1" dirty="0">
              <a:solidFill>
                <a:srgbClr val="FFFF00"/>
              </a:solidFill>
            </a:endParaRPr>
          </a:p>
        </p:txBody>
      </p:sp>
      <p:pic>
        <p:nvPicPr>
          <p:cNvPr id="3" name="Image 2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8660" y="1988288"/>
            <a:ext cx="5966395" cy="4391621"/>
          </a:xfrm>
          <a:prstGeom prst="rect">
            <a:avLst/>
          </a:prstGeom>
        </p:spPr>
      </p:pic>
      <p:cxnSp>
        <p:nvCxnSpPr>
          <p:cNvPr id="7" name="Connecteur droit avec flèche 6"/>
          <p:cNvCxnSpPr/>
          <p:nvPr/>
        </p:nvCxnSpPr>
        <p:spPr>
          <a:xfrm flipV="1">
            <a:off x="5752509" y="3988835"/>
            <a:ext cx="453360" cy="123509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V="1">
            <a:off x="5795335" y="5688419"/>
            <a:ext cx="543835" cy="483781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3271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2468" y="3388268"/>
            <a:ext cx="61891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données du dictionnaire sont ventilées dans des 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tables</a:t>
            </a: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reliées entre elles.</a:t>
            </a:r>
          </a:p>
        </p:txBody>
      </p:sp>
      <p:sp>
        <p:nvSpPr>
          <p:cNvPr id="9" name="Rectangle 8"/>
          <p:cNvSpPr/>
          <p:nvPr/>
        </p:nvSpPr>
        <p:spPr>
          <a:xfrm>
            <a:off x="84667" y="780487"/>
            <a:ext cx="25218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Méthodologie</a:t>
            </a:r>
            <a:endParaRPr lang="fr-FR" sz="2800" b="1" dirty="0">
              <a:solidFill>
                <a:srgbClr val="FFFF00"/>
              </a:solidFill>
            </a:endParaRPr>
          </a:p>
        </p:txBody>
      </p:sp>
      <p:pic>
        <p:nvPicPr>
          <p:cNvPr id="5" name="Image 4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8800" y="2844483"/>
            <a:ext cx="4864875" cy="363876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62468" y="1596971"/>
            <a:ext cx="6939720" cy="10310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Étape 2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Répartition des champs dans les tables</a:t>
            </a:r>
          </a:p>
        </p:txBody>
      </p:sp>
      <p:sp>
        <p:nvSpPr>
          <p:cNvPr id="8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328401" cy="687395"/>
          </a:xfrm>
        </p:spPr>
        <p:txBody>
          <a:bodyPr>
            <a:normAutofit/>
          </a:bodyPr>
          <a:lstStyle/>
          <a:p>
            <a:r>
              <a:rPr lang="fr-FR" sz="3200" b="1" dirty="0"/>
              <a:t>Complément – Définir et structurer des données</a:t>
            </a:r>
            <a:endParaRPr lang="fr-FR" sz="5400" b="1" dirty="0"/>
          </a:p>
        </p:txBody>
      </p:sp>
    </p:spTree>
    <p:extLst>
      <p:ext uri="{BB962C8B-B14F-4D97-AF65-F5344CB8AC3E}">
        <p14:creationId xmlns:p14="http://schemas.microsoft.com/office/powerpoint/2010/main" val="2178076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9334" y="1986502"/>
            <a:ext cx="557106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Étape 3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Clé primaire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endParaRPr lang="fr-FR" sz="2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Chaque table est organisée autour d’un champ qui interdit les 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doublons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 champ est appelé une 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clé primaire 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 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identifiant unique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67734" y="813728"/>
            <a:ext cx="25218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Méthodologie</a:t>
            </a:r>
            <a:endParaRPr lang="fr-FR" sz="2800" b="1" dirty="0">
              <a:solidFill>
                <a:srgbClr val="FFFF00"/>
              </a:solidFill>
            </a:endParaRPr>
          </a:p>
        </p:txBody>
      </p:sp>
      <p:pic>
        <p:nvPicPr>
          <p:cNvPr id="3" name="Image 2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4686" y="2167042"/>
            <a:ext cx="5369915" cy="3962825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6189133" y="2624667"/>
            <a:ext cx="2099734" cy="355600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9143999" y="2624667"/>
            <a:ext cx="2099734" cy="355600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avec flèche 7"/>
          <p:cNvCxnSpPr/>
          <p:nvPr/>
        </p:nvCxnSpPr>
        <p:spPr>
          <a:xfrm flipV="1">
            <a:off x="5894847" y="2980267"/>
            <a:ext cx="556753" cy="897466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V="1">
            <a:off x="5889589" y="2954867"/>
            <a:ext cx="3250317" cy="922866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itre 1"/>
          <p:cNvSpPr txBox="1">
            <a:spLocks/>
          </p:cNvSpPr>
          <p:nvPr/>
        </p:nvSpPr>
        <p:spPr>
          <a:xfrm>
            <a:off x="0" y="0"/>
            <a:ext cx="11328401" cy="6873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200" b="1" dirty="0"/>
              <a:t>Complément – Définir et structurer des données</a:t>
            </a:r>
            <a:endParaRPr lang="fr-FR" sz="5400" b="1" dirty="0"/>
          </a:p>
        </p:txBody>
      </p:sp>
    </p:spTree>
    <p:extLst>
      <p:ext uri="{BB962C8B-B14F-4D97-AF65-F5344CB8AC3E}">
        <p14:creationId xmlns:p14="http://schemas.microsoft.com/office/powerpoint/2010/main" val="770324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6293" y="2081552"/>
            <a:ext cx="4483510" cy="327272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83822" y="1565032"/>
            <a:ext cx="596900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Étape  4.1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Relation 1-n</a:t>
            </a:r>
          </a:p>
          <a:p>
            <a:pPr algn="just">
              <a:spcBef>
                <a:spcPts val="18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majorité des relations entre tables sont de type (1-n) 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mère-fille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Une mère peut avoir plusieurs enfants mais un enfant ne peut avoir qu’une seule mère.</a:t>
            </a:r>
          </a:p>
        </p:txBody>
      </p:sp>
      <p:sp>
        <p:nvSpPr>
          <p:cNvPr id="9" name="Rectangle 8"/>
          <p:cNvSpPr/>
          <p:nvPr/>
        </p:nvSpPr>
        <p:spPr>
          <a:xfrm>
            <a:off x="32466" y="761723"/>
            <a:ext cx="25218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Méthodologie</a:t>
            </a:r>
            <a:endParaRPr lang="fr-FR" sz="2800" b="1" dirty="0">
              <a:solidFill>
                <a:srgbClr val="FFFF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800271" y="1712220"/>
            <a:ext cx="4295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Table mère                       Table fille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97933" y="5525106"/>
            <a:ext cx="1158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FFFF00"/>
                </a:solidFill>
              </a:rPr>
              <a:t>Dans ce cas, le champ commun est TOUJOURS la clé primaire de la table mère qui est ajoutée à la table fille en tant que clé externe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6866467" y="2480733"/>
            <a:ext cx="1659466" cy="296334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>
            <a:off x="9372600" y="2743199"/>
            <a:ext cx="1659466" cy="296334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0" y="0"/>
            <a:ext cx="11328401" cy="6873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200" b="1" dirty="0"/>
              <a:t>Complément – Définir et structurer des données</a:t>
            </a:r>
            <a:endParaRPr lang="fr-FR" sz="5400" b="1" dirty="0"/>
          </a:p>
        </p:txBody>
      </p:sp>
    </p:spTree>
    <p:extLst>
      <p:ext uri="{BB962C8B-B14F-4D97-AF65-F5344CB8AC3E}">
        <p14:creationId xmlns:p14="http://schemas.microsoft.com/office/powerpoint/2010/main" val="1323259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869832"/>
            <a:ext cx="5655733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Étape  4.1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Relation (n-n)</a:t>
            </a:r>
          </a:p>
          <a:p>
            <a:pPr algn="just">
              <a:spcBef>
                <a:spcPts val="18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existe également des relations de type (n-n) ou 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mère-mère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000" i="1" dirty="0">
                <a:latin typeface="Arial" panose="020B0604020202020204" pitchFamily="34" charset="0"/>
                <a:cs typeface="Arial" panose="020B0604020202020204" pitchFamily="34" charset="0"/>
              </a:rPr>
              <a:t>=&gt; Un client peut louer plusieurs appartements et un même appartement peut être loué plusieurs fois par un même client à des dates différentes</a:t>
            </a:r>
            <a:endParaRPr lang="fr-FR" sz="20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856993"/>
            <a:ext cx="25218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Méthodologie</a:t>
            </a:r>
            <a:endParaRPr lang="fr-FR" sz="2800" b="1" dirty="0">
              <a:solidFill>
                <a:srgbClr val="FFFF00"/>
              </a:solidFill>
            </a:endParaRPr>
          </a:p>
        </p:txBody>
      </p:sp>
      <p:pic>
        <p:nvPicPr>
          <p:cNvPr id="7" name="Image 6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458" y="3544815"/>
            <a:ext cx="5568023" cy="1653718"/>
          </a:xfrm>
          <a:prstGeom prst="rect">
            <a:avLst/>
          </a:prstGeom>
        </p:spPr>
      </p:pic>
      <p:sp>
        <p:nvSpPr>
          <p:cNvPr id="8" name="Titre 1"/>
          <p:cNvSpPr txBox="1">
            <a:spLocks/>
          </p:cNvSpPr>
          <p:nvPr/>
        </p:nvSpPr>
        <p:spPr>
          <a:xfrm>
            <a:off x="0" y="0"/>
            <a:ext cx="11328401" cy="6873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200" b="1" dirty="0"/>
              <a:t>Complément – Définir et structurer des données</a:t>
            </a:r>
            <a:endParaRPr lang="fr-FR" sz="5400" b="1" dirty="0"/>
          </a:p>
        </p:txBody>
      </p:sp>
    </p:spTree>
    <p:extLst>
      <p:ext uri="{BB962C8B-B14F-4D97-AF65-F5344CB8AC3E}">
        <p14:creationId xmlns:p14="http://schemas.microsoft.com/office/powerpoint/2010/main" val="1648514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0866" y="1586004"/>
            <a:ext cx="11565467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Étape  4.2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Relation (n-n)</a:t>
            </a:r>
          </a:p>
          <a:p>
            <a:pPr marR="180340" algn="just">
              <a:spcBef>
                <a:spcPts val="18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ce cas, il faut créer une table intermédiaire qui met en relation les deux tables mères et qui contiendra les clés primaires des deux tables mères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784169"/>
            <a:ext cx="25218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Méthodologie</a:t>
            </a:r>
            <a:endParaRPr lang="fr-FR" sz="2800" b="1" dirty="0">
              <a:solidFill>
                <a:srgbClr val="FFFF00"/>
              </a:solidFill>
            </a:endParaRPr>
          </a:p>
        </p:txBody>
      </p:sp>
      <p:pic>
        <p:nvPicPr>
          <p:cNvPr id="5" name="Image 4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8098" y="4027783"/>
            <a:ext cx="7440063" cy="150516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028087" y="5766722"/>
            <a:ext cx="75600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Cette relation est dite porteuse de données</a:t>
            </a:r>
            <a:endParaRPr lang="fr-FR" sz="2800" b="1" dirty="0"/>
          </a:p>
        </p:txBody>
      </p:sp>
      <p:cxnSp>
        <p:nvCxnSpPr>
          <p:cNvPr id="10" name="Connecteur droit avec flèche 9"/>
          <p:cNvCxnSpPr/>
          <p:nvPr/>
        </p:nvCxnSpPr>
        <p:spPr>
          <a:xfrm>
            <a:off x="5317067" y="3577871"/>
            <a:ext cx="152400" cy="45859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itre 1"/>
          <p:cNvSpPr txBox="1">
            <a:spLocks/>
          </p:cNvSpPr>
          <p:nvPr/>
        </p:nvSpPr>
        <p:spPr>
          <a:xfrm>
            <a:off x="0" y="0"/>
            <a:ext cx="11328401" cy="6873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200" b="1" dirty="0"/>
              <a:t>Complément – Définir et structurer des données</a:t>
            </a:r>
            <a:endParaRPr lang="fr-FR" sz="5400" b="1" dirty="0"/>
          </a:p>
        </p:txBody>
      </p:sp>
    </p:spTree>
    <p:extLst>
      <p:ext uri="{BB962C8B-B14F-4D97-AF65-F5344CB8AC3E}">
        <p14:creationId xmlns:p14="http://schemas.microsoft.com/office/powerpoint/2010/main" val="3303893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5600" y="750237"/>
            <a:ext cx="5015889" cy="366133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46689" y="1787101"/>
            <a:ext cx="5015889" cy="306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Étape  5 </a:t>
            </a:r>
          </a:p>
          <a:p>
            <a:pPr algn="r"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MCD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MRD</a:t>
            </a:r>
          </a:p>
        </p:txBody>
      </p:sp>
      <p:sp>
        <p:nvSpPr>
          <p:cNvPr id="9" name="Rectangle 8"/>
          <p:cNvSpPr/>
          <p:nvPr/>
        </p:nvSpPr>
        <p:spPr>
          <a:xfrm>
            <a:off x="32466" y="856993"/>
            <a:ext cx="25218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Méthodologie</a:t>
            </a:r>
            <a:endParaRPr lang="fr-FR" sz="2800" b="1" dirty="0">
              <a:solidFill>
                <a:srgbClr val="FFFF00"/>
              </a:solidFill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0" y="0"/>
            <a:ext cx="11328401" cy="6873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200" b="1" dirty="0"/>
              <a:t>Complément – Définir et structurer des données</a:t>
            </a:r>
            <a:endParaRPr lang="fr-FR" sz="5400" b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146689" y="4912320"/>
            <a:ext cx="12022666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Patients</a:t>
            </a:r>
            <a:r>
              <a:rPr lang="fr-FR" sz="2400" dirty="0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: </a:t>
            </a:r>
            <a:r>
              <a:rPr lang="fr-FR" sz="2400" b="1" u="sng" dirty="0" err="1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N°_Patient</a:t>
            </a:r>
            <a:r>
              <a:rPr lang="fr-FR" sz="2400" dirty="0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fr-FR" sz="2400" dirty="0" err="1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Civilité_pat</a:t>
            </a:r>
            <a:r>
              <a:rPr lang="fr-FR" sz="2400" dirty="0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fr-FR" sz="2400" dirty="0" err="1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Nom_pat</a:t>
            </a:r>
            <a:r>
              <a:rPr lang="fr-FR" sz="2400" dirty="0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fr-FR" sz="2400" dirty="0" err="1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SS_pat</a:t>
            </a:r>
            <a:r>
              <a:rPr lang="fr-FR" sz="2400" dirty="0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fr-FR" sz="2400" dirty="0" err="1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Date_nais_pat</a:t>
            </a:r>
            <a:r>
              <a:rPr lang="fr-FR" sz="2400" dirty="0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fr-FR" sz="2400" dirty="0" err="1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Rue_pat</a:t>
            </a:r>
            <a:r>
              <a:rPr lang="fr-FR" sz="2400" dirty="0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fr-FR" sz="2400" dirty="0" err="1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CP_pat</a:t>
            </a:r>
            <a:r>
              <a:rPr lang="fr-FR" sz="2400" dirty="0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fr-FR" sz="2400" dirty="0" err="1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Ville_pat</a:t>
            </a:r>
            <a:r>
              <a:rPr lang="fr-FR" sz="2400" dirty="0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fr-FR" sz="2400" dirty="0" err="1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Tel_pat</a:t>
            </a:r>
            <a:r>
              <a:rPr lang="fr-FR" sz="2400" dirty="0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fr-FR" sz="2400" dirty="0" err="1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Tiers_payant_pat</a:t>
            </a:r>
            <a:r>
              <a:rPr lang="fr-FR" sz="2400" dirty="0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fr-FR" sz="2400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Mutuelle</a:t>
            </a:r>
            <a:r>
              <a:rPr lang="fr-FR" sz="2400" dirty="0" err="1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_pat</a:t>
            </a:r>
            <a:r>
              <a:rPr lang="fr-FR" sz="2400" dirty="0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fr-FR" sz="2400" dirty="0" err="1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Age_pat</a:t>
            </a:r>
            <a:endParaRPr lang="fr-FR" sz="2400" dirty="0">
              <a:solidFill>
                <a:srgbClr val="FFFF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</a:pPr>
            <a:r>
              <a:rPr lang="fr-FR" sz="2400" b="1" dirty="0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Visites</a:t>
            </a:r>
            <a:r>
              <a:rPr lang="fr-FR" sz="2400" dirty="0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: </a:t>
            </a:r>
            <a:r>
              <a:rPr lang="fr-FR" sz="2400" b="1" u="sng" dirty="0" err="1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N°_visite</a:t>
            </a:r>
            <a:r>
              <a:rPr lang="fr-FR" sz="2400" b="1" dirty="0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fr-FR" sz="2400" b="1" u="sng" dirty="0" err="1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N°_patient</a:t>
            </a:r>
            <a:r>
              <a:rPr lang="fr-FR" sz="2400" b="1" u="sng" dirty="0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#</a:t>
            </a:r>
            <a:r>
              <a:rPr lang="fr-FR" sz="2400" dirty="0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Date, Taille, Poids, Symptômes, Diagnostic, </a:t>
            </a:r>
            <a:r>
              <a:rPr lang="fr-FR" sz="2400" dirty="0" err="1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Préscrition</a:t>
            </a:r>
            <a:r>
              <a:rPr lang="fr-FR" sz="2400" dirty="0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fr-FR" sz="2400" dirty="0" err="1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Prix_visites</a:t>
            </a:r>
            <a:r>
              <a:rPr lang="fr-FR" sz="2400" dirty="0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fr-FR" sz="2400" dirty="0" err="1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Prix_actes</a:t>
            </a:r>
            <a:endParaRPr lang="fr-FR" sz="2400" dirty="0">
              <a:solidFill>
                <a:srgbClr val="FFFF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358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494</TotalTime>
  <Words>379</Words>
  <Application>Microsoft Office PowerPoint</Application>
  <PresentationFormat>Grand écran</PresentationFormat>
  <Paragraphs>51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Arial Narrow</vt:lpstr>
      <vt:lpstr>Century Gothic</vt:lpstr>
      <vt:lpstr>Wingdings 3</vt:lpstr>
      <vt:lpstr>Ion</vt:lpstr>
      <vt:lpstr>Complément – Définir et structurer des données</vt:lpstr>
      <vt:lpstr>Complément – Définir et structurer des données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49</cp:revision>
  <dcterms:created xsi:type="dcterms:W3CDTF">2014-01-14T07:42:30Z</dcterms:created>
  <dcterms:modified xsi:type="dcterms:W3CDTF">2022-09-18T18:21:42Z</dcterms:modified>
</cp:coreProperties>
</file>