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67" r:id="rId4"/>
    <p:sldId id="263" r:id="rId5"/>
    <p:sldId id="257" r:id="rId6"/>
    <p:sldId id="258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94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23845-1B8C-4484-BB96-871A706FD63A}" type="doc">
      <dgm:prSet loTypeId="urn:microsoft.com/office/officeart/2005/8/layout/matrix1" loCatId="matrix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47E89499-72A9-462E-9E05-0BA554646B3A}">
      <dgm:prSet phldrT="[Texte]" custT="1"/>
      <dgm:spPr/>
      <dgm:t>
        <a:bodyPr/>
        <a:lstStyle/>
        <a:p>
          <a:r>
            <a:rPr lang="fr-FR" sz="3200" b="1">
              <a:solidFill>
                <a:schemeClr val="bg1"/>
              </a:solidFill>
            </a:rPr>
            <a:t>Tables</a:t>
          </a:r>
        </a:p>
      </dgm:t>
    </dgm:pt>
    <dgm:pt modelId="{0E81C4DA-4AD9-405D-8780-AF63B3136B5C}" type="parTrans" cxnId="{5E629D39-A235-47DD-ACE7-C275B2E09662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BD23A45A-3963-4921-B5C1-78AC9B0C7944}" type="sibTrans" cxnId="{5E629D39-A235-47DD-ACE7-C275B2E09662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008F142D-D028-4C06-AE45-DFBBE0362AE3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Filtres, tris recherches</a:t>
          </a:r>
        </a:p>
      </dgm:t>
    </dgm:pt>
    <dgm:pt modelId="{BC4AD49D-4763-4E43-A51C-D799701FD2AF}" type="parTrans" cxnId="{2F3E7352-429E-4CB2-8B85-F29C88C875D8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FA2010E-6ABE-46D3-B9AD-E1CF5E2C1406}" type="sibTrans" cxnId="{2F3E7352-429E-4CB2-8B85-F29C88C875D8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8839A073-1F7A-468F-8934-B1B75A98844B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Requêtes</a:t>
          </a:r>
        </a:p>
      </dgm:t>
    </dgm:pt>
    <dgm:pt modelId="{E7DCBE98-6FFD-481B-BF84-EB2A3308975B}" type="parTrans" cxnId="{8E9483B1-2648-412B-9C98-D936CE886C2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2A52A8B8-5B71-47A4-833C-C2F30A8C95C0}" type="sibTrans" cxnId="{8E9483B1-2648-412B-9C98-D936CE886C2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333D52CB-2D1F-4920-92A2-CDB42F17EC7F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Etats</a:t>
          </a:r>
        </a:p>
      </dgm:t>
    </dgm:pt>
    <dgm:pt modelId="{F2C91373-3EF8-40E0-8EA2-FAE76C2A3BB5}" type="parTrans" cxnId="{43AE8F65-DE84-4E75-9D3F-94D6866DD774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7BC35BD-0603-4FFB-A1AA-14011F4468CA}" type="sibTrans" cxnId="{43AE8F65-DE84-4E75-9D3F-94D6866DD774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350F21E2-C7E4-4792-9092-C92419AAF470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Fomulaires</a:t>
          </a:r>
        </a:p>
      </dgm:t>
    </dgm:pt>
    <dgm:pt modelId="{D727D8E4-CE02-44DC-9E88-90573BC5F33C}" type="parTrans" cxnId="{E9121D49-0E1B-467B-92CE-5AB09818349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A776703-7B0F-4DD7-AAB4-EF6847F97415}" type="sibTrans" cxnId="{E9121D49-0E1B-467B-92CE-5AB09818349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BC767EC-5360-4290-B7B2-0D1255513C9C}" type="pres">
      <dgm:prSet presAssocID="{49423845-1B8C-4484-BB96-871A706FD63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FE6EAD-EFF4-4FD9-8F26-E1B9B2C77DC9}" type="pres">
      <dgm:prSet presAssocID="{49423845-1B8C-4484-BB96-871A706FD63A}" presName="matrix" presStyleCnt="0"/>
      <dgm:spPr/>
    </dgm:pt>
    <dgm:pt modelId="{5EA7AED4-ACDE-46E1-A6E5-4E6662F153C0}" type="pres">
      <dgm:prSet presAssocID="{49423845-1B8C-4484-BB96-871A706FD63A}" presName="tile1" presStyleLbl="node1" presStyleIdx="0" presStyleCnt="4"/>
      <dgm:spPr/>
    </dgm:pt>
    <dgm:pt modelId="{7E3F970A-FE52-4BC3-A783-371AC4B49224}" type="pres">
      <dgm:prSet presAssocID="{49423845-1B8C-4484-BB96-871A706FD63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9899EF4-A320-4713-B096-9156B82A0C37}" type="pres">
      <dgm:prSet presAssocID="{49423845-1B8C-4484-BB96-871A706FD63A}" presName="tile2" presStyleLbl="node1" presStyleIdx="1" presStyleCnt="4" custLinFactNeighborX="54" custLinFactNeighborY="-3419"/>
      <dgm:spPr/>
    </dgm:pt>
    <dgm:pt modelId="{56045514-A4BF-43AF-844A-E527804406E3}" type="pres">
      <dgm:prSet presAssocID="{49423845-1B8C-4484-BB96-871A706FD63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B7EA86C-D472-4921-B048-6D7F4C326E3F}" type="pres">
      <dgm:prSet presAssocID="{49423845-1B8C-4484-BB96-871A706FD63A}" presName="tile3" presStyleLbl="node1" presStyleIdx="2" presStyleCnt="4"/>
      <dgm:spPr/>
    </dgm:pt>
    <dgm:pt modelId="{29746CA4-FCA1-41B1-A5B8-B39CCCF27B2E}" type="pres">
      <dgm:prSet presAssocID="{49423845-1B8C-4484-BB96-871A706FD63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416DB37-58BD-404D-BE9A-28987DDEBBF4}" type="pres">
      <dgm:prSet presAssocID="{49423845-1B8C-4484-BB96-871A706FD63A}" presName="tile4" presStyleLbl="node1" presStyleIdx="3" presStyleCnt="4"/>
      <dgm:spPr/>
    </dgm:pt>
    <dgm:pt modelId="{456C2D61-27E1-40D6-9488-E8C675EF16DA}" type="pres">
      <dgm:prSet presAssocID="{49423845-1B8C-4484-BB96-871A706FD63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725A80E-0CAA-45C4-9157-C428BE97735A}" type="pres">
      <dgm:prSet presAssocID="{49423845-1B8C-4484-BB96-871A706FD63A}" presName="centerTile" presStyleLbl="fgShp" presStyleIdx="0" presStyleCnt="1" custScaleX="121649">
        <dgm:presLayoutVars>
          <dgm:chMax val="0"/>
          <dgm:chPref val="0"/>
        </dgm:presLayoutVars>
      </dgm:prSet>
      <dgm:spPr/>
    </dgm:pt>
  </dgm:ptLst>
  <dgm:cxnLst>
    <dgm:cxn modelId="{510E241B-5B6C-4730-BAFE-B8C30961C4FF}" type="presOf" srcId="{8839A073-1F7A-468F-8934-B1B75A98844B}" destId="{59899EF4-A320-4713-B096-9156B82A0C37}" srcOrd="0" destOrd="0" presId="urn:microsoft.com/office/officeart/2005/8/layout/matrix1"/>
    <dgm:cxn modelId="{5E629D39-A235-47DD-ACE7-C275B2E09662}" srcId="{49423845-1B8C-4484-BB96-871A706FD63A}" destId="{47E89499-72A9-462E-9E05-0BA554646B3A}" srcOrd="0" destOrd="0" parTransId="{0E81C4DA-4AD9-405D-8780-AF63B3136B5C}" sibTransId="{BD23A45A-3963-4921-B5C1-78AC9B0C7944}"/>
    <dgm:cxn modelId="{6328AB3F-6216-485E-BC42-C5BC648D2C4F}" type="presOf" srcId="{49423845-1B8C-4484-BB96-871A706FD63A}" destId="{ABC767EC-5360-4290-B7B2-0D1255513C9C}" srcOrd="0" destOrd="0" presId="urn:microsoft.com/office/officeart/2005/8/layout/matrix1"/>
    <dgm:cxn modelId="{43AE8F65-DE84-4E75-9D3F-94D6866DD774}" srcId="{47E89499-72A9-462E-9E05-0BA554646B3A}" destId="{333D52CB-2D1F-4920-92A2-CDB42F17EC7F}" srcOrd="2" destOrd="0" parTransId="{F2C91373-3EF8-40E0-8EA2-FAE76C2A3BB5}" sibTransId="{A7BC35BD-0603-4FFB-A1AA-14011F4468CA}"/>
    <dgm:cxn modelId="{E9121D49-0E1B-467B-92CE-5AB098183491}" srcId="{47E89499-72A9-462E-9E05-0BA554646B3A}" destId="{350F21E2-C7E4-4792-9092-C92419AAF470}" srcOrd="3" destOrd="0" parTransId="{D727D8E4-CE02-44DC-9E88-90573BC5F33C}" sibTransId="{AA776703-7B0F-4DD7-AAB4-EF6847F97415}"/>
    <dgm:cxn modelId="{2F3E7352-429E-4CB2-8B85-F29C88C875D8}" srcId="{47E89499-72A9-462E-9E05-0BA554646B3A}" destId="{008F142D-D028-4C06-AE45-DFBBE0362AE3}" srcOrd="0" destOrd="0" parTransId="{BC4AD49D-4763-4E43-A51C-D799701FD2AF}" sibTransId="{AFA2010E-6ABE-46D3-B9AD-E1CF5E2C1406}"/>
    <dgm:cxn modelId="{26916153-9E23-4100-BDB2-77FF1BAD2987}" type="presOf" srcId="{333D52CB-2D1F-4920-92A2-CDB42F17EC7F}" destId="{29746CA4-FCA1-41B1-A5B8-B39CCCF27B2E}" srcOrd="1" destOrd="0" presId="urn:microsoft.com/office/officeart/2005/8/layout/matrix1"/>
    <dgm:cxn modelId="{5FC9AF89-F196-414F-937F-E6F2A9CC7055}" type="presOf" srcId="{8839A073-1F7A-468F-8934-B1B75A98844B}" destId="{56045514-A4BF-43AF-844A-E527804406E3}" srcOrd="1" destOrd="0" presId="urn:microsoft.com/office/officeart/2005/8/layout/matrix1"/>
    <dgm:cxn modelId="{F5B79D96-E414-4D22-9FD0-89300CF35CCE}" type="presOf" srcId="{350F21E2-C7E4-4792-9092-C92419AAF470}" destId="{456C2D61-27E1-40D6-9488-E8C675EF16DA}" srcOrd="1" destOrd="0" presId="urn:microsoft.com/office/officeart/2005/8/layout/matrix1"/>
    <dgm:cxn modelId="{D0B32BAF-0A0E-4C1F-9088-5E329C212B62}" type="presOf" srcId="{47E89499-72A9-462E-9E05-0BA554646B3A}" destId="{C725A80E-0CAA-45C4-9157-C428BE97735A}" srcOrd="0" destOrd="0" presId="urn:microsoft.com/office/officeart/2005/8/layout/matrix1"/>
    <dgm:cxn modelId="{8E9483B1-2648-412B-9C98-D936CE886C21}" srcId="{47E89499-72A9-462E-9E05-0BA554646B3A}" destId="{8839A073-1F7A-468F-8934-B1B75A98844B}" srcOrd="1" destOrd="0" parTransId="{E7DCBE98-6FFD-481B-BF84-EB2A3308975B}" sibTransId="{2A52A8B8-5B71-47A4-833C-C2F30A8C95C0}"/>
    <dgm:cxn modelId="{88F888B7-78C5-4C87-A289-F932C49C93AB}" type="presOf" srcId="{008F142D-D028-4C06-AE45-DFBBE0362AE3}" destId="{5EA7AED4-ACDE-46E1-A6E5-4E6662F153C0}" srcOrd="0" destOrd="0" presId="urn:microsoft.com/office/officeart/2005/8/layout/matrix1"/>
    <dgm:cxn modelId="{8808D4DF-A090-43A5-8E9E-093E127B07F7}" type="presOf" srcId="{333D52CB-2D1F-4920-92A2-CDB42F17EC7F}" destId="{EB7EA86C-D472-4921-B048-6D7F4C326E3F}" srcOrd="0" destOrd="0" presId="urn:microsoft.com/office/officeart/2005/8/layout/matrix1"/>
    <dgm:cxn modelId="{37D6FCF2-9B2A-4860-BA7D-8BA1E4B2DE5B}" type="presOf" srcId="{008F142D-D028-4C06-AE45-DFBBE0362AE3}" destId="{7E3F970A-FE52-4BC3-A783-371AC4B49224}" srcOrd="1" destOrd="0" presId="urn:microsoft.com/office/officeart/2005/8/layout/matrix1"/>
    <dgm:cxn modelId="{4E768DF5-01C7-481E-A61D-E21756271B4C}" type="presOf" srcId="{350F21E2-C7E4-4792-9092-C92419AAF470}" destId="{7416DB37-58BD-404D-BE9A-28987DDEBBF4}" srcOrd="0" destOrd="0" presId="urn:microsoft.com/office/officeart/2005/8/layout/matrix1"/>
    <dgm:cxn modelId="{5634F3A0-8125-44A7-BA57-DABDCFB7AC2C}" type="presParOf" srcId="{ABC767EC-5360-4290-B7B2-0D1255513C9C}" destId="{FDFE6EAD-EFF4-4FD9-8F26-E1B9B2C77DC9}" srcOrd="0" destOrd="0" presId="urn:microsoft.com/office/officeart/2005/8/layout/matrix1"/>
    <dgm:cxn modelId="{E567D454-1892-4A05-ACE0-E85A706B9DBB}" type="presParOf" srcId="{FDFE6EAD-EFF4-4FD9-8F26-E1B9B2C77DC9}" destId="{5EA7AED4-ACDE-46E1-A6E5-4E6662F153C0}" srcOrd="0" destOrd="0" presId="urn:microsoft.com/office/officeart/2005/8/layout/matrix1"/>
    <dgm:cxn modelId="{C8051CF0-D3AF-4FAF-A8F4-BA32B92F9D64}" type="presParOf" srcId="{FDFE6EAD-EFF4-4FD9-8F26-E1B9B2C77DC9}" destId="{7E3F970A-FE52-4BC3-A783-371AC4B49224}" srcOrd="1" destOrd="0" presId="urn:microsoft.com/office/officeart/2005/8/layout/matrix1"/>
    <dgm:cxn modelId="{93D26155-DB92-4C0C-903D-B850A7962765}" type="presParOf" srcId="{FDFE6EAD-EFF4-4FD9-8F26-E1B9B2C77DC9}" destId="{59899EF4-A320-4713-B096-9156B82A0C37}" srcOrd="2" destOrd="0" presId="urn:microsoft.com/office/officeart/2005/8/layout/matrix1"/>
    <dgm:cxn modelId="{7C5DCC03-C756-4B8E-8BB9-65001702C580}" type="presParOf" srcId="{FDFE6EAD-EFF4-4FD9-8F26-E1B9B2C77DC9}" destId="{56045514-A4BF-43AF-844A-E527804406E3}" srcOrd="3" destOrd="0" presId="urn:microsoft.com/office/officeart/2005/8/layout/matrix1"/>
    <dgm:cxn modelId="{627640C5-A9E4-4319-82DD-22B2B932C996}" type="presParOf" srcId="{FDFE6EAD-EFF4-4FD9-8F26-E1B9B2C77DC9}" destId="{EB7EA86C-D472-4921-B048-6D7F4C326E3F}" srcOrd="4" destOrd="0" presId="urn:microsoft.com/office/officeart/2005/8/layout/matrix1"/>
    <dgm:cxn modelId="{9F529BC7-AAE5-4E79-ACC8-1EA8C87B942A}" type="presParOf" srcId="{FDFE6EAD-EFF4-4FD9-8F26-E1B9B2C77DC9}" destId="{29746CA4-FCA1-41B1-A5B8-B39CCCF27B2E}" srcOrd="5" destOrd="0" presId="urn:microsoft.com/office/officeart/2005/8/layout/matrix1"/>
    <dgm:cxn modelId="{65B89F7A-4D2D-47FC-B2E6-E12CD5AFECC9}" type="presParOf" srcId="{FDFE6EAD-EFF4-4FD9-8F26-E1B9B2C77DC9}" destId="{7416DB37-58BD-404D-BE9A-28987DDEBBF4}" srcOrd="6" destOrd="0" presId="urn:microsoft.com/office/officeart/2005/8/layout/matrix1"/>
    <dgm:cxn modelId="{C32C2ED2-DACF-4FBD-9762-84B1F054F65B}" type="presParOf" srcId="{FDFE6EAD-EFF4-4FD9-8F26-E1B9B2C77DC9}" destId="{456C2D61-27E1-40D6-9488-E8C675EF16DA}" srcOrd="7" destOrd="0" presId="urn:microsoft.com/office/officeart/2005/8/layout/matrix1"/>
    <dgm:cxn modelId="{EA814209-F792-4413-90C9-2B622B5C432F}" type="presParOf" srcId="{ABC767EC-5360-4290-B7B2-0D1255513C9C}" destId="{C725A80E-0CAA-45C4-9157-C428BE97735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7AED4-ACDE-46E1-A6E5-4E6662F153C0}">
      <dsp:nvSpPr>
        <dsp:cNvPr id="0" name=""/>
        <dsp:cNvSpPr/>
      </dsp:nvSpPr>
      <dsp:spPr>
        <a:xfrm rot="16200000">
          <a:off x="316860" y="-316860"/>
          <a:ext cx="1505382" cy="2139103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Filtres, tris recherches</a:t>
          </a:r>
        </a:p>
      </dsp:txBody>
      <dsp:txXfrm rot="5400000">
        <a:off x="0" y="0"/>
        <a:ext cx="2139103" cy="1129036"/>
      </dsp:txXfrm>
    </dsp:sp>
    <dsp:sp modelId="{59899EF4-A320-4713-B096-9156B82A0C37}">
      <dsp:nvSpPr>
        <dsp:cNvPr id="0" name=""/>
        <dsp:cNvSpPr/>
      </dsp:nvSpPr>
      <dsp:spPr>
        <a:xfrm>
          <a:off x="2139103" y="0"/>
          <a:ext cx="2139103" cy="1505382"/>
        </a:xfrm>
        <a:prstGeom prst="round1Rect">
          <a:avLst/>
        </a:prstGeom>
        <a:gradFill rotWithShape="0">
          <a:gsLst>
            <a:gs pos="0">
              <a:schemeClr val="accent3">
                <a:hueOff val="3749681"/>
                <a:satOff val="730"/>
                <a:lumOff val="3922"/>
                <a:alphaOff val="0"/>
                <a:tint val="98000"/>
                <a:lumMod val="114000"/>
              </a:schemeClr>
            </a:gs>
            <a:gs pos="100000">
              <a:schemeClr val="accent3">
                <a:hueOff val="3749681"/>
                <a:satOff val="730"/>
                <a:lumOff val="392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Requêtes</a:t>
          </a:r>
        </a:p>
      </dsp:txBody>
      <dsp:txXfrm>
        <a:off x="2139103" y="0"/>
        <a:ext cx="2139103" cy="1129036"/>
      </dsp:txXfrm>
    </dsp:sp>
    <dsp:sp modelId="{EB7EA86C-D472-4921-B048-6D7F4C326E3F}">
      <dsp:nvSpPr>
        <dsp:cNvPr id="0" name=""/>
        <dsp:cNvSpPr/>
      </dsp:nvSpPr>
      <dsp:spPr>
        <a:xfrm rot="10800000">
          <a:off x="0" y="1505382"/>
          <a:ext cx="2139103" cy="1505382"/>
        </a:xfrm>
        <a:prstGeom prst="round1Rect">
          <a:avLst/>
        </a:prstGeom>
        <a:gradFill rotWithShape="0">
          <a:gsLst>
            <a:gs pos="0">
              <a:schemeClr val="accent3">
                <a:hueOff val="7499362"/>
                <a:satOff val="1459"/>
                <a:lumOff val="7843"/>
                <a:alphaOff val="0"/>
                <a:tint val="98000"/>
                <a:lumMod val="114000"/>
              </a:schemeClr>
            </a:gs>
            <a:gs pos="100000">
              <a:schemeClr val="accent3">
                <a:hueOff val="7499362"/>
                <a:satOff val="1459"/>
                <a:lumOff val="784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Etats</a:t>
          </a:r>
        </a:p>
      </dsp:txBody>
      <dsp:txXfrm rot="10800000">
        <a:off x="0" y="1881728"/>
        <a:ext cx="2139103" cy="1129036"/>
      </dsp:txXfrm>
    </dsp:sp>
    <dsp:sp modelId="{7416DB37-58BD-404D-BE9A-28987DDEBBF4}">
      <dsp:nvSpPr>
        <dsp:cNvPr id="0" name=""/>
        <dsp:cNvSpPr/>
      </dsp:nvSpPr>
      <dsp:spPr>
        <a:xfrm rot="5400000">
          <a:off x="2455964" y="1188522"/>
          <a:ext cx="1505382" cy="2139103"/>
        </a:xfrm>
        <a:prstGeom prst="round1Rect">
          <a:avLst/>
        </a:prstGeom>
        <a:gradFill rotWithShape="0">
          <a:gsLst>
            <a:gs pos="0">
              <a:schemeClr val="accent3">
                <a:hueOff val="11249043"/>
                <a:satOff val="2189"/>
                <a:lumOff val="11765"/>
                <a:alphaOff val="0"/>
                <a:tint val="98000"/>
                <a:lumMod val="114000"/>
              </a:schemeClr>
            </a:gs>
            <a:gs pos="100000">
              <a:schemeClr val="accent3">
                <a:hueOff val="11249043"/>
                <a:satOff val="2189"/>
                <a:lumOff val="1176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Fomulaires</a:t>
          </a:r>
        </a:p>
      </dsp:txBody>
      <dsp:txXfrm rot="-5400000">
        <a:off x="2139103" y="1881727"/>
        <a:ext cx="2139103" cy="1129036"/>
      </dsp:txXfrm>
    </dsp:sp>
    <dsp:sp modelId="{C725A80E-0CAA-45C4-9157-C428BE97735A}">
      <dsp:nvSpPr>
        <dsp:cNvPr id="0" name=""/>
        <dsp:cNvSpPr/>
      </dsp:nvSpPr>
      <dsp:spPr>
        <a:xfrm>
          <a:off x="1358444" y="1129036"/>
          <a:ext cx="1561318" cy="752691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>
              <a:solidFill>
                <a:schemeClr val="bg1"/>
              </a:solidFill>
            </a:rPr>
            <a:t>Tables</a:t>
          </a:r>
        </a:p>
      </dsp:txBody>
      <dsp:txXfrm>
        <a:off x="1395187" y="1165779"/>
        <a:ext cx="1487832" cy="679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11328401" cy="939800"/>
          </a:xfrm>
        </p:spPr>
        <p:txBody>
          <a:bodyPr>
            <a:noAutofit/>
          </a:bodyPr>
          <a:lstStyle/>
          <a:p>
            <a:r>
              <a:rPr lang="fr-FR" sz="2800" b="1" dirty="0"/>
              <a:t>Complément – Définir et structurer des données</a:t>
            </a:r>
            <a:br>
              <a:rPr lang="fr-FR" sz="2800" b="1" dirty="0"/>
            </a:br>
            <a:r>
              <a:rPr lang="fr-FR" sz="2800" b="1" dirty="0">
                <a:solidFill>
                  <a:srgbClr val="FFFF00"/>
                </a:solidFill>
              </a:rPr>
              <a:t>1 – Définition et structuration, objet, MCD, MRD</a:t>
            </a:r>
            <a:endParaRPr lang="fr-FR" sz="44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466" y="2907102"/>
            <a:ext cx="650687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permet de créer des bases de données multi-tables reliées par des clés externes.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utilisation permet :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filtrer et trier les données,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faire des recherches par requêtes,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saisir des données par formulaires,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D’imprimer des états.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053221289"/>
              </p:ext>
            </p:extLst>
          </p:nvPr>
        </p:nvGraphicFramePr>
        <p:xfrm>
          <a:off x="7111680" y="2726120"/>
          <a:ext cx="4278207" cy="3010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6200" y="1419594"/>
            <a:ext cx="119070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est un SGBDR </a:t>
            </a: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ystème de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estion de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ases de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onnées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elationnelles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3098" y="0"/>
            <a:ext cx="11328401" cy="905933"/>
          </a:xfrm>
        </p:spPr>
        <p:txBody>
          <a:bodyPr>
            <a:noAutofit/>
          </a:bodyPr>
          <a:lstStyle/>
          <a:p>
            <a:r>
              <a:rPr lang="fr-FR" sz="2800" b="1" dirty="0"/>
              <a:t>Complément – Définir et structurer des données</a:t>
            </a:r>
            <a:br>
              <a:rPr lang="fr-FR" sz="2800" b="1" dirty="0"/>
            </a:br>
            <a:r>
              <a:rPr lang="fr-FR" sz="2800" b="1" dirty="0"/>
              <a:t>1 – Définition et structuration, objet, MCD, MRD</a:t>
            </a:r>
            <a:endParaRPr lang="fr-FR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1324635" y="2616754"/>
            <a:ext cx="391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SGBDR enregistre les données dans des tables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118" y="4667283"/>
            <a:ext cx="7997192" cy="2066089"/>
          </a:xfrm>
          <a:prstGeom prst="rect">
            <a:avLst/>
          </a:prstGeom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"/>
          <a:stretch/>
        </p:blipFill>
        <p:spPr>
          <a:xfrm>
            <a:off x="6363087" y="1298362"/>
            <a:ext cx="5549513" cy="3170817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 flipV="1">
            <a:off x="5596467" y="2794000"/>
            <a:ext cx="1388533" cy="3471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5596467" y="3141133"/>
            <a:ext cx="237066" cy="1526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" y="1005974"/>
            <a:ext cx="2983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  Les tables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46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1006982"/>
          </a:xfrm>
        </p:spPr>
        <p:txBody>
          <a:bodyPr>
            <a:normAutofit/>
          </a:bodyPr>
          <a:lstStyle/>
          <a:p>
            <a:r>
              <a:rPr lang="fr-FR" sz="2800" b="1" dirty="0"/>
              <a:t>Complément – Définir et structurer des données</a:t>
            </a:r>
            <a:br>
              <a:rPr lang="fr-FR" sz="2800" b="1" dirty="0"/>
            </a:br>
            <a:r>
              <a:rPr lang="fr-FR" sz="2800" b="1" dirty="0"/>
              <a:t>1 – Définition et structuration, objet, MCD, MRD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245535" y="2539683"/>
            <a:ext cx="557106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tables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reliées.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représentation de l’organisation des données est appelée un MCD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Modèle Conceptuel de Données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1" y="1992347"/>
            <a:ext cx="5860001" cy="334165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3188" y="1110699"/>
            <a:ext cx="2621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  Le  MCD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7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985133"/>
          </a:xfrm>
        </p:spPr>
        <p:txBody>
          <a:bodyPr>
            <a:normAutofit/>
          </a:bodyPr>
          <a:lstStyle/>
          <a:p>
            <a:r>
              <a:rPr lang="fr-FR" sz="2800" b="1" dirty="0"/>
              <a:t>Complément – Définir et structurer des données</a:t>
            </a:r>
            <a:br>
              <a:rPr lang="fr-FR" sz="2800" b="1" dirty="0"/>
            </a:br>
            <a:r>
              <a:rPr lang="fr-FR" sz="2800" b="1" dirty="0"/>
              <a:t>1 – Définition et structuration, objet, MCD, MRD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101207" y="2027295"/>
            <a:ext cx="710353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autre représentation de l’organisation des données consiste à lister les champs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représentation est appelée un MRD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Modèle Relationnel de Données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87" y="1986155"/>
            <a:ext cx="3804748" cy="21696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9333" y="1050632"/>
            <a:ext cx="2507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  Le MRD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1696" y="5079946"/>
            <a:ext cx="12022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Fournisseur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: </a:t>
            </a:r>
            <a:r>
              <a:rPr lang="fr-FR" sz="2400" b="1" u="sng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N°_frs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RS_Frs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Civilité_Frs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Contact_Frs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Rue1_Frs,Rue2_Frs,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CP_Frs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Ville_Frs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Tel_Frs</a:t>
            </a:r>
            <a:endParaRPr lang="fr-FR" sz="2400" dirty="0">
              <a:solidFill>
                <a:srgbClr val="FFFF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fr-FR" sz="2400" b="1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Articles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: </a:t>
            </a:r>
            <a:r>
              <a:rPr lang="fr-FR" sz="2400" b="1" u="sng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Réf_Art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b="1" u="sng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N°_Frs</a:t>
            </a:r>
            <a:r>
              <a:rPr lang="fr-FR" sz="2400" b="1" u="sng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#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Gammes_Art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Désignation_Art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conditionnement_Art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rgbClr val="FFFF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PUHT_Art</a:t>
            </a:r>
            <a:endParaRPr lang="fr-FR" sz="2400" dirty="0">
              <a:solidFill>
                <a:srgbClr val="FFFF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79079" y="1565630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MCD</a:t>
            </a:r>
            <a:endParaRPr lang="fr-F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11328401" cy="948267"/>
          </a:xfrm>
        </p:spPr>
        <p:txBody>
          <a:bodyPr>
            <a:normAutofit/>
          </a:bodyPr>
          <a:lstStyle/>
          <a:p>
            <a:r>
              <a:rPr lang="fr-FR" sz="2800" b="1" dirty="0"/>
              <a:t>Complément – Définir et structurer des données</a:t>
            </a:r>
            <a:br>
              <a:rPr lang="fr-FR" sz="2800" b="1" dirty="0"/>
            </a:br>
            <a:r>
              <a:rPr lang="fr-FR" sz="2800" b="1" dirty="0"/>
              <a:t>1 – Définition et structuration, objet, MCD, MRD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135467" y="2458702"/>
            <a:ext cx="4048343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interrogent la base de données et affichent (projettent) les données recherchées.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Requête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Projection du résultat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requête peut être créer en mode assistant ou en mode SQL</a:t>
            </a: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961" y="1777460"/>
            <a:ext cx="7783011" cy="2715004"/>
          </a:xfrm>
          <a:prstGeom prst="rect">
            <a:avLst/>
          </a:prstGeom>
        </p:spPr>
      </p:pic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935" y="4687278"/>
            <a:ext cx="6173061" cy="1962424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4244961" y="5037826"/>
            <a:ext cx="853874" cy="3619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183810" y="4089400"/>
            <a:ext cx="866125" cy="4030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6200" y="948267"/>
            <a:ext cx="3393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1.4 Les requêtes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3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2549"/>
            <a:ext cx="11328401" cy="965200"/>
          </a:xfrm>
        </p:spPr>
        <p:txBody>
          <a:bodyPr>
            <a:normAutofit/>
          </a:bodyPr>
          <a:lstStyle/>
          <a:p>
            <a:r>
              <a:rPr lang="fr-FR" sz="2800" b="1" dirty="0"/>
              <a:t>Complément – Définir et structurer des données</a:t>
            </a:r>
            <a:br>
              <a:rPr lang="fr-FR" sz="2800" b="1" dirty="0"/>
            </a:br>
            <a:r>
              <a:rPr lang="fr-FR" sz="2800" b="1" dirty="0"/>
              <a:t>1 – Définition et structuration, objet, MCD, MRD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165527" y="2020965"/>
            <a:ext cx="5164666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sont des mises en forme écran, qui facilitent l’utilisation de la base et la saisie des données. 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Formulaire avec sous formulaire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s’oppose au mode feuille de données qui est en tableau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003" y="2229090"/>
            <a:ext cx="5973009" cy="4143953"/>
          </a:xfrm>
          <a:prstGeom prst="rect">
            <a:avLst/>
          </a:prstGeom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27" y="5140854"/>
            <a:ext cx="5645941" cy="1458639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>
            <a:off x="2616200" y="4533387"/>
            <a:ext cx="160867" cy="6074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5350933" y="3459597"/>
            <a:ext cx="921070" cy="1013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350933" y="3560939"/>
            <a:ext cx="895670" cy="70816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684" y="1014346"/>
            <a:ext cx="5354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  Les formulaires écran 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9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948267"/>
          </a:xfrm>
        </p:spPr>
        <p:txBody>
          <a:bodyPr>
            <a:normAutofit/>
          </a:bodyPr>
          <a:lstStyle/>
          <a:p>
            <a:r>
              <a:rPr lang="fr-FR" sz="2800" b="1"/>
              <a:t>Complément – Définir et structurer des données</a:t>
            </a:r>
            <a:br>
              <a:rPr lang="fr-FR" sz="2800" b="1" dirty="0"/>
            </a:br>
            <a:r>
              <a:rPr lang="fr-FR" sz="2800" b="1" dirty="0"/>
              <a:t>1 – Définition et structuration, objet, MCD, MRD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28134" y="2661899"/>
            <a:ext cx="41825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sont des mises en </a:t>
            </a:r>
            <a:r>
              <a:rPr lang="fr-FR" sz="2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 d’impressions.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044" y="1393521"/>
            <a:ext cx="6082792" cy="526974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0313" y="948267"/>
            <a:ext cx="5533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  Les états d’impression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22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464</TotalTime>
  <Words>403</Words>
  <Application>Microsoft Office PowerPoint</Application>
  <PresentationFormat>Grand écran</PresentationFormat>
  <Paragraphs>48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Century Gothic</vt:lpstr>
      <vt:lpstr>Wingdings 3</vt:lpstr>
      <vt:lpstr>Ion</vt:lpstr>
      <vt:lpstr>Complément – Définir et structurer des données 1 – Définition et structuration, objet, MCD, MRD</vt:lpstr>
      <vt:lpstr>Complément – Définir et structurer des données 1 – Définition et structuration, objet, MCD, MRD</vt:lpstr>
      <vt:lpstr>Complément – Définir et structurer des données 1 – Définition et structuration, objet, MCD, MRD</vt:lpstr>
      <vt:lpstr>Complément – Définir et structurer des données 1 – Définition et structuration, objet, MCD, MRD</vt:lpstr>
      <vt:lpstr>Complément – Définir et structurer des données 1 – Définition et structuration, objet, MCD, MRD</vt:lpstr>
      <vt:lpstr>Complément – Définir et structurer des données 1 – Définition et structuration, objet, MCD, MRD</vt:lpstr>
      <vt:lpstr>Complément – Définir et structurer des données 1 – Définition et structuration, objet, MCD, MRD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44</cp:revision>
  <dcterms:created xsi:type="dcterms:W3CDTF">2014-01-14T07:42:30Z</dcterms:created>
  <dcterms:modified xsi:type="dcterms:W3CDTF">2021-04-24T23:00:45Z</dcterms:modified>
</cp:coreProperties>
</file>