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FA36A-582E-4B8B-9C69-8AA5473B352E}" type="doc">
      <dgm:prSet loTypeId="urn:microsoft.com/office/officeart/2005/8/layout/radial1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FD11EE7F-CFA4-44B1-8FC0-4FAB0461EB2D}">
      <dgm:prSet phldrT="[Texte]" custT="1"/>
      <dgm:spPr/>
      <dgm:t>
        <a:bodyPr/>
        <a:lstStyle/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Tableau de bord Indicateurs qualitatifs, quantitatifs</a:t>
          </a:r>
        </a:p>
      </dgm:t>
    </dgm:pt>
    <dgm:pt modelId="{19C4ED67-DA26-4AAF-9E6B-E9B7DCD8096D}" type="parTrans" cxnId="{DFC8C6BA-0DC6-4762-92D4-AF4388DC9C81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93C7AD56-B4B9-42FC-B32B-6A81390DF506}" type="sibTrans" cxnId="{DFC8C6BA-0DC6-4762-92D4-AF4388DC9C81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6E17E410-DE7D-4F6E-9A82-393F364E2AB1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Suivi des performances</a:t>
          </a:r>
        </a:p>
      </dgm:t>
    </dgm:pt>
    <dgm:pt modelId="{B86B3C93-4DFE-4313-AEEE-7D99FADA79E9}" type="parTrans" cxnId="{216BDD4F-72EA-4B34-9291-B18C4B438CAF}">
      <dgm:prSet custT="1"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F1A0D7BB-E471-4E49-86C1-C74C76383D50}" type="sibTrans" cxnId="{216BDD4F-72EA-4B34-9291-B18C4B438CAF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7CD3AF1-C786-4C9F-BF50-0B5FC1DFA226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Prise de décisions</a:t>
          </a:r>
        </a:p>
      </dgm:t>
    </dgm:pt>
    <dgm:pt modelId="{C3FD6374-503E-4CBE-B2DD-78AEA9817704}" type="parTrans" cxnId="{C327FF83-23B9-405A-AA8C-E4FB75EB11EA}">
      <dgm:prSet custT="1"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ABB4E128-21B4-49A3-A8EB-45E1395074E6}" type="sibTrans" cxnId="{C327FF83-23B9-405A-AA8C-E4FB75EB11EA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AC672C02-091F-45AE-9F51-740BFA5A1CF7}">
      <dgm:prSet phldrT="[Texte]" custT="1"/>
      <dgm:spPr/>
      <dgm:t>
        <a:bodyPr/>
        <a:lstStyle/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Communication interne</a:t>
          </a:r>
        </a:p>
      </dgm:t>
    </dgm:pt>
    <dgm:pt modelId="{CDBE82F1-B7CC-40F8-AA35-DE0509AD11ED}" type="parTrans" cxnId="{ED61F3FC-EEE3-4B2F-91F0-3CDAEEFCA357}">
      <dgm:prSet custT="1"/>
      <dgm:spPr/>
      <dgm:t>
        <a:bodyPr/>
        <a:lstStyle/>
        <a:p>
          <a:endParaRPr lang="fr-FR" sz="1600">
            <a:latin typeface="Arial Narrow" panose="020B0606020202030204" pitchFamily="34" charset="0"/>
          </a:endParaRPr>
        </a:p>
      </dgm:t>
    </dgm:pt>
    <dgm:pt modelId="{81E05A44-11C0-4F15-99AF-92CBA6D39665}" type="sibTrans" cxnId="{ED61F3FC-EEE3-4B2F-91F0-3CDAEEFCA357}">
      <dgm:prSet/>
      <dgm:spPr/>
      <dgm:t>
        <a:bodyPr/>
        <a:lstStyle/>
        <a:p>
          <a:endParaRPr lang="fr-FR" sz="1600">
            <a:latin typeface="Arial Narrow" panose="020B0606020202030204" pitchFamily="34" charset="0"/>
          </a:endParaRPr>
        </a:p>
      </dgm:t>
    </dgm:pt>
    <dgm:pt modelId="{158A59BB-3ABA-4EE1-B603-5FFE596EE350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Alignement des objectifs</a:t>
          </a:r>
        </a:p>
      </dgm:t>
    </dgm:pt>
    <dgm:pt modelId="{B1BBC589-B972-462E-BA81-41416B595420}" type="parTrans" cxnId="{F7A978ED-75F6-4471-A55F-DA5B0972B7AE}">
      <dgm:prSet custT="1"/>
      <dgm:spPr/>
      <dgm:t>
        <a:bodyPr/>
        <a:lstStyle/>
        <a:p>
          <a:endParaRPr lang="fr-FR" sz="1600">
            <a:latin typeface="Arial Narrow" panose="020B0606020202030204" pitchFamily="34" charset="0"/>
          </a:endParaRPr>
        </a:p>
      </dgm:t>
    </dgm:pt>
    <dgm:pt modelId="{57E69935-3613-46FF-8995-CCA7B785D524}" type="sibTrans" cxnId="{F7A978ED-75F6-4471-A55F-DA5B0972B7AE}">
      <dgm:prSet/>
      <dgm:spPr/>
      <dgm:t>
        <a:bodyPr/>
        <a:lstStyle/>
        <a:p>
          <a:endParaRPr lang="fr-FR" sz="1600">
            <a:latin typeface="Arial Narrow" panose="020B0606020202030204" pitchFamily="34" charset="0"/>
          </a:endParaRPr>
        </a:p>
      </dgm:t>
    </dgm:pt>
    <dgm:pt modelId="{BC4E54DA-0954-4EF0-9077-030F9F0222CA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Gestion des risques</a:t>
          </a:r>
        </a:p>
      </dgm:t>
    </dgm:pt>
    <dgm:pt modelId="{87D128C0-E41B-43B6-B457-A6366C36A220}" type="parTrans" cxnId="{928411BC-84FC-4522-883D-A36D2EFDF3CA}">
      <dgm:prSet custT="1"/>
      <dgm:spPr/>
      <dgm:t>
        <a:bodyPr/>
        <a:lstStyle/>
        <a:p>
          <a:endParaRPr lang="fr-FR" sz="1600">
            <a:latin typeface="Arial Narrow" panose="020B0606020202030204" pitchFamily="34" charset="0"/>
          </a:endParaRPr>
        </a:p>
      </dgm:t>
    </dgm:pt>
    <dgm:pt modelId="{093687AC-F242-414A-B11C-955657A80346}" type="sibTrans" cxnId="{928411BC-84FC-4522-883D-A36D2EFDF3CA}">
      <dgm:prSet/>
      <dgm:spPr/>
      <dgm:t>
        <a:bodyPr/>
        <a:lstStyle/>
        <a:p>
          <a:endParaRPr lang="fr-FR" sz="1600">
            <a:latin typeface="Arial Narrow" panose="020B0606020202030204" pitchFamily="34" charset="0"/>
          </a:endParaRPr>
        </a:p>
      </dgm:t>
    </dgm:pt>
    <dgm:pt modelId="{88FD179E-869A-40B2-ADAB-6D330BF4B3C5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Motivation et responsabilisation</a:t>
          </a:r>
        </a:p>
      </dgm:t>
    </dgm:pt>
    <dgm:pt modelId="{3973386F-8662-441E-8817-78E51FA747E4}" type="parTrans" cxnId="{633936DD-926A-4579-8140-53FC6F45DD5A}">
      <dgm:prSet custT="1"/>
      <dgm:spPr/>
      <dgm:t>
        <a:bodyPr/>
        <a:lstStyle/>
        <a:p>
          <a:endParaRPr lang="fr-FR" sz="1600">
            <a:latin typeface="Arial Narrow" panose="020B0606020202030204" pitchFamily="34" charset="0"/>
          </a:endParaRPr>
        </a:p>
      </dgm:t>
    </dgm:pt>
    <dgm:pt modelId="{686DA2BA-E2CC-4900-A703-0DC76CF5A58A}" type="sibTrans" cxnId="{633936DD-926A-4579-8140-53FC6F45DD5A}">
      <dgm:prSet/>
      <dgm:spPr/>
      <dgm:t>
        <a:bodyPr/>
        <a:lstStyle/>
        <a:p>
          <a:endParaRPr lang="fr-FR" sz="1600">
            <a:latin typeface="Arial Narrow" panose="020B0606020202030204" pitchFamily="34" charset="0"/>
          </a:endParaRPr>
        </a:p>
      </dgm:t>
    </dgm:pt>
    <dgm:pt modelId="{1CE2CCC9-0C53-4F87-8A28-2E66BEF3169A}" type="pres">
      <dgm:prSet presAssocID="{261FA36A-582E-4B8B-9C69-8AA5473B352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32C37A-6F39-468D-B6AA-BBB5E3960C7C}" type="pres">
      <dgm:prSet presAssocID="{FD11EE7F-CFA4-44B1-8FC0-4FAB0461EB2D}" presName="centerShape" presStyleLbl="node0" presStyleIdx="0" presStyleCnt="1" custScaleX="152091" custScaleY="87038"/>
      <dgm:spPr>
        <a:prstGeom prst="rect">
          <a:avLst/>
        </a:prstGeom>
      </dgm:spPr>
    </dgm:pt>
    <dgm:pt modelId="{6BBB52E3-481D-4F27-B8EC-8947D4B10F93}" type="pres">
      <dgm:prSet presAssocID="{B86B3C93-4DFE-4313-AEEE-7D99FADA79E9}" presName="Name9" presStyleLbl="parChTrans1D2" presStyleIdx="0" presStyleCnt="6"/>
      <dgm:spPr/>
    </dgm:pt>
    <dgm:pt modelId="{AC2E929B-2399-43C3-BCCD-002B369DEEC2}" type="pres">
      <dgm:prSet presAssocID="{B86B3C93-4DFE-4313-AEEE-7D99FADA79E9}" presName="connTx" presStyleLbl="parChTrans1D2" presStyleIdx="0" presStyleCnt="6"/>
      <dgm:spPr/>
    </dgm:pt>
    <dgm:pt modelId="{7B8D0AF1-F802-4207-B84D-0F1D6743157A}" type="pres">
      <dgm:prSet presAssocID="{6E17E410-DE7D-4F6E-9A82-393F364E2AB1}" presName="node" presStyleLbl="node1" presStyleIdx="0" presStyleCnt="6" custScaleX="152091" custScaleY="75060" custRadScaleRad="102724" custRadScaleInc="15097">
        <dgm:presLayoutVars>
          <dgm:bulletEnabled val="1"/>
        </dgm:presLayoutVars>
      </dgm:prSet>
      <dgm:spPr>
        <a:prstGeom prst="ellipse">
          <a:avLst/>
        </a:prstGeom>
      </dgm:spPr>
    </dgm:pt>
    <dgm:pt modelId="{A834FF27-5F7A-4F16-95A0-D253FB64B6F5}" type="pres">
      <dgm:prSet presAssocID="{C3FD6374-503E-4CBE-B2DD-78AEA9817704}" presName="Name9" presStyleLbl="parChTrans1D2" presStyleIdx="1" presStyleCnt="6"/>
      <dgm:spPr/>
    </dgm:pt>
    <dgm:pt modelId="{CB7F5454-E67C-4A2B-8E4D-93461A2D483A}" type="pres">
      <dgm:prSet presAssocID="{C3FD6374-503E-4CBE-B2DD-78AEA9817704}" presName="connTx" presStyleLbl="parChTrans1D2" presStyleIdx="1" presStyleCnt="6"/>
      <dgm:spPr/>
    </dgm:pt>
    <dgm:pt modelId="{F4D30F49-5EBA-44C0-AFBE-0CE28B9B6A7F}" type="pres">
      <dgm:prSet presAssocID="{87CD3AF1-C786-4C9F-BF50-0B5FC1DFA226}" presName="node" presStyleLbl="node1" presStyleIdx="1" presStyleCnt="6" custScaleX="152091" custScaleY="75060" custRadScaleRad="123170" custRadScaleInc="-4016">
        <dgm:presLayoutVars>
          <dgm:bulletEnabled val="1"/>
        </dgm:presLayoutVars>
      </dgm:prSet>
      <dgm:spPr>
        <a:prstGeom prst="ellipse">
          <a:avLst/>
        </a:prstGeom>
      </dgm:spPr>
    </dgm:pt>
    <dgm:pt modelId="{7924410C-0851-4CB2-80E0-A5C6592AEC60}" type="pres">
      <dgm:prSet presAssocID="{CDBE82F1-B7CC-40F8-AA35-DE0509AD11ED}" presName="Name9" presStyleLbl="parChTrans1D2" presStyleIdx="2" presStyleCnt="6"/>
      <dgm:spPr/>
    </dgm:pt>
    <dgm:pt modelId="{45704E4C-3BED-41B8-9DD3-19DE8945DC38}" type="pres">
      <dgm:prSet presAssocID="{CDBE82F1-B7CC-40F8-AA35-DE0509AD11ED}" presName="connTx" presStyleLbl="parChTrans1D2" presStyleIdx="2" presStyleCnt="6"/>
      <dgm:spPr/>
    </dgm:pt>
    <dgm:pt modelId="{1528507F-A64D-44DD-9566-E5758A78FB6D}" type="pres">
      <dgm:prSet presAssocID="{AC672C02-091F-45AE-9F51-740BFA5A1CF7}" presName="node" presStyleLbl="node1" presStyleIdx="2" presStyleCnt="6" custScaleX="168681" custScaleY="75060" custRadScaleRad="130942" custRadScaleInc="-6603">
        <dgm:presLayoutVars>
          <dgm:bulletEnabled val="1"/>
        </dgm:presLayoutVars>
      </dgm:prSet>
      <dgm:spPr>
        <a:prstGeom prst="ellipse">
          <a:avLst/>
        </a:prstGeom>
      </dgm:spPr>
    </dgm:pt>
    <dgm:pt modelId="{AE2A3CE7-A4A1-43A7-94FE-6C595DB35B84}" type="pres">
      <dgm:prSet presAssocID="{B1BBC589-B972-462E-BA81-41416B595420}" presName="Name9" presStyleLbl="parChTrans1D2" presStyleIdx="3" presStyleCnt="6"/>
      <dgm:spPr/>
    </dgm:pt>
    <dgm:pt modelId="{A8569512-2C7A-4DD2-8B33-5F511ACA6879}" type="pres">
      <dgm:prSet presAssocID="{B1BBC589-B972-462E-BA81-41416B595420}" presName="connTx" presStyleLbl="parChTrans1D2" presStyleIdx="3" presStyleCnt="6"/>
      <dgm:spPr/>
    </dgm:pt>
    <dgm:pt modelId="{906D694D-EAEA-4315-8590-89588E21C341}" type="pres">
      <dgm:prSet presAssocID="{158A59BB-3ABA-4EE1-B603-5FFE596EE350}" presName="node" presStyleLbl="node1" presStyleIdx="3" presStyleCnt="6" custScaleX="152091" custScaleY="75060">
        <dgm:presLayoutVars>
          <dgm:bulletEnabled val="1"/>
        </dgm:presLayoutVars>
      </dgm:prSet>
      <dgm:spPr>
        <a:prstGeom prst="ellipse">
          <a:avLst/>
        </a:prstGeom>
      </dgm:spPr>
    </dgm:pt>
    <dgm:pt modelId="{15F4C73D-507F-4C79-A987-CC2DAD0E48F7}" type="pres">
      <dgm:prSet presAssocID="{87D128C0-E41B-43B6-B457-A6366C36A220}" presName="Name9" presStyleLbl="parChTrans1D2" presStyleIdx="4" presStyleCnt="6"/>
      <dgm:spPr/>
    </dgm:pt>
    <dgm:pt modelId="{E0AB0F1F-2BA4-42B5-A067-477286929D05}" type="pres">
      <dgm:prSet presAssocID="{87D128C0-E41B-43B6-B457-A6366C36A220}" presName="connTx" presStyleLbl="parChTrans1D2" presStyleIdx="4" presStyleCnt="6"/>
      <dgm:spPr/>
    </dgm:pt>
    <dgm:pt modelId="{2218D299-3D67-4139-97ED-131C3FD45FDE}" type="pres">
      <dgm:prSet presAssocID="{BC4E54DA-0954-4EF0-9077-030F9F0222CA}" presName="node" presStyleLbl="node1" presStyleIdx="4" presStyleCnt="6" custScaleX="152091" custScaleY="75060" custRadScaleRad="123407" custRadScaleInc="16974">
        <dgm:presLayoutVars>
          <dgm:bulletEnabled val="1"/>
        </dgm:presLayoutVars>
      </dgm:prSet>
      <dgm:spPr>
        <a:prstGeom prst="ellipse">
          <a:avLst/>
        </a:prstGeom>
      </dgm:spPr>
    </dgm:pt>
    <dgm:pt modelId="{854B3D57-8AA0-4D5F-9EC5-4E3642B21C7B}" type="pres">
      <dgm:prSet presAssocID="{3973386F-8662-441E-8817-78E51FA747E4}" presName="Name9" presStyleLbl="parChTrans1D2" presStyleIdx="5" presStyleCnt="6"/>
      <dgm:spPr/>
    </dgm:pt>
    <dgm:pt modelId="{27A1F4B5-C333-489F-9B37-23DBD07FE7CB}" type="pres">
      <dgm:prSet presAssocID="{3973386F-8662-441E-8817-78E51FA747E4}" presName="connTx" presStyleLbl="parChTrans1D2" presStyleIdx="5" presStyleCnt="6"/>
      <dgm:spPr/>
    </dgm:pt>
    <dgm:pt modelId="{CADC648D-C1E0-41B4-A007-2B2547B2280F}" type="pres">
      <dgm:prSet presAssocID="{88FD179E-869A-40B2-ADAB-6D330BF4B3C5}" presName="node" presStyleLbl="node1" presStyleIdx="5" presStyleCnt="6" custScaleX="199901" custScaleY="75060" custRadScaleRad="129700" custRadScaleInc="-1756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F982C204-88C6-4309-9EA2-ACBF1BB10C62}" type="presOf" srcId="{3973386F-8662-441E-8817-78E51FA747E4}" destId="{27A1F4B5-C333-489F-9B37-23DBD07FE7CB}" srcOrd="1" destOrd="0" presId="urn:microsoft.com/office/officeart/2005/8/layout/radial1"/>
    <dgm:cxn modelId="{31127B15-6E7D-4CB3-BE3A-BA1866F2D764}" type="presOf" srcId="{87CD3AF1-C786-4C9F-BF50-0B5FC1DFA226}" destId="{F4D30F49-5EBA-44C0-AFBE-0CE28B9B6A7F}" srcOrd="0" destOrd="0" presId="urn:microsoft.com/office/officeart/2005/8/layout/radial1"/>
    <dgm:cxn modelId="{FA84C621-9E35-44BC-BB51-A98CB88E8898}" type="presOf" srcId="{B86B3C93-4DFE-4313-AEEE-7D99FADA79E9}" destId="{AC2E929B-2399-43C3-BCCD-002B369DEEC2}" srcOrd="1" destOrd="0" presId="urn:microsoft.com/office/officeart/2005/8/layout/radial1"/>
    <dgm:cxn modelId="{E894CB3A-E781-432B-B68B-DD3AF39321FA}" type="presOf" srcId="{3973386F-8662-441E-8817-78E51FA747E4}" destId="{854B3D57-8AA0-4D5F-9EC5-4E3642B21C7B}" srcOrd="0" destOrd="0" presId="urn:microsoft.com/office/officeart/2005/8/layout/radial1"/>
    <dgm:cxn modelId="{5BFF2B5B-8EE4-468B-8A08-5879CAD0FDB5}" type="presOf" srcId="{CDBE82F1-B7CC-40F8-AA35-DE0509AD11ED}" destId="{45704E4C-3BED-41B8-9DD3-19DE8945DC38}" srcOrd="1" destOrd="0" presId="urn:microsoft.com/office/officeart/2005/8/layout/radial1"/>
    <dgm:cxn modelId="{50EBDC5D-8AB6-45F6-B547-56DA62BC22C5}" type="presOf" srcId="{BC4E54DA-0954-4EF0-9077-030F9F0222CA}" destId="{2218D299-3D67-4139-97ED-131C3FD45FDE}" srcOrd="0" destOrd="0" presId="urn:microsoft.com/office/officeart/2005/8/layout/radial1"/>
    <dgm:cxn modelId="{7881144A-5FF4-4BF1-833E-76C04D2285A2}" type="presOf" srcId="{87D128C0-E41B-43B6-B457-A6366C36A220}" destId="{15F4C73D-507F-4C79-A987-CC2DAD0E48F7}" srcOrd="0" destOrd="0" presId="urn:microsoft.com/office/officeart/2005/8/layout/radial1"/>
    <dgm:cxn modelId="{39C2226F-F6A9-41EA-89DE-2E1D37CCD142}" type="presOf" srcId="{261FA36A-582E-4B8B-9C69-8AA5473B352E}" destId="{1CE2CCC9-0C53-4F87-8A28-2E66BEF3169A}" srcOrd="0" destOrd="0" presId="urn:microsoft.com/office/officeart/2005/8/layout/radial1"/>
    <dgm:cxn modelId="{0B88796F-AE3A-47DA-8B97-B1103295447C}" type="presOf" srcId="{87D128C0-E41B-43B6-B457-A6366C36A220}" destId="{E0AB0F1F-2BA4-42B5-A067-477286929D05}" srcOrd="1" destOrd="0" presId="urn:microsoft.com/office/officeart/2005/8/layout/radial1"/>
    <dgm:cxn modelId="{216BDD4F-72EA-4B34-9291-B18C4B438CAF}" srcId="{FD11EE7F-CFA4-44B1-8FC0-4FAB0461EB2D}" destId="{6E17E410-DE7D-4F6E-9A82-393F364E2AB1}" srcOrd="0" destOrd="0" parTransId="{B86B3C93-4DFE-4313-AEEE-7D99FADA79E9}" sibTransId="{F1A0D7BB-E471-4E49-86C1-C74C76383D50}"/>
    <dgm:cxn modelId="{F80C3981-0752-4A10-AACF-5D99FB254A24}" type="presOf" srcId="{88FD179E-869A-40B2-ADAB-6D330BF4B3C5}" destId="{CADC648D-C1E0-41B4-A007-2B2547B2280F}" srcOrd="0" destOrd="0" presId="urn:microsoft.com/office/officeart/2005/8/layout/radial1"/>
    <dgm:cxn modelId="{C327FF83-23B9-405A-AA8C-E4FB75EB11EA}" srcId="{FD11EE7F-CFA4-44B1-8FC0-4FAB0461EB2D}" destId="{87CD3AF1-C786-4C9F-BF50-0B5FC1DFA226}" srcOrd="1" destOrd="0" parTransId="{C3FD6374-503E-4CBE-B2DD-78AEA9817704}" sibTransId="{ABB4E128-21B4-49A3-A8EB-45E1395074E6}"/>
    <dgm:cxn modelId="{92193289-C7CD-4CE3-914E-52BDCD68B1A2}" type="presOf" srcId="{FD11EE7F-CFA4-44B1-8FC0-4FAB0461EB2D}" destId="{8432C37A-6F39-468D-B6AA-BBB5E3960C7C}" srcOrd="0" destOrd="0" presId="urn:microsoft.com/office/officeart/2005/8/layout/radial1"/>
    <dgm:cxn modelId="{280E3BA1-79F9-496A-9E93-E6926626B80D}" type="presOf" srcId="{B86B3C93-4DFE-4313-AEEE-7D99FADA79E9}" destId="{6BBB52E3-481D-4F27-B8EC-8947D4B10F93}" srcOrd="0" destOrd="0" presId="urn:microsoft.com/office/officeart/2005/8/layout/radial1"/>
    <dgm:cxn modelId="{37F3BCA5-9D10-4B67-BD57-3613228A5DBB}" type="presOf" srcId="{AC672C02-091F-45AE-9F51-740BFA5A1CF7}" destId="{1528507F-A64D-44DD-9566-E5758A78FB6D}" srcOrd="0" destOrd="0" presId="urn:microsoft.com/office/officeart/2005/8/layout/radial1"/>
    <dgm:cxn modelId="{C626A2AA-EB0D-4D37-A516-450E14A1D55D}" type="presOf" srcId="{B1BBC589-B972-462E-BA81-41416B595420}" destId="{A8569512-2C7A-4DD2-8B33-5F511ACA6879}" srcOrd="1" destOrd="0" presId="urn:microsoft.com/office/officeart/2005/8/layout/radial1"/>
    <dgm:cxn modelId="{92A30AB3-2C8E-4090-B298-C9C88578B86A}" type="presOf" srcId="{CDBE82F1-B7CC-40F8-AA35-DE0509AD11ED}" destId="{7924410C-0851-4CB2-80E0-A5C6592AEC60}" srcOrd="0" destOrd="0" presId="urn:microsoft.com/office/officeart/2005/8/layout/radial1"/>
    <dgm:cxn modelId="{DFC8C6BA-0DC6-4762-92D4-AF4388DC9C81}" srcId="{261FA36A-582E-4B8B-9C69-8AA5473B352E}" destId="{FD11EE7F-CFA4-44B1-8FC0-4FAB0461EB2D}" srcOrd="0" destOrd="0" parTransId="{19C4ED67-DA26-4AAF-9E6B-E9B7DCD8096D}" sibTransId="{93C7AD56-B4B9-42FC-B32B-6A81390DF506}"/>
    <dgm:cxn modelId="{928411BC-84FC-4522-883D-A36D2EFDF3CA}" srcId="{FD11EE7F-CFA4-44B1-8FC0-4FAB0461EB2D}" destId="{BC4E54DA-0954-4EF0-9077-030F9F0222CA}" srcOrd="4" destOrd="0" parTransId="{87D128C0-E41B-43B6-B457-A6366C36A220}" sibTransId="{093687AC-F242-414A-B11C-955657A80346}"/>
    <dgm:cxn modelId="{7BD907BE-D1C5-412F-BA0C-CDCA4F784A92}" type="presOf" srcId="{158A59BB-3ABA-4EE1-B603-5FFE596EE350}" destId="{906D694D-EAEA-4315-8590-89588E21C341}" srcOrd="0" destOrd="0" presId="urn:microsoft.com/office/officeart/2005/8/layout/radial1"/>
    <dgm:cxn modelId="{7054AFBE-E04B-4298-A1A1-3C65A71D8B5A}" type="presOf" srcId="{B1BBC589-B972-462E-BA81-41416B595420}" destId="{AE2A3CE7-A4A1-43A7-94FE-6C595DB35B84}" srcOrd="0" destOrd="0" presId="urn:microsoft.com/office/officeart/2005/8/layout/radial1"/>
    <dgm:cxn modelId="{C9A98FC1-F822-448F-B9D0-5B3EA5C14903}" type="presOf" srcId="{C3FD6374-503E-4CBE-B2DD-78AEA9817704}" destId="{A834FF27-5F7A-4F16-95A0-D253FB64B6F5}" srcOrd="0" destOrd="0" presId="urn:microsoft.com/office/officeart/2005/8/layout/radial1"/>
    <dgm:cxn modelId="{BFC72DD0-58E3-433D-ADEC-15D5AF55CE64}" type="presOf" srcId="{6E17E410-DE7D-4F6E-9A82-393F364E2AB1}" destId="{7B8D0AF1-F802-4207-B84D-0F1D6743157A}" srcOrd="0" destOrd="0" presId="urn:microsoft.com/office/officeart/2005/8/layout/radial1"/>
    <dgm:cxn modelId="{633936DD-926A-4579-8140-53FC6F45DD5A}" srcId="{FD11EE7F-CFA4-44B1-8FC0-4FAB0461EB2D}" destId="{88FD179E-869A-40B2-ADAB-6D330BF4B3C5}" srcOrd="5" destOrd="0" parTransId="{3973386F-8662-441E-8817-78E51FA747E4}" sibTransId="{686DA2BA-E2CC-4900-A703-0DC76CF5A58A}"/>
    <dgm:cxn modelId="{E0D279DD-A894-443C-B7F8-F9D1A356984A}" type="presOf" srcId="{C3FD6374-503E-4CBE-B2DD-78AEA9817704}" destId="{CB7F5454-E67C-4A2B-8E4D-93461A2D483A}" srcOrd="1" destOrd="0" presId="urn:microsoft.com/office/officeart/2005/8/layout/radial1"/>
    <dgm:cxn modelId="{F7A978ED-75F6-4471-A55F-DA5B0972B7AE}" srcId="{FD11EE7F-CFA4-44B1-8FC0-4FAB0461EB2D}" destId="{158A59BB-3ABA-4EE1-B603-5FFE596EE350}" srcOrd="3" destOrd="0" parTransId="{B1BBC589-B972-462E-BA81-41416B595420}" sibTransId="{57E69935-3613-46FF-8995-CCA7B785D524}"/>
    <dgm:cxn modelId="{ED61F3FC-EEE3-4B2F-91F0-3CDAEEFCA357}" srcId="{FD11EE7F-CFA4-44B1-8FC0-4FAB0461EB2D}" destId="{AC672C02-091F-45AE-9F51-740BFA5A1CF7}" srcOrd="2" destOrd="0" parTransId="{CDBE82F1-B7CC-40F8-AA35-DE0509AD11ED}" sibTransId="{81E05A44-11C0-4F15-99AF-92CBA6D39665}"/>
    <dgm:cxn modelId="{D7AAD427-CE81-4754-B084-488DBB02F915}" type="presParOf" srcId="{1CE2CCC9-0C53-4F87-8A28-2E66BEF3169A}" destId="{8432C37A-6F39-468D-B6AA-BBB5E3960C7C}" srcOrd="0" destOrd="0" presId="urn:microsoft.com/office/officeart/2005/8/layout/radial1"/>
    <dgm:cxn modelId="{89B621A2-6B92-48EF-8695-F936AD86BDB8}" type="presParOf" srcId="{1CE2CCC9-0C53-4F87-8A28-2E66BEF3169A}" destId="{6BBB52E3-481D-4F27-B8EC-8947D4B10F93}" srcOrd="1" destOrd="0" presId="urn:microsoft.com/office/officeart/2005/8/layout/radial1"/>
    <dgm:cxn modelId="{A3DA282A-5D82-4C7D-BD86-1EE0167F54A0}" type="presParOf" srcId="{6BBB52E3-481D-4F27-B8EC-8947D4B10F93}" destId="{AC2E929B-2399-43C3-BCCD-002B369DEEC2}" srcOrd="0" destOrd="0" presId="urn:microsoft.com/office/officeart/2005/8/layout/radial1"/>
    <dgm:cxn modelId="{9BE69DB0-4EAD-4B5C-9FC1-31D426904C11}" type="presParOf" srcId="{1CE2CCC9-0C53-4F87-8A28-2E66BEF3169A}" destId="{7B8D0AF1-F802-4207-B84D-0F1D6743157A}" srcOrd="2" destOrd="0" presId="urn:microsoft.com/office/officeart/2005/8/layout/radial1"/>
    <dgm:cxn modelId="{A3C92DEE-9889-4C04-9FE3-240A6EE2337E}" type="presParOf" srcId="{1CE2CCC9-0C53-4F87-8A28-2E66BEF3169A}" destId="{A834FF27-5F7A-4F16-95A0-D253FB64B6F5}" srcOrd="3" destOrd="0" presId="urn:microsoft.com/office/officeart/2005/8/layout/radial1"/>
    <dgm:cxn modelId="{08784643-AA1E-473D-9B4C-A2E56784FF7B}" type="presParOf" srcId="{A834FF27-5F7A-4F16-95A0-D253FB64B6F5}" destId="{CB7F5454-E67C-4A2B-8E4D-93461A2D483A}" srcOrd="0" destOrd="0" presId="urn:microsoft.com/office/officeart/2005/8/layout/radial1"/>
    <dgm:cxn modelId="{A5A5CC0B-93F7-4D01-BEB9-8DAD43A6E25B}" type="presParOf" srcId="{1CE2CCC9-0C53-4F87-8A28-2E66BEF3169A}" destId="{F4D30F49-5EBA-44C0-AFBE-0CE28B9B6A7F}" srcOrd="4" destOrd="0" presId="urn:microsoft.com/office/officeart/2005/8/layout/radial1"/>
    <dgm:cxn modelId="{CB2DB7A6-91F5-49D3-A75B-A35D7C3D7A4E}" type="presParOf" srcId="{1CE2CCC9-0C53-4F87-8A28-2E66BEF3169A}" destId="{7924410C-0851-4CB2-80E0-A5C6592AEC60}" srcOrd="5" destOrd="0" presId="urn:microsoft.com/office/officeart/2005/8/layout/radial1"/>
    <dgm:cxn modelId="{DA954649-3C16-4F0D-A020-2B8B87D32BA9}" type="presParOf" srcId="{7924410C-0851-4CB2-80E0-A5C6592AEC60}" destId="{45704E4C-3BED-41B8-9DD3-19DE8945DC38}" srcOrd="0" destOrd="0" presId="urn:microsoft.com/office/officeart/2005/8/layout/radial1"/>
    <dgm:cxn modelId="{BABEC4D0-B0B4-47B3-8F26-6DE2C13F77EC}" type="presParOf" srcId="{1CE2CCC9-0C53-4F87-8A28-2E66BEF3169A}" destId="{1528507F-A64D-44DD-9566-E5758A78FB6D}" srcOrd="6" destOrd="0" presId="urn:microsoft.com/office/officeart/2005/8/layout/radial1"/>
    <dgm:cxn modelId="{1525F9AE-8863-4033-8EF0-CAEF74D9A53F}" type="presParOf" srcId="{1CE2CCC9-0C53-4F87-8A28-2E66BEF3169A}" destId="{AE2A3CE7-A4A1-43A7-94FE-6C595DB35B84}" srcOrd="7" destOrd="0" presId="urn:microsoft.com/office/officeart/2005/8/layout/radial1"/>
    <dgm:cxn modelId="{31CA9DB3-B6F7-47F8-A72B-8168C620510E}" type="presParOf" srcId="{AE2A3CE7-A4A1-43A7-94FE-6C595DB35B84}" destId="{A8569512-2C7A-4DD2-8B33-5F511ACA6879}" srcOrd="0" destOrd="0" presId="urn:microsoft.com/office/officeart/2005/8/layout/radial1"/>
    <dgm:cxn modelId="{BBA43A45-453A-40D9-B3BB-2C3DA04BA17F}" type="presParOf" srcId="{1CE2CCC9-0C53-4F87-8A28-2E66BEF3169A}" destId="{906D694D-EAEA-4315-8590-89588E21C341}" srcOrd="8" destOrd="0" presId="urn:microsoft.com/office/officeart/2005/8/layout/radial1"/>
    <dgm:cxn modelId="{A874B603-4055-4CA5-A77D-12C6A17DA5D8}" type="presParOf" srcId="{1CE2CCC9-0C53-4F87-8A28-2E66BEF3169A}" destId="{15F4C73D-507F-4C79-A987-CC2DAD0E48F7}" srcOrd="9" destOrd="0" presId="urn:microsoft.com/office/officeart/2005/8/layout/radial1"/>
    <dgm:cxn modelId="{22A46400-7AF4-4F02-890D-FF1B58273466}" type="presParOf" srcId="{15F4C73D-507F-4C79-A987-CC2DAD0E48F7}" destId="{E0AB0F1F-2BA4-42B5-A067-477286929D05}" srcOrd="0" destOrd="0" presId="urn:microsoft.com/office/officeart/2005/8/layout/radial1"/>
    <dgm:cxn modelId="{C175C210-DAAB-49D8-875D-A92B6FED2749}" type="presParOf" srcId="{1CE2CCC9-0C53-4F87-8A28-2E66BEF3169A}" destId="{2218D299-3D67-4139-97ED-131C3FD45FDE}" srcOrd="10" destOrd="0" presId="urn:microsoft.com/office/officeart/2005/8/layout/radial1"/>
    <dgm:cxn modelId="{5C942C4C-2557-4E35-B42F-4930313D6AB6}" type="presParOf" srcId="{1CE2CCC9-0C53-4F87-8A28-2E66BEF3169A}" destId="{854B3D57-8AA0-4D5F-9EC5-4E3642B21C7B}" srcOrd="11" destOrd="0" presId="urn:microsoft.com/office/officeart/2005/8/layout/radial1"/>
    <dgm:cxn modelId="{B8B4521D-459E-4197-B2B7-77A2CD968798}" type="presParOf" srcId="{854B3D57-8AA0-4D5F-9EC5-4E3642B21C7B}" destId="{27A1F4B5-C333-489F-9B37-23DBD07FE7CB}" srcOrd="0" destOrd="0" presId="urn:microsoft.com/office/officeart/2005/8/layout/radial1"/>
    <dgm:cxn modelId="{8568201F-5A1B-496B-8F12-FDC9A23C240F}" type="presParOf" srcId="{1CE2CCC9-0C53-4F87-8A28-2E66BEF3169A}" destId="{CADC648D-C1E0-41B4-A007-2B2547B2280F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2C37A-6F39-468D-B6AA-BBB5E3960C7C}">
      <dsp:nvSpPr>
        <dsp:cNvPr id="0" name=""/>
        <dsp:cNvSpPr/>
      </dsp:nvSpPr>
      <dsp:spPr>
        <a:xfrm>
          <a:off x="1781892" y="1515879"/>
          <a:ext cx="1668902" cy="9550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Tableau de bord Indicateurs qualitatifs, quantitatifs</a:t>
          </a:r>
        </a:p>
      </dsp:txBody>
      <dsp:txXfrm>
        <a:off x="1781892" y="1515879"/>
        <a:ext cx="1668902" cy="955072"/>
      </dsp:txXfrm>
    </dsp:sp>
    <dsp:sp modelId="{6BBB52E3-481D-4F27-B8EC-8947D4B10F93}">
      <dsp:nvSpPr>
        <dsp:cNvPr id="0" name=""/>
        <dsp:cNvSpPr/>
      </dsp:nvSpPr>
      <dsp:spPr>
        <a:xfrm rot="16471746">
          <a:off x="2388633" y="1209496"/>
          <a:ext cx="576522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576522" y="1951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2662481" y="1214595"/>
        <a:ext cx="28826" cy="28826"/>
      </dsp:txXfrm>
    </dsp:sp>
    <dsp:sp modelId="{7B8D0AF1-F802-4207-B84D-0F1D6743157A}">
      <dsp:nvSpPr>
        <dsp:cNvPr id="0" name=""/>
        <dsp:cNvSpPr/>
      </dsp:nvSpPr>
      <dsp:spPr>
        <a:xfrm>
          <a:off x="1897802" y="118324"/>
          <a:ext cx="1668902" cy="82363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Suivi des performances</a:t>
          </a:r>
        </a:p>
      </dsp:txBody>
      <dsp:txXfrm>
        <a:off x="2142207" y="238943"/>
        <a:ext cx="1180092" cy="582399"/>
      </dsp:txXfrm>
    </dsp:sp>
    <dsp:sp modelId="{A834FF27-5F7A-4F16-95A0-D253FB64B6F5}">
      <dsp:nvSpPr>
        <dsp:cNvPr id="0" name=""/>
        <dsp:cNvSpPr/>
      </dsp:nvSpPr>
      <dsp:spPr>
        <a:xfrm rot="19727712">
          <a:off x="3155124" y="1504046"/>
          <a:ext cx="473798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473798" y="1951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3380178" y="1511713"/>
        <a:ext cx="23689" cy="23689"/>
      </dsp:txXfrm>
    </dsp:sp>
    <dsp:sp modelId="{F4D30F49-5EBA-44C0-AFBE-0CE28B9B6A7F}">
      <dsp:nvSpPr>
        <dsp:cNvPr id="0" name=""/>
        <dsp:cNvSpPr/>
      </dsp:nvSpPr>
      <dsp:spPr>
        <a:xfrm>
          <a:off x="3287270" y="669735"/>
          <a:ext cx="1668902" cy="823637"/>
        </a:xfrm>
        <a:prstGeom prst="ellipse">
          <a:avLst/>
        </a:prstGeom>
        <a:gradFill rotWithShape="0">
          <a:gsLst>
            <a:gs pos="0">
              <a:schemeClr val="accent2">
                <a:hueOff val="442584"/>
                <a:satOff val="2040"/>
                <a:lumOff val="314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442584"/>
                <a:satOff val="2040"/>
                <a:lumOff val="314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Prise de décisions</a:t>
          </a:r>
        </a:p>
      </dsp:txBody>
      <dsp:txXfrm>
        <a:off x="3531675" y="790354"/>
        <a:ext cx="1180092" cy="582399"/>
      </dsp:txXfrm>
    </dsp:sp>
    <dsp:sp modelId="{7924410C-0851-4CB2-80E0-A5C6592AEC60}">
      <dsp:nvSpPr>
        <dsp:cNvPr id="0" name=""/>
        <dsp:cNvSpPr/>
      </dsp:nvSpPr>
      <dsp:spPr>
        <a:xfrm rot="1802773">
          <a:off x="3174632" y="2419917"/>
          <a:ext cx="425586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425586" y="1951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 Narrow" panose="020B0606020202030204" pitchFamily="34" charset="0"/>
          </a:endParaRPr>
        </a:p>
      </dsp:txBody>
      <dsp:txXfrm>
        <a:off x="3376786" y="2428789"/>
        <a:ext cx="21279" cy="21279"/>
      </dsp:txXfrm>
    </dsp:sp>
    <dsp:sp modelId="{1528507F-A64D-44DD-9566-E5758A78FB6D}">
      <dsp:nvSpPr>
        <dsp:cNvPr id="0" name=""/>
        <dsp:cNvSpPr/>
      </dsp:nvSpPr>
      <dsp:spPr>
        <a:xfrm>
          <a:off x="3210453" y="2460562"/>
          <a:ext cx="1850944" cy="823637"/>
        </a:xfrm>
        <a:prstGeom prst="ellipse">
          <a:avLst/>
        </a:prstGeom>
        <a:gradFill rotWithShape="0">
          <a:gsLst>
            <a:gs pos="0">
              <a:schemeClr val="accent2">
                <a:hueOff val="885168"/>
                <a:satOff val="4080"/>
                <a:lumOff val="628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885168"/>
                <a:satOff val="4080"/>
                <a:lumOff val="628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Communication interne</a:t>
          </a:r>
        </a:p>
      </dsp:txBody>
      <dsp:txXfrm>
        <a:off x="3481517" y="2581181"/>
        <a:ext cx="1308816" cy="582399"/>
      </dsp:txXfrm>
    </dsp:sp>
    <dsp:sp modelId="{AE2A3CE7-A4A1-43A7-94FE-6C595DB35B84}">
      <dsp:nvSpPr>
        <dsp:cNvPr id="0" name=""/>
        <dsp:cNvSpPr/>
      </dsp:nvSpPr>
      <dsp:spPr>
        <a:xfrm rot="5400000">
          <a:off x="2346554" y="2721228"/>
          <a:ext cx="539577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539577" y="1951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 Narrow" panose="020B0606020202030204" pitchFamily="34" charset="0"/>
          </a:endParaRPr>
        </a:p>
      </dsp:txBody>
      <dsp:txXfrm>
        <a:off x="2602854" y="2727250"/>
        <a:ext cx="26978" cy="26978"/>
      </dsp:txXfrm>
    </dsp:sp>
    <dsp:sp modelId="{906D694D-EAEA-4315-8590-89588E21C341}">
      <dsp:nvSpPr>
        <dsp:cNvPr id="0" name=""/>
        <dsp:cNvSpPr/>
      </dsp:nvSpPr>
      <dsp:spPr>
        <a:xfrm>
          <a:off x="1781892" y="3010529"/>
          <a:ext cx="1668902" cy="823637"/>
        </a:xfrm>
        <a:prstGeom prst="ellipse">
          <a:avLst/>
        </a:prstGeom>
        <a:gradFill rotWithShape="0">
          <a:gsLst>
            <a:gs pos="0">
              <a:schemeClr val="accent2">
                <a:hueOff val="1327752"/>
                <a:satOff val="6121"/>
                <a:lumOff val="941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1327752"/>
                <a:satOff val="6121"/>
                <a:lumOff val="941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Alignement des objectifs</a:t>
          </a:r>
        </a:p>
      </dsp:txBody>
      <dsp:txXfrm>
        <a:off x="2026297" y="3131148"/>
        <a:ext cx="1180092" cy="582399"/>
      </dsp:txXfrm>
    </dsp:sp>
    <dsp:sp modelId="{15F4C73D-507F-4C79-A987-CC2DAD0E48F7}">
      <dsp:nvSpPr>
        <dsp:cNvPr id="0" name=""/>
        <dsp:cNvSpPr/>
      </dsp:nvSpPr>
      <dsp:spPr>
        <a:xfrm rot="9305532">
          <a:off x="1607072" y="2354583"/>
          <a:ext cx="378919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378919" y="1951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 Narrow" panose="020B0606020202030204" pitchFamily="34" charset="0"/>
          </a:endParaRPr>
        </a:p>
      </dsp:txBody>
      <dsp:txXfrm rot="10800000">
        <a:off x="1787058" y="2364622"/>
        <a:ext cx="18945" cy="18945"/>
      </dsp:txXfrm>
    </dsp:sp>
    <dsp:sp modelId="{2218D299-3D67-4139-97ED-131C3FD45FDE}">
      <dsp:nvSpPr>
        <dsp:cNvPr id="0" name=""/>
        <dsp:cNvSpPr/>
      </dsp:nvSpPr>
      <dsp:spPr>
        <a:xfrm>
          <a:off x="182510" y="2324270"/>
          <a:ext cx="1668902" cy="823637"/>
        </a:xfrm>
        <a:prstGeom prst="ellipse">
          <a:avLst/>
        </a:prstGeom>
        <a:gradFill rotWithShape="0">
          <a:gsLst>
            <a:gs pos="0">
              <a:schemeClr val="accent2">
                <a:hueOff val="1770336"/>
                <a:satOff val="8161"/>
                <a:lumOff val="1255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1770336"/>
                <a:satOff val="8161"/>
                <a:lumOff val="1255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Gestion des risques</a:t>
          </a:r>
        </a:p>
      </dsp:txBody>
      <dsp:txXfrm>
        <a:off x="426915" y="2444889"/>
        <a:ext cx="1180092" cy="582399"/>
      </dsp:txXfrm>
    </dsp:sp>
    <dsp:sp modelId="{854B3D57-8AA0-4D5F-9EC5-4E3642B21C7B}">
      <dsp:nvSpPr>
        <dsp:cNvPr id="0" name=""/>
        <dsp:cNvSpPr/>
      </dsp:nvSpPr>
      <dsp:spPr>
        <a:xfrm rot="12658020">
          <a:off x="1648450" y="1519734"/>
          <a:ext cx="422082" cy="39023"/>
        </a:xfrm>
        <a:custGeom>
          <a:avLst/>
          <a:gdLst/>
          <a:ahLst/>
          <a:cxnLst/>
          <a:rect l="0" t="0" r="0" b="0"/>
          <a:pathLst>
            <a:path>
              <a:moveTo>
                <a:pt x="0" y="19511"/>
              </a:moveTo>
              <a:lnTo>
                <a:pt x="422082" y="1951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 Narrow" panose="020B0606020202030204" pitchFamily="34" charset="0"/>
          </a:endParaRPr>
        </a:p>
      </dsp:txBody>
      <dsp:txXfrm rot="10800000">
        <a:off x="1848939" y="1528694"/>
        <a:ext cx="21104" cy="21104"/>
      </dsp:txXfrm>
    </dsp:sp>
    <dsp:sp modelId="{CADC648D-C1E0-41B4-A007-2B2547B2280F}">
      <dsp:nvSpPr>
        <dsp:cNvPr id="0" name=""/>
        <dsp:cNvSpPr/>
      </dsp:nvSpPr>
      <dsp:spPr>
        <a:xfrm>
          <a:off x="0" y="669730"/>
          <a:ext cx="2193523" cy="823637"/>
        </a:xfrm>
        <a:prstGeom prst="ellipse">
          <a:avLst/>
        </a:prstGeom>
        <a:gradFill rotWithShape="0">
          <a:gsLst>
            <a:gs pos="0">
              <a:schemeClr val="accent2">
                <a:hueOff val="2212920"/>
                <a:satOff val="10201"/>
                <a:lumOff val="1569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2212920"/>
                <a:satOff val="10201"/>
                <a:lumOff val="1569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Motivation et responsabilisation</a:t>
          </a:r>
        </a:p>
      </dsp:txBody>
      <dsp:txXfrm>
        <a:off x="321234" y="790349"/>
        <a:ext cx="1551055" cy="582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20 -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Élaboration des tableaux de bord</a:t>
            </a:r>
            <a:endParaRPr lang="fr-FR" sz="32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1206" y="649613"/>
            <a:ext cx="63553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fr-FR" sz="20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D695E26-017A-C9DD-EF86-7CDF269ACFE3}"/>
              </a:ext>
            </a:extLst>
          </p:cNvPr>
          <p:cNvSpPr txBox="1"/>
          <p:nvPr/>
        </p:nvSpPr>
        <p:spPr>
          <a:xfrm>
            <a:off x="673994" y="1575515"/>
            <a:ext cx="7379595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tableau de bord est un outil essentiel pour surveiller, évaluer et gérer les performances d'une entreprise ou d'un service. </a:t>
            </a:r>
          </a:p>
          <a:p>
            <a:pPr>
              <a:spcBef>
                <a:spcPts val="30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 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fournit une vue d'ensemble rapide et synthétique des performances et des données pertinentes qui interviennent dans les prises de décisions et l'orientation stratégique. </a:t>
            </a:r>
          </a:p>
        </p:txBody>
      </p:sp>
      <p:pic>
        <p:nvPicPr>
          <p:cNvPr id="8" name="Image 7" descr="Une image contenant texte, capture d’écran, diagramme, Police&#10;&#10;Description générée automatiquement">
            <a:extLst>
              <a:ext uri="{FF2B5EF4-FFF2-40B4-BE49-F238E27FC236}">
                <a16:creationId xmlns:a16="http://schemas.microsoft.com/office/drawing/2014/main" id="{AB89897C-3A93-2368-61F1-C573706CD4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358" y="2459576"/>
            <a:ext cx="3735462" cy="2171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20 -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Élaboration des tableaux de bord</a:t>
            </a:r>
            <a:endParaRPr lang="fr-FR" sz="32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073C820F-E95C-4530-4DDB-E055BA49C0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1457991"/>
              </p:ext>
            </p:extLst>
          </p:nvPr>
        </p:nvGraphicFramePr>
        <p:xfrm>
          <a:off x="7002518" y="1390918"/>
          <a:ext cx="5061398" cy="3986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EFF5B917-EE59-02C4-E717-01B687C8B39D}"/>
              </a:ext>
            </a:extLst>
          </p:cNvPr>
          <p:cNvSpPr txBox="1"/>
          <p:nvPr/>
        </p:nvSpPr>
        <p:spPr>
          <a:xfrm>
            <a:off x="128084" y="1063840"/>
            <a:ext cx="8895008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permet de 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suivre les performances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l’entreprise ou du service grâce à des indicateurs quantitatifs ou qualitatifs de performance clés (KPI)</a:t>
            </a:r>
          </a:p>
          <a:p>
            <a:pPr marL="342900" marR="2249170" lvl="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les décideurs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prendre des décisions éclairées et à identifier les tendances ou les problèmes potentiels.</a:t>
            </a:r>
          </a:p>
          <a:p>
            <a:pPr marL="342900" lvl="0" indent="-342900" algn="just">
              <a:spcBef>
                <a:spcPts val="1800"/>
              </a:spcBef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sert de 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moyen de communication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sein de l'entreprise en </a:t>
            </a:r>
          </a:p>
          <a:p>
            <a:pPr lvl="0" algn="just"/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présentant les informations importantes.</a:t>
            </a:r>
          </a:p>
          <a:p>
            <a:pPr marL="342900" marR="1979295" lvl="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permet de 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suivre les efforts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leur alignement sur les objectifs en mettant en évidence les écarts aux objectifs.</a:t>
            </a:r>
          </a:p>
          <a:p>
            <a:pPr marL="342900" lvl="0" indent="-342900">
              <a:spcBef>
                <a:spcPts val="1800"/>
              </a:spcBef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tableau de bord peut aider à 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anticiper les risques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à prendre des mesures correctives.</a:t>
            </a:r>
          </a:p>
          <a:p>
            <a:pPr marL="342900" lvl="0" indent="-342900">
              <a:spcBef>
                <a:spcPts val="1800"/>
              </a:spcBef>
              <a:buFont typeface="Symbol" panose="05050102010706020507" pitchFamily="18" charset="2"/>
              <a:buChar char="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ssuivi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performances responsabilise et motive les équipes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44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46</TotalTime>
  <Words>198</Words>
  <Application>Microsoft Office PowerPoint</Application>
  <PresentationFormat>Grand écran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Bookman Old Style</vt:lpstr>
      <vt:lpstr>Rockwell</vt:lpstr>
      <vt:lpstr>Symbol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11</cp:revision>
  <dcterms:created xsi:type="dcterms:W3CDTF">2014-06-17T06:47:14Z</dcterms:created>
  <dcterms:modified xsi:type="dcterms:W3CDTF">2024-04-29T18:03:46Z</dcterms:modified>
</cp:coreProperties>
</file>