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5"/>
  </p:notesMasterIdLst>
  <p:sldIdLst>
    <p:sldId id="262" r:id="rId2"/>
    <p:sldId id="265" r:id="rId3"/>
    <p:sldId id="266" r:id="rId4"/>
    <p:sldId id="270" r:id="rId5"/>
    <p:sldId id="271" r:id="rId6"/>
    <p:sldId id="267" r:id="rId7"/>
    <p:sldId id="268" r:id="rId8"/>
    <p:sldId id="272" r:id="rId9"/>
    <p:sldId id="273" r:id="rId10"/>
    <p:sldId id="269" r:id="rId11"/>
    <p:sldId id="274" r:id="rId12"/>
    <p:sldId id="276" r:id="rId13"/>
    <p:sldId id="27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3BCA0-2484-D74B-8F77-6254D7F421FE}" type="datetimeFigureOut">
              <a:rPr lang="fr-FR" smtClean="0"/>
              <a:t>28/04/2024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91099-BC14-8742-9FD5-63B06BF78C7A}" type="slidenum">
              <a:rPr lang="fr-FR" smtClean="0"/>
              <a:t>‹N°›</a:t>
            </a:fld>
            <a:endParaRPr lang="fr-FR"/>
          </a:p>
        </p:txBody>
      </p:sp>
    </p:spTree>
    <p:extLst>
      <p:ext uri="{BB962C8B-B14F-4D97-AF65-F5344CB8AC3E}">
        <p14:creationId xmlns:p14="http://schemas.microsoft.com/office/powerpoint/2010/main" val="2839715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28/04/2024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9047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193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68163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541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88664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28/04/2024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944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1022277B-6D0B-4CF9-B8A4-AC1FBBF06B23}" type="datetimeFigureOut">
              <a:rPr lang="fr-FR" smtClean="0"/>
              <a:t>28/04/2024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42876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28/04/2024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2060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28/04/2024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29816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022277B-6D0B-4CF9-B8A4-AC1FBBF06B23}" type="datetimeFigureOut">
              <a:rPr lang="fr-FR" smtClean="0"/>
              <a:t>28/04/2024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5319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022277B-6D0B-4CF9-B8A4-AC1FBBF06B23}" type="datetimeFigureOut">
              <a:rPr lang="fr-FR" smtClean="0"/>
              <a:t>28/04/2024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9934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98163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022277B-6D0B-4CF9-B8A4-AC1FBBF06B23}" type="datetimeFigureOut">
              <a:rPr lang="fr-FR" smtClean="0"/>
              <a:t>28/04/2024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415936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22277B-6D0B-4CF9-B8A4-AC1FBBF06B23}" type="datetimeFigureOut">
              <a:rPr lang="fr-FR" smtClean="0"/>
              <a:t>28/04/2024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57049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2277B-6D0B-4CF9-B8A4-AC1FBBF06B23}" type="datetimeFigureOut">
              <a:rPr lang="fr-FR" smtClean="0"/>
              <a:t>28/04/2024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033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31746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22277B-6D0B-4CF9-B8A4-AC1FBBF06B23}" type="datetimeFigureOut">
              <a:rPr lang="fr-FR" smtClean="0"/>
              <a:t>28/04/2024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0A30-0CDE-43F7-9DC8-E96FA2DD1C8D}" type="slidenum">
              <a:rPr lang="fr-FR" smtClean="0"/>
              <a:t>‹N°›</a:t>
            </a:fld>
            <a:endParaRPr lang="fr-FR"/>
          </a:p>
        </p:txBody>
      </p:sp>
    </p:spTree>
    <p:extLst>
      <p:ext uri="{BB962C8B-B14F-4D97-AF65-F5344CB8AC3E}">
        <p14:creationId xmlns:p14="http://schemas.microsoft.com/office/powerpoint/2010/main" val="128122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22277B-6D0B-4CF9-B8A4-AC1FBBF06B23}" type="datetimeFigureOut">
              <a:rPr lang="fr-FR" smtClean="0"/>
              <a:t>28/04/2024</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E10A30-0CDE-43F7-9DC8-E96FA2DD1C8D}" type="slidenum">
              <a:rPr lang="fr-FR" smtClean="0"/>
              <a:t>‹N°›</a:t>
            </a:fld>
            <a:endParaRPr lang="fr-FR"/>
          </a:p>
        </p:txBody>
      </p:sp>
    </p:spTree>
    <p:extLst>
      <p:ext uri="{BB962C8B-B14F-4D97-AF65-F5344CB8AC3E}">
        <p14:creationId xmlns:p14="http://schemas.microsoft.com/office/powerpoint/2010/main" val="95444165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39600" cy="584775"/>
          </a:xfrm>
          <a:prstGeom prst="rect">
            <a:avLst/>
          </a:prstGeom>
        </p:spPr>
        <p:txBody>
          <a:bodyPr wrap="square">
            <a:spAutoFit/>
          </a:bodyPr>
          <a:lstStyle/>
          <a:p>
            <a:pPr>
              <a:spcBef>
                <a:spcPts val="300"/>
              </a:spcBef>
              <a:spcAft>
                <a:spcPts val="300"/>
              </a:spcAft>
            </a:pPr>
            <a:r>
              <a:rPr lang="fr-FR" sz="3200" b="1" dirty="0">
                <a:solidFill>
                  <a:srgbClr val="FFFF00"/>
                </a:solidFill>
                <a:effectLst/>
                <a:latin typeface="Arial" panose="020B0604020202020204" pitchFamily="34" charset="0"/>
                <a:ea typeface="Times New Roman" panose="02020603050405020304" pitchFamily="18" charset="0"/>
              </a:rPr>
              <a:t>Chap.19 – Plan de financement et mode de financement</a:t>
            </a:r>
          </a:p>
        </p:txBody>
      </p:sp>
      <p:sp>
        <p:nvSpPr>
          <p:cNvPr id="7" name="Rectangle 6"/>
          <p:cNvSpPr/>
          <p:nvPr/>
        </p:nvSpPr>
        <p:spPr>
          <a:xfrm>
            <a:off x="94239" y="582573"/>
            <a:ext cx="11301893" cy="523220"/>
          </a:xfrm>
          <a:prstGeom prst="rect">
            <a:avLst/>
          </a:prstGeom>
        </p:spPr>
        <p:txBody>
          <a:bodyPr wrap="square">
            <a:spAutoFit/>
          </a:bodyPr>
          <a:lstStyle/>
          <a:p>
            <a:pPr>
              <a:spcBef>
                <a:spcPts val="1200"/>
              </a:spcBef>
              <a:spcAft>
                <a:spcPts val="600"/>
              </a:spcAft>
            </a:pPr>
            <a:r>
              <a:rPr lang="fr-FR" sz="28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3. Calculer les flux nets de trésorerie et le plan de financement</a:t>
            </a:r>
            <a:endParaRPr lang="fr-FR"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7746FC81-6066-4DCB-A06F-8A1745FCC59D}"/>
              </a:ext>
            </a:extLst>
          </p:cNvPr>
          <p:cNvSpPr txBox="1"/>
          <p:nvPr/>
        </p:nvSpPr>
        <p:spPr>
          <a:xfrm>
            <a:off x="557694" y="1450188"/>
            <a:ext cx="11202506" cy="4170372"/>
          </a:xfrm>
          <a:prstGeom prst="rect">
            <a:avLst/>
          </a:prstGeom>
          <a:noFill/>
        </p:spPr>
        <p:txBody>
          <a:bodyPr wrap="square">
            <a:spAutoFit/>
          </a:bodyPr>
          <a:lstStyle/>
          <a:p>
            <a:pPr algn="ctr">
              <a:spcBef>
                <a:spcPts val="600"/>
              </a:spcBef>
              <a:spcAft>
                <a:spcPts val="1200"/>
              </a:spcAft>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Cette étape consiste à chiffrer les recettes et les dépenses mensuelles d’exploitation induites par le projet et à les planifier dans un tableau de synthèse. </a:t>
            </a:r>
          </a:p>
          <a:p>
            <a:pPr marL="342900" indent="-342900" algn="just">
              <a:spcBef>
                <a:spcPts val="6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Cette étape permet également de prendre en compte la saisonnalité de l’activité.</a:t>
            </a:r>
          </a:p>
          <a:p>
            <a:pPr marL="342900" indent="-342900" algn="just">
              <a:spcBef>
                <a:spcPts val="600"/>
              </a:spcBef>
              <a:buFont typeface="Symbol" panose="05050102010706020507" pitchFamily="18" charset="2"/>
              <a:buChar char="Þ"/>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Pour réaliser ce travail, il est indispensable d’avoir chiffrer au préalable l’activité prévisionnelle et les prix de ventes pour pouvoir budgétiser les recettes ; les achats et les coûts de revient.  </a:t>
            </a:r>
          </a:p>
          <a:p>
            <a:pPr algn="just">
              <a:spcBef>
                <a:spcPts val="600"/>
              </a:spcBef>
            </a:pPr>
            <a:endParaRPr lang="fr-FR" sz="2200" dirty="0">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Pour calculer le flux net de trésorerie du projet, il faut chiffrer :</a:t>
            </a:r>
          </a:p>
          <a:p>
            <a:pPr marL="342900" lvl="0" indent="-342900">
              <a:spcBef>
                <a:spcPts val="600"/>
              </a:spcBef>
              <a:spcAft>
                <a:spcPts val="600"/>
              </a:spcAft>
              <a:buFont typeface="Arial" panose="020B0604020202020204" pitchFamily="34" charset="0"/>
              <a:buChar char="-"/>
            </a:pP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les investissements à réaliser, leurs modalités de financement et de remboursement, </a:t>
            </a:r>
            <a:endParaRPr lang="fr-FR"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Arial" panose="020B0604020202020204" pitchFamily="34" charset="0"/>
              <a:buChar char="-"/>
            </a:pP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l'activité prévisionnelle générée par le projet en quantités et en valeurs. </a:t>
            </a:r>
            <a:endParaRPr lang="fr-FR"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70606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10;&#10;Description générée automatiquement">
            <a:extLst>
              <a:ext uri="{FF2B5EF4-FFF2-40B4-BE49-F238E27FC236}">
                <a16:creationId xmlns:a16="http://schemas.microsoft.com/office/drawing/2014/main" id="{36E416CF-9D31-4D9D-9219-16C25206C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72" y="1005892"/>
            <a:ext cx="10236056" cy="4357741"/>
          </a:xfrm>
          <a:prstGeom prst="rect">
            <a:avLst/>
          </a:prstGeom>
        </p:spPr>
      </p:pic>
    </p:spTree>
    <p:extLst>
      <p:ext uri="{BB962C8B-B14F-4D97-AF65-F5344CB8AC3E}">
        <p14:creationId xmlns:p14="http://schemas.microsoft.com/office/powerpoint/2010/main" val="250803023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B4D2FE66-3D95-408D-8279-EAE7DD4F4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55" y="1073150"/>
            <a:ext cx="10733810" cy="4711700"/>
          </a:xfrm>
          <a:prstGeom prst="rect">
            <a:avLst/>
          </a:prstGeom>
        </p:spPr>
      </p:pic>
    </p:spTree>
    <p:extLst>
      <p:ext uri="{BB962C8B-B14F-4D97-AF65-F5344CB8AC3E}">
        <p14:creationId xmlns:p14="http://schemas.microsoft.com/office/powerpoint/2010/main" val="36635993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3" y="0"/>
            <a:ext cx="11585276" cy="523220"/>
          </a:xfrm>
          <a:prstGeom prst="rect">
            <a:avLst/>
          </a:prstGeom>
        </p:spPr>
        <p:txBody>
          <a:bodyPr wrap="square">
            <a:spAutoFit/>
          </a:bodyPr>
          <a:lstStyle/>
          <a:p>
            <a:pPr>
              <a:spcBef>
                <a:spcPts val="18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3.3. Interpréter les flux net de trésorerie</a:t>
            </a:r>
          </a:p>
        </p:txBody>
      </p:sp>
      <p:graphicFrame>
        <p:nvGraphicFramePr>
          <p:cNvPr id="2" name="Tableau 1">
            <a:extLst>
              <a:ext uri="{FF2B5EF4-FFF2-40B4-BE49-F238E27FC236}">
                <a16:creationId xmlns:a16="http://schemas.microsoft.com/office/drawing/2014/main" id="{0F0C0101-9830-4A6E-9D9D-A2D29AE58DC5}"/>
              </a:ext>
            </a:extLst>
          </p:cNvPr>
          <p:cNvGraphicFramePr>
            <a:graphicFrameLocks noGrp="1"/>
          </p:cNvGraphicFramePr>
          <p:nvPr>
            <p:extLst>
              <p:ext uri="{D42A27DB-BD31-4B8C-83A1-F6EECF244321}">
                <p14:modId xmlns:p14="http://schemas.microsoft.com/office/powerpoint/2010/main" val="3187693499"/>
              </p:ext>
            </p:extLst>
          </p:nvPr>
        </p:nvGraphicFramePr>
        <p:xfrm>
          <a:off x="414868" y="1313579"/>
          <a:ext cx="10853208" cy="4114746"/>
        </p:xfrm>
        <a:graphic>
          <a:graphicData uri="http://schemas.openxmlformats.org/drawingml/2006/table">
            <a:tbl>
              <a:tblPr firstRow="1" firstCol="1" bandRow="1">
                <a:tableStyleId>{5C22544A-7EE6-4342-B048-85BDC9FD1C3A}</a:tableStyleId>
              </a:tblPr>
              <a:tblGrid>
                <a:gridCol w="1762561">
                  <a:extLst>
                    <a:ext uri="{9D8B030D-6E8A-4147-A177-3AD203B41FA5}">
                      <a16:colId xmlns:a16="http://schemas.microsoft.com/office/drawing/2014/main" val="1354319116"/>
                    </a:ext>
                  </a:extLst>
                </a:gridCol>
                <a:gridCol w="9090647">
                  <a:extLst>
                    <a:ext uri="{9D8B030D-6E8A-4147-A177-3AD203B41FA5}">
                      <a16:colId xmlns:a16="http://schemas.microsoft.com/office/drawing/2014/main" val="27898617"/>
                    </a:ext>
                  </a:extLst>
                </a:gridCol>
              </a:tblGrid>
              <a:tr h="2018054">
                <a:tc>
                  <a:txBody>
                    <a:bodyPr/>
                    <a:lstStyle/>
                    <a:p>
                      <a:pPr algn="ctr">
                        <a:spcAft>
                          <a:spcPts val="600"/>
                        </a:spcAft>
                      </a:pPr>
                      <a:r>
                        <a:rPr lang="fr-FR" sz="2000" dirty="0">
                          <a:solidFill>
                            <a:schemeClr val="bg1"/>
                          </a:solidFill>
                          <a:effectLst/>
                          <a:latin typeface="Arial" panose="020B0604020202020204" pitchFamily="34" charset="0"/>
                          <a:cs typeface="Arial" panose="020B0604020202020204" pitchFamily="34" charset="0"/>
                        </a:rPr>
                        <a:t>Au plan financier</a:t>
                      </a:r>
                      <a:endParaRPr lang="fr-FR"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933" marR="66933" marT="0" marB="0" anchor="ctr">
                    <a:solidFill>
                      <a:srgbClr val="00B050"/>
                    </a:solidFill>
                  </a:tcPr>
                </a:tc>
                <a:tc>
                  <a:txBody>
                    <a:bodyPr/>
                    <a:lstStyle/>
                    <a:p>
                      <a:pPr marL="342900" lvl="0" indent="-342900" algn="just">
                        <a:spcBef>
                          <a:spcPts val="600"/>
                        </a:spcBef>
                        <a:spcAft>
                          <a:spcPts val="600"/>
                        </a:spcAft>
                        <a:buFont typeface="Symbol" panose="05050102010706020507" pitchFamily="18" charset="2"/>
                        <a:buChar char=""/>
                      </a:pPr>
                      <a:r>
                        <a:rPr lang="fr-FR" sz="2000" b="0" dirty="0">
                          <a:solidFill>
                            <a:schemeClr val="bg1"/>
                          </a:solidFill>
                          <a:effectLst/>
                          <a:latin typeface="Arial" panose="020B0604020202020204" pitchFamily="34" charset="0"/>
                          <a:cs typeface="Arial" panose="020B0604020202020204" pitchFamily="34" charset="0"/>
                        </a:rPr>
                        <a:t>Plus le total des flux nets est élevé, plus le projet est rentable. </a:t>
                      </a:r>
                    </a:p>
                    <a:p>
                      <a:pPr marL="342900" lvl="0" indent="-342900" algn="just">
                        <a:spcBef>
                          <a:spcPts val="600"/>
                        </a:spcBef>
                        <a:spcAft>
                          <a:spcPts val="600"/>
                        </a:spcAft>
                        <a:buFont typeface="Symbol" panose="05050102010706020507" pitchFamily="18" charset="2"/>
                        <a:buChar char=""/>
                      </a:pPr>
                      <a:r>
                        <a:rPr lang="fr-FR" sz="2000" b="0" dirty="0">
                          <a:solidFill>
                            <a:schemeClr val="bg1"/>
                          </a:solidFill>
                          <a:effectLst/>
                          <a:latin typeface="Arial" panose="020B0604020202020204" pitchFamily="34" charset="0"/>
                          <a:cs typeface="Arial" panose="020B0604020202020204" pitchFamily="34" charset="0"/>
                        </a:rPr>
                        <a:t>Si la somme des flux nets est négative, cela signifie que le projet n’est pas rentable. Il est possible de modifier les termes du projet afin de réduire les coûts ou d’augmenter les prix de ventes pour le rendre rentable.</a:t>
                      </a:r>
                      <a:endParaRPr lang="fr-FR" sz="20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933" marR="66933" marT="0" marB="0" anchor="ctr">
                    <a:solidFill>
                      <a:srgbClr val="92D050"/>
                    </a:solidFill>
                  </a:tcPr>
                </a:tc>
                <a:extLst>
                  <a:ext uri="{0D108BD9-81ED-4DB2-BD59-A6C34878D82A}">
                    <a16:rowId xmlns:a16="http://schemas.microsoft.com/office/drawing/2014/main" val="2347540135"/>
                  </a:ext>
                </a:extLst>
              </a:tr>
              <a:tr h="2096692">
                <a:tc>
                  <a:txBody>
                    <a:bodyPr/>
                    <a:lstStyle/>
                    <a:p>
                      <a:pPr algn="ctr">
                        <a:spcAft>
                          <a:spcPts val="600"/>
                        </a:spcAft>
                      </a:pPr>
                      <a:r>
                        <a:rPr lang="fr-FR" sz="2000" dirty="0">
                          <a:solidFill>
                            <a:schemeClr val="bg1"/>
                          </a:solidFill>
                          <a:effectLst/>
                          <a:latin typeface="Arial" panose="020B0604020202020204" pitchFamily="34" charset="0"/>
                          <a:cs typeface="Arial" panose="020B0604020202020204" pitchFamily="34" charset="0"/>
                        </a:rPr>
                        <a:t>Au plan  économique et stratégique</a:t>
                      </a:r>
                      <a:endParaRPr lang="fr-FR"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933" marR="66933" marT="0" marB="0" anchor="ctr">
                    <a:solidFill>
                      <a:srgbClr val="00B050"/>
                    </a:solidFill>
                  </a:tcPr>
                </a:tc>
                <a:tc>
                  <a:txBody>
                    <a:bodyPr/>
                    <a:lstStyle/>
                    <a:p>
                      <a:pPr algn="just">
                        <a:spcBef>
                          <a:spcPts val="600"/>
                        </a:spcBef>
                        <a:spcAft>
                          <a:spcPts val="600"/>
                        </a:spcAft>
                      </a:pPr>
                      <a:r>
                        <a:rPr lang="fr-FR" sz="2000" dirty="0">
                          <a:solidFill>
                            <a:schemeClr val="bg1"/>
                          </a:solidFill>
                          <a:effectLst/>
                          <a:latin typeface="Arial" panose="020B0604020202020204" pitchFamily="34" charset="0"/>
                          <a:cs typeface="Arial" panose="020B0604020202020204" pitchFamily="34" charset="0"/>
                        </a:rPr>
                        <a:t>Il convient de prendre en compte le caractère stratégique de l’investissement pour l’entreprise. En effet, même si l’investissement n’est pas rentable, il peut être bénéfique pour l’activité globale de l’entreprise : élargissement de la gamme, de la clientèle, complémentarité avec d’autres produits vendus par l’entreprise, image de l’entreprise.</a:t>
                      </a:r>
                      <a:endParaRPr lang="fr-FR"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6933" marR="66933" marT="0" marB="0" anchor="ctr">
                    <a:solidFill>
                      <a:srgbClr val="92D050"/>
                    </a:solidFill>
                  </a:tcPr>
                </a:tc>
                <a:extLst>
                  <a:ext uri="{0D108BD9-81ED-4DB2-BD59-A6C34878D82A}">
                    <a16:rowId xmlns:a16="http://schemas.microsoft.com/office/drawing/2014/main" val="3294152376"/>
                  </a:ext>
                </a:extLst>
              </a:tr>
            </a:tbl>
          </a:graphicData>
        </a:graphic>
      </p:graphicFrame>
    </p:spTree>
    <p:extLst>
      <p:ext uri="{BB962C8B-B14F-4D97-AF65-F5344CB8AC3E}">
        <p14:creationId xmlns:p14="http://schemas.microsoft.com/office/powerpoint/2010/main" val="126457664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3" y="0"/>
            <a:ext cx="11585276" cy="523220"/>
          </a:xfrm>
          <a:prstGeom prst="rect">
            <a:avLst/>
          </a:prstGeom>
        </p:spPr>
        <p:txBody>
          <a:bodyPr wrap="square">
            <a:spAutoFit/>
          </a:bodyPr>
          <a:lstStyle/>
          <a:p>
            <a:pPr>
              <a:spcBef>
                <a:spcPts val="18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3.4. Vérifier l’équilibre de la trésorerie du plan de financement</a:t>
            </a:r>
          </a:p>
        </p:txBody>
      </p:sp>
      <p:sp>
        <p:nvSpPr>
          <p:cNvPr id="5" name="ZoneTexte 4">
            <a:extLst>
              <a:ext uri="{FF2B5EF4-FFF2-40B4-BE49-F238E27FC236}">
                <a16:creationId xmlns:a16="http://schemas.microsoft.com/office/drawing/2014/main" id="{3B73B054-8B4B-42DC-8274-32F4F433BCF4}"/>
              </a:ext>
            </a:extLst>
          </p:cNvPr>
          <p:cNvSpPr txBox="1"/>
          <p:nvPr/>
        </p:nvSpPr>
        <p:spPr>
          <a:xfrm>
            <a:off x="539750" y="1290292"/>
            <a:ext cx="11112500" cy="4339650"/>
          </a:xfrm>
          <a:prstGeom prst="rect">
            <a:avLst/>
          </a:prstGeom>
          <a:noFill/>
        </p:spPr>
        <p:txBody>
          <a:bodyPr wrap="square">
            <a:spAutoFit/>
          </a:bodyPr>
          <a:lstStyle/>
          <a:p>
            <a:pPr>
              <a:spcBef>
                <a:spcPts val="600"/>
              </a:spcBef>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Le plan de financement permet de vérifier l’équilibre financier de la trésorerie. </a:t>
            </a:r>
          </a:p>
          <a:p>
            <a:pPr algn="ctr">
              <a:spcBef>
                <a:spcPts val="1800"/>
              </a:spcBef>
              <a:spcAft>
                <a:spcPts val="120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=&gt; </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En cas de découvert, il faut rechercher de nouveaux moyens de financement et élaborer un nouveau plan de financement ajusté. </a:t>
            </a:r>
          </a:p>
          <a:p>
            <a:pPr>
              <a:spcBef>
                <a:spcPts val="6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L’entreprise peut par exemple :</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2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deman­der à ses associés un apport en compte courant qu’elle remboursera ultérieurement lorsque le projet dégage une trésorerie substantielle.</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2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Réaliser un apport en capital qui sera rémunéré par des dividendes supplémentaires</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200"/>
              </a:spcBef>
              <a:buFont typeface="Wingdings" panose="05000000000000000000" pitchFamily="2" charset="2"/>
              <a:buChar char="q"/>
            </a:pPr>
            <a:r>
              <a:rPr lang="fr-FR" sz="2400" dirty="0">
                <a:effectLst/>
                <a:latin typeface="Arial" panose="020B0604020202020204" pitchFamily="34" charset="0"/>
                <a:ea typeface="Times New Roman" panose="02020603050405020304" pitchFamily="18" charset="0"/>
                <a:cs typeface="Arial" panose="020B0604020202020204" pitchFamily="34" charset="0"/>
              </a:rPr>
              <a:t>Souscrire un emprunt qui sera remboursé périodiquement.</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9768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3" y="0"/>
            <a:ext cx="11585276" cy="1031051"/>
          </a:xfrm>
          <a:prstGeom prst="rect">
            <a:avLst/>
          </a:prstGeom>
        </p:spPr>
        <p:txBody>
          <a:bodyPr wrap="square">
            <a:spAutoFit/>
          </a:bodyPr>
          <a:lstStyle/>
          <a:p>
            <a:pPr>
              <a:spcBef>
                <a:spcPts val="18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3.1. Principes</a:t>
            </a:r>
          </a:p>
          <a:p>
            <a:pPr marL="457200" indent="-457200" algn="ctr">
              <a:spcBef>
                <a:spcPts val="600"/>
              </a:spcBef>
              <a:spcAft>
                <a:spcPts val="0"/>
              </a:spcAft>
              <a:buFont typeface="Wingdings" panose="05000000000000000000" pitchFamily="2" charset="2"/>
              <a:buChar char="q"/>
            </a:pPr>
            <a:r>
              <a:rPr lang="fr-FR" sz="2800" b="1" dirty="0">
                <a:latin typeface="Arial" panose="020B0604020202020204" pitchFamily="34" charset="0"/>
                <a:ea typeface="Times New Roman" panose="02020603050405020304" pitchFamily="18" charset="0"/>
                <a:cs typeface="Arial" panose="020B0604020202020204" pitchFamily="34" charset="0"/>
              </a:rPr>
              <a:t>Les flux nets de trésorerie et la capacité d’autofinancement : </a:t>
            </a:r>
          </a:p>
        </p:txBody>
      </p:sp>
      <p:sp>
        <p:nvSpPr>
          <p:cNvPr id="6" name="ZoneTexte 5">
            <a:extLst>
              <a:ext uri="{FF2B5EF4-FFF2-40B4-BE49-F238E27FC236}">
                <a16:creationId xmlns:a16="http://schemas.microsoft.com/office/drawing/2014/main" id="{A4AD254F-105C-4B8A-8335-1C9738463149}"/>
              </a:ext>
            </a:extLst>
          </p:cNvPr>
          <p:cNvSpPr txBox="1"/>
          <p:nvPr/>
        </p:nvSpPr>
        <p:spPr>
          <a:xfrm>
            <a:off x="495300" y="1072388"/>
            <a:ext cx="11201400" cy="1092607"/>
          </a:xfrm>
          <a:prstGeom prst="rect">
            <a:avLst/>
          </a:prstGeom>
          <a:noFill/>
        </p:spPr>
        <p:txBody>
          <a:bodyPr wrap="square">
            <a:spAutoFit/>
          </a:bodyPr>
          <a:lstStyle/>
          <a:p>
            <a:pPr algn="just">
              <a:spcAft>
                <a:spcPts val="6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Les flux nets détaillent les</a:t>
            </a:r>
            <a:r>
              <a:rPr lang="fr-FR" sz="2000" b="1" dirty="0">
                <a:effectLst/>
                <a:latin typeface="Arial" panose="020B0604020202020204" pitchFamily="34" charset="0"/>
                <a:ea typeface="Times New Roman" panose="02020603050405020304" pitchFamily="18" charset="0"/>
                <a:cs typeface="Arial" panose="020B0604020202020204" pitchFamily="34" charset="0"/>
              </a:rPr>
              <a:t> recettes </a:t>
            </a:r>
            <a:r>
              <a:rPr lang="fr-FR" sz="2000" dirty="0">
                <a:effectLst/>
                <a:latin typeface="Arial" panose="020B0604020202020204" pitchFamily="34" charset="0"/>
                <a:ea typeface="Times New Roman" panose="02020603050405020304" pitchFamily="18" charset="0"/>
                <a:cs typeface="Arial" panose="020B0604020202020204" pitchFamily="34" charset="0"/>
              </a:rPr>
              <a:t>et les</a:t>
            </a:r>
            <a:r>
              <a:rPr lang="fr-FR" sz="2000" b="1" dirty="0">
                <a:effectLst/>
                <a:latin typeface="Arial" panose="020B0604020202020204" pitchFamily="34" charset="0"/>
                <a:ea typeface="Times New Roman" panose="02020603050405020304" pitchFamily="18" charset="0"/>
                <a:cs typeface="Arial" panose="020B0604020202020204" pitchFamily="34" charset="0"/>
              </a:rPr>
              <a:t> dépenses d’exploitation </a:t>
            </a:r>
            <a:r>
              <a:rPr lang="fr-FR" sz="2000" dirty="0">
                <a:effectLst/>
                <a:latin typeface="Arial" panose="020B0604020202020204" pitchFamily="34" charset="0"/>
                <a:ea typeface="Times New Roman" panose="02020603050405020304" pitchFamily="18" charset="0"/>
                <a:cs typeface="Arial" panose="020B0604020202020204" pitchFamily="34" charset="0"/>
              </a:rPr>
              <a:t>nettes d’impôt générées annuellement par un projet d’investissement.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Les éléments suivants doivent être pris en compte pour chaque année d’exploitation du projet.</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D47AF5C1-8351-4AB0-A5E3-65769DC29DBB}"/>
              </a:ext>
            </a:extLst>
          </p:cNvPr>
          <p:cNvGraphicFramePr>
            <a:graphicFrameLocks noGrp="1"/>
          </p:cNvGraphicFramePr>
          <p:nvPr>
            <p:extLst>
              <p:ext uri="{D42A27DB-BD31-4B8C-83A1-F6EECF244321}">
                <p14:modId xmlns:p14="http://schemas.microsoft.com/office/powerpoint/2010/main" val="2749443091"/>
              </p:ext>
            </p:extLst>
          </p:nvPr>
        </p:nvGraphicFramePr>
        <p:xfrm>
          <a:off x="478115" y="2330095"/>
          <a:ext cx="11051708" cy="4061421"/>
        </p:xfrm>
        <a:graphic>
          <a:graphicData uri="http://schemas.openxmlformats.org/drawingml/2006/table">
            <a:tbl>
              <a:tblPr>
                <a:tableStyleId>{5C22544A-7EE6-4342-B048-85BDC9FD1C3A}</a:tableStyleId>
              </a:tblPr>
              <a:tblGrid>
                <a:gridCol w="11051708">
                  <a:extLst>
                    <a:ext uri="{9D8B030D-6E8A-4147-A177-3AD203B41FA5}">
                      <a16:colId xmlns:a16="http://schemas.microsoft.com/office/drawing/2014/main" val="620745160"/>
                    </a:ext>
                  </a:extLst>
                </a:gridCol>
              </a:tblGrid>
              <a:tr h="451269">
                <a:tc>
                  <a:txBody>
                    <a:bodyPr/>
                    <a:lstStyle/>
                    <a:p>
                      <a:r>
                        <a:rPr lang="fr-FR" sz="1800" dirty="0">
                          <a:effectLst/>
                          <a:latin typeface="Arial" panose="020B0604020202020204" pitchFamily="34" charset="0"/>
                          <a:cs typeface="Arial" panose="020B0604020202020204" pitchFamily="34" charset="0"/>
                        </a:rPr>
                        <a:t>+ Produits encaissables (Recettes d’exploitation : CA supplémentaires ou économies sur les dépenses).</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88476036"/>
                  </a:ext>
                </a:extLst>
              </a:tr>
              <a:tr h="451269">
                <a:tc>
                  <a:txBody>
                    <a:bodyPr/>
                    <a:lstStyle/>
                    <a:p>
                      <a:r>
                        <a:rPr lang="fr-FR" sz="1800">
                          <a:effectLst/>
                          <a:latin typeface="Arial" panose="020B0604020202020204" pitchFamily="34" charset="0"/>
                          <a:cs typeface="Arial" panose="020B0604020202020204" pitchFamily="34" charset="0"/>
                        </a:rPr>
                        <a:t>- Charges décaissables (Dépenses d’exploitation : matières, main d’œuvre, etc.).</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664920068"/>
                  </a:ext>
                </a:extLst>
              </a:tr>
              <a:tr h="451269">
                <a:tc>
                  <a:txBody>
                    <a:bodyPr/>
                    <a:lstStyle/>
                    <a:p>
                      <a:r>
                        <a:rPr lang="fr-FR" sz="1800" dirty="0">
                          <a:effectLst/>
                          <a:latin typeface="Arial" panose="020B0604020202020204" pitchFamily="34" charset="0"/>
                          <a:cs typeface="Arial" panose="020B0604020202020204" pitchFamily="34" charset="0"/>
                        </a:rPr>
                        <a:t>- Remboursement emprunt, crédit-bail, intérêts bancaires</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038134569"/>
                  </a:ext>
                </a:extLst>
              </a:tr>
              <a:tr h="451269">
                <a:tc>
                  <a:txBody>
                    <a:bodyPr/>
                    <a:lstStyle/>
                    <a:p>
                      <a:r>
                        <a:rPr lang="fr-FR" sz="1800">
                          <a:effectLst/>
                          <a:latin typeface="Arial" panose="020B0604020202020204" pitchFamily="34" charset="0"/>
                          <a:cs typeface="Arial" panose="020B0604020202020204" pitchFamily="34" charset="0"/>
                        </a:rPr>
                        <a:t>- Dotations aux amortissements des immobilisations du projet (charges calculées et non déboursées).</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692637310"/>
                  </a:ext>
                </a:extLst>
              </a:tr>
              <a:tr h="451269">
                <a:tc>
                  <a:txBody>
                    <a:bodyPr/>
                    <a:lstStyle/>
                    <a:p>
                      <a:r>
                        <a:rPr lang="fr-FR" sz="1800" b="1" dirty="0">
                          <a:effectLst/>
                          <a:latin typeface="Arial" panose="020B0604020202020204" pitchFamily="34" charset="0"/>
                          <a:cs typeface="Arial" panose="020B0604020202020204" pitchFamily="34" charset="0"/>
                        </a:rPr>
                        <a:t>= Résultat avant impôt (différence entre recettes et dépenses).</a:t>
                      </a:r>
                      <a:endParaRPr lang="fr-F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92D050"/>
                    </a:solidFill>
                  </a:tcPr>
                </a:tc>
                <a:extLst>
                  <a:ext uri="{0D108BD9-81ED-4DB2-BD59-A6C34878D82A}">
                    <a16:rowId xmlns:a16="http://schemas.microsoft.com/office/drawing/2014/main" val="335254970"/>
                  </a:ext>
                </a:extLst>
              </a:tr>
              <a:tr h="451269">
                <a:tc>
                  <a:txBody>
                    <a:bodyPr/>
                    <a:lstStyle/>
                    <a:p>
                      <a:r>
                        <a:rPr lang="fr-FR" sz="1800" dirty="0">
                          <a:effectLst/>
                          <a:latin typeface="Arial" panose="020B0604020202020204" pitchFamily="34" charset="0"/>
                          <a:cs typeface="Arial" panose="020B0604020202020204" pitchFamily="34" charset="0"/>
                        </a:rPr>
                        <a:t>- Impôt sur les bénéfices (le taux de l’IS est fixé à 25 % du résultat avant impôt en 2022). </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647630844"/>
                  </a:ext>
                </a:extLst>
              </a:tr>
              <a:tr h="451269">
                <a:tc>
                  <a:txBody>
                    <a:bodyPr/>
                    <a:lstStyle/>
                    <a:p>
                      <a:r>
                        <a:rPr lang="fr-FR" sz="1800" b="1" dirty="0">
                          <a:effectLst/>
                          <a:latin typeface="Arial" panose="020B0604020202020204" pitchFamily="34" charset="0"/>
                          <a:cs typeface="Arial" panose="020B0604020202020204" pitchFamily="34" charset="0"/>
                        </a:rPr>
                        <a:t>= Résultat net après impôt </a:t>
                      </a:r>
                      <a:endParaRPr lang="fr-F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92D050"/>
                    </a:solidFill>
                  </a:tcPr>
                </a:tc>
                <a:extLst>
                  <a:ext uri="{0D108BD9-81ED-4DB2-BD59-A6C34878D82A}">
                    <a16:rowId xmlns:a16="http://schemas.microsoft.com/office/drawing/2014/main" val="2465015954"/>
                  </a:ext>
                </a:extLst>
              </a:tr>
              <a:tr h="451269">
                <a:tc>
                  <a:txBody>
                    <a:bodyPr/>
                    <a:lstStyle/>
                    <a:p>
                      <a:pPr algn="just"/>
                      <a:r>
                        <a:rPr lang="fr-FR" sz="1800">
                          <a:effectLst/>
                          <a:latin typeface="Arial" panose="020B0604020202020204" pitchFamily="34" charset="0"/>
                          <a:cs typeface="Arial" panose="020B0604020202020204" pitchFamily="34" charset="0"/>
                        </a:rPr>
                        <a:t>+ Dotations aux amortissements / investissement (Ces charges non payées restent dans l’entreprise).</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185673033"/>
                  </a:ext>
                </a:extLst>
              </a:tr>
              <a:tr h="451269">
                <a:tc>
                  <a:txBody>
                    <a:bodyPr/>
                    <a:lstStyle/>
                    <a:p>
                      <a:pPr algn="just"/>
                      <a:r>
                        <a:rPr lang="fr-FR" sz="1800" b="1" dirty="0">
                          <a:effectLst/>
                          <a:latin typeface="Arial" panose="020B0604020202020204" pitchFamily="34" charset="0"/>
                          <a:cs typeface="Arial" panose="020B0604020202020204" pitchFamily="34" charset="0"/>
                        </a:rPr>
                        <a:t>= Capacité d’autofinancement du projet (également appelé cash-flow du projet).</a:t>
                      </a:r>
                      <a:endParaRPr lang="fr-F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92D050"/>
                    </a:solidFill>
                  </a:tcPr>
                </a:tc>
                <a:extLst>
                  <a:ext uri="{0D108BD9-81ED-4DB2-BD59-A6C34878D82A}">
                    <a16:rowId xmlns:a16="http://schemas.microsoft.com/office/drawing/2014/main" val="2541615557"/>
                  </a:ext>
                </a:extLst>
              </a:tr>
            </a:tbl>
          </a:graphicData>
        </a:graphic>
      </p:graphicFrame>
    </p:spTree>
    <p:extLst>
      <p:ext uri="{BB962C8B-B14F-4D97-AF65-F5344CB8AC3E}">
        <p14:creationId xmlns:p14="http://schemas.microsoft.com/office/powerpoint/2010/main" val="31560814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239" y="176748"/>
            <a:ext cx="11585276" cy="523220"/>
          </a:xfrm>
          <a:prstGeom prst="rect">
            <a:avLst/>
          </a:prstGeom>
        </p:spPr>
        <p:txBody>
          <a:bodyPr wrap="square">
            <a:spAutoFit/>
          </a:bodyPr>
          <a:lstStyle/>
          <a:p>
            <a:pPr marL="457200" indent="-457200">
              <a:spcBef>
                <a:spcPts val="1800"/>
              </a:spcBef>
              <a:spcAft>
                <a:spcPts val="0"/>
              </a:spcAft>
              <a:buFont typeface="Wingdings" panose="05000000000000000000" pitchFamily="2" charset="2"/>
              <a:buChar char="q"/>
            </a:pPr>
            <a:r>
              <a:rPr lang="fr-FR" sz="2800" b="1" dirty="0">
                <a:latin typeface="Arial" panose="020B0604020202020204" pitchFamily="34" charset="0"/>
                <a:ea typeface="Times New Roman" panose="02020603050405020304" pitchFamily="18" charset="0"/>
                <a:cs typeface="Arial" panose="020B0604020202020204" pitchFamily="34" charset="0"/>
              </a:rPr>
              <a:t>Le plan de financement</a:t>
            </a:r>
          </a:p>
        </p:txBody>
      </p:sp>
      <p:sp>
        <p:nvSpPr>
          <p:cNvPr id="7" name="ZoneTexte 6">
            <a:extLst>
              <a:ext uri="{FF2B5EF4-FFF2-40B4-BE49-F238E27FC236}">
                <a16:creationId xmlns:a16="http://schemas.microsoft.com/office/drawing/2014/main" id="{47669F9D-B54F-4486-AC4C-FC5BF92D40E7}"/>
              </a:ext>
            </a:extLst>
          </p:cNvPr>
          <p:cNvSpPr txBox="1"/>
          <p:nvPr/>
        </p:nvSpPr>
        <p:spPr>
          <a:xfrm>
            <a:off x="740834" y="1354667"/>
            <a:ext cx="10498666" cy="3831818"/>
          </a:xfrm>
          <a:prstGeom prst="rect">
            <a:avLst/>
          </a:prstGeom>
          <a:noFill/>
        </p:spPr>
        <p:txBody>
          <a:bodyPr wrap="square">
            <a:spAutoFit/>
          </a:bodyPr>
          <a:lstStyle/>
          <a:p>
            <a:pPr algn="ctr">
              <a:spcBef>
                <a:spcPts val="1800"/>
              </a:spcBef>
            </a:pPr>
            <a:r>
              <a:rPr lang="fr-FR" sz="2200" b="1" dirty="0">
                <a:effectLst/>
                <a:latin typeface="Arial" panose="020B0604020202020204" pitchFamily="34" charset="0"/>
                <a:ea typeface="Times New Roman" panose="02020603050405020304" pitchFamily="18" charset="0"/>
                <a:cs typeface="Arial" panose="020B0604020202020204" pitchFamily="34" charset="0"/>
              </a:rPr>
              <a:t>Le plan de financement visualise les ressources mises en œuvre dans le cadre du projet et les emplois réalisés avec ces financements. </a:t>
            </a:r>
          </a:p>
          <a:p>
            <a:pPr>
              <a:spcBef>
                <a:spcPts val="1800"/>
              </a:spcBef>
            </a:pPr>
            <a:r>
              <a:rPr lang="fr-FR" sz="2200" b="1" dirty="0">
                <a:effectLst/>
                <a:latin typeface="Arial" panose="020B0604020202020204" pitchFamily="34" charset="0"/>
                <a:ea typeface="Times New Roman" panose="02020603050405020304" pitchFamily="18" charset="0"/>
                <a:cs typeface="Arial" panose="020B0604020202020204" pitchFamily="34" charset="0"/>
              </a:rPr>
              <a:t>Ce document visualiser l’incidence de l’investissement sur la trésorerie de l’entreprise en confrontant les </a:t>
            </a:r>
            <a:r>
              <a:rPr lang="fr-FR" sz="2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besoins à financer </a:t>
            </a:r>
            <a:r>
              <a:rPr lang="fr-FR" sz="2200" b="1" dirty="0">
                <a:effectLst/>
                <a:latin typeface="Arial" panose="020B0604020202020204" pitchFamily="34" charset="0"/>
                <a:ea typeface="Times New Roman" panose="02020603050405020304" pitchFamily="18" charset="0"/>
                <a:cs typeface="Arial" panose="020B0604020202020204" pitchFamily="34" charset="0"/>
              </a:rPr>
              <a:t>et les </a:t>
            </a:r>
            <a:r>
              <a:rPr lang="fr-FR" sz="2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ressources perçues</a:t>
            </a:r>
            <a:r>
              <a:rPr lang="fr-FR" sz="2200" b="1" dirty="0">
                <a:effectLst/>
                <a:latin typeface="Arial" panose="020B0604020202020204" pitchFamily="34" charset="0"/>
                <a:ea typeface="Times New Roman" panose="02020603050405020304" pitchFamily="18" charset="0"/>
                <a:cs typeface="Arial" panose="020B0604020202020204" pitchFamily="34" charset="0"/>
              </a:rPr>
              <a:t>.</a:t>
            </a:r>
            <a:endParaRPr lang="fr-FR" sz="22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800"/>
              </a:spcBef>
            </a:pPr>
            <a:r>
              <a:rPr lang="fr-FR" sz="2200" b="1" dirty="0">
                <a:effectLst/>
                <a:latin typeface="Arial" panose="020B0604020202020204" pitchFamily="34" charset="0"/>
                <a:ea typeface="Times New Roman" panose="02020603050405020304" pitchFamily="18" charset="0"/>
                <a:cs typeface="Arial" panose="020B0604020202020204" pitchFamily="34" charset="0"/>
              </a:rPr>
              <a:t>Il </a:t>
            </a:r>
            <a:r>
              <a:rPr lang="fr-FR" sz="2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reprend une partie des données du tableau des flux de trésorerie </a:t>
            </a:r>
            <a:r>
              <a:rPr lang="fr-FR" sz="2200" b="1" dirty="0">
                <a:effectLst/>
                <a:latin typeface="Arial" panose="020B0604020202020204" pitchFamily="34" charset="0"/>
                <a:ea typeface="Times New Roman" panose="02020603050405020304" pitchFamily="18" charset="0"/>
                <a:cs typeface="Arial" panose="020B0604020202020204" pitchFamily="34" charset="0"/>
              </a:rPr>
              <a:t>et notamment la capacité d’autofinancement. </a:t>
            </a:r>
          </a:p>
          <a:p>
            <a:pPr algn="just">
              <a:spcBef>
                <a:spcPts val="1800"/>
              </a:spcBef>
            </a:pPr>
            <a:r>
              <a:rPr lang="fr-FR" sz="2200" b="1" dirty="0">
                <a:effectLst/>
                <a:latin typeface="Arial" panose="020B0604020202020204" pitchFamily="34" charset="0"/>
                <a:ea typeface="Times New Roman" panose="02020603050405020304" pitchFamily="18" charset="0"/>
                <a:cs typeface="Arial" panose="020B0604020202020204" pitchFamily="34" charset="0"/>
              </a:rPr>
              <a:t>L’objectif est de rechercher un solde de trésorerie équilibré durant toutes les années du projet, pour cela l’entreprise peut être amenée à rechercher de nouveaux moyens de financement pour ajuster le plan de financement.</a:t>
            </a:r>
            <a:endParaRPr lang="fr-FR"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83753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239" y="176748"/>
            <a:ext cx="11585276" cy="523220"/>
          </a:xfrm>
          <a:prstGeom prst="rect">
            <a:avLst/>
          </a:prstGeom>
        </p:spPr>
        <p:txBody>
          <a:bodyPr wrap="square">
            <a:spAutoFit/>
          </a:bodyPr>
          <a:lstStyle/>
          <a:p>
            <a:pPr marL="457200" indent="-457200">
              <a:spcBef>
                <a:spcPts val="1800"/>
              </a:spcBef>
              <a:spcAft>
                <a:spcPts val="0"/>
              </a:spcAft>
              <a:buFont typeface="Wingdings" panose="05000000000000000000" pitchFamily="2" charset="2"/>
              <a:buChar char="q"/>
            </a:pPr>
            <a:r>
              <a:rPr lang="fr-FR" sz="2800" b="1" dirty="0">
                <a:latin typeface="Arial" panose="020B0604020202020204" pitchFamily="34" charset="0"/>
                <a:ea typeface="Times New Roman" panose="02020603050405020304" pitchFamily="18" charset="0"/>
                <a:cs typeface="Arial" panose="020B0604020202020204" pitchFamily="34" charset="0"/>
              </a:rPr>
              <a:t>Le plan de financement</a:t>
            </a:r>
          </a:p>
        </p:txBody>
      </p:sp>
      <p:pic>
        <p:nvPicPr>
          <p:cNvPr id="8" name="Image 7" descr="Une image contenant capture d’écran&#10;&#10;Description générée automatiquement">
            <a:extLst>
              <a:ext uri="{FF2B5EF4-FFF2-40B4-BE49-F238E27FC236}">
                <a16:creationId xmlns:a16="http://schemas.microsoft.com/office/drawing/2014/main" id="{1379E57B-27D2-4D3F-AD5C-08199B47C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88" y="900694"/>
            <a:ext cx="10929216" cy="5435123"/>
          </a:xfrm>
          <a:prstGeom prst="rect">
            <a:avLst/>
          </a:prstGeom>
        </p:spPr>
      </p:pic>
    </p:spTree>
    <p:extLst>
      <p:ext uri="{BB962C8B-B14F-4D97-AF65-F5344CB8AC3E}">
        <p14:creationId xmlns:p14="http://schemas.microsoft.com/office/powerpoint/2010/main" val="20118306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3" y="0"/>
            <a:ext cx="11585276" cy="523220"/>
          </a:xfrm>
          <a:prstGeom prst="rect">
            <a:avLst/>
          </a:prstGeom>
        </p:spPr>
        <p:txBody>
          <a:bodyPr wrap="square">
            <a:spAutoFit/>
          </a:bodyPr>
          <a:lstStyle/>
          <a:p>
            <a:pPr>
              <a:spcBef>
                <a:spcPts val="18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3.2. Mise en œuvre</a:t>
            </a:r>
          </a:p>
        </p:txBody>
      </p:sp>
      <p:sp>
        <p:nvSpPr>
          <p:cNvPr id="7" name="ZoneTexte 6">
            <a:extLst>
              <a:ext uri="{FF2B5EF4-FFF2-40B4-BE49-F238E27FC236}">
                <a16:creationId xmlns:a16="http://schemas.microsoft.com/office/drawing/2014/main" id="{CFDB5D84-47A8-417D-9E8F-9800C823E92B}"/>
              </a:ext>
            </a:extLst>
          </p:cNvPr>
          <p:cNvSpPr txBox="1"/>
          <p:nvPr/>
        </p:nvSpPr>
        <p:spPr>
          <a:xfrm>
            <a:off x="272034" y="668867"/>
            <a:ext cx="11332635" cy="2223686"/>
          </a:xfrm>
          <a:prstGeom prst="rect">
            <a:avLst/>
          </a:prstGeom>
          <a:noFill/>
        </p:spPr>
        <p:txBody>
          <a:bodyPr wrap="square">
            <a:spAutoFit/>
          </a:bodyPr>
          <a:lstStyle/>
          <a:p>
            <a:pPr>
              <a:spcAft>
                <a:spcPts val="600"/>
              </a:spcAft>
            </a:pPr>
            <a:r>
              <a:rPr lang="fr-FR" dirty="0">
                <a:effectLst/>
                <a:latin typeface="Arial" panose="020B0604020202020204" pitchFamily="34" charset="0"/>
                <a:ea typeface="Times New Roman" panose="02020603050405020304" pitchFamily="18" charset="0"/>
                <a:cs typeface="Times New Roman" panose="02020603050405020304" pitchFamily="18" charset="0"/>
              </a:rPr>
              <a:t>Les exemples illustrent les différentes solutions possibles : sans emprunt, avec emprunt, avec crédit-bail.</a:t>
            </a:r>
          </a:p>
          <a:p>
            <a:pPr>
              <a:spcBef>
                <a:spcPts val="600"/>
              </a:spcBef>
              <a:spcAft>
                <a:spcPts val="300"/>
              </a:spcAft>
            </a:pPr>
            <a:r>
              <a:rPr lang="fr-FR" b="1" dirty="0">
                <a:effectLst/>
                <a:latin typeface="Arial" panose="020B0604020202020204" pitchFamily="34" charset="0"/>
                <a:ea typeface="Times New Roman" panose="02020603050405020304" pitchFamily="18" charset="0"/>
                <a:cs typeface="Times New Roman" panose="02020603050405020304" pitchFamily="18" charset="0"/>
              </a:rPr>
              <a:t>Exemple illustré</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fr-FR" dirty="0">
                <a:effectLst/>
                <a:latin typeface="Arial" panose="020B0604020202020204" pitchFamily="34" charset="0"/>
                <a:ea typeface="Times New Roman" panose="02020603050405020304" pitchFamily="18" charset="0"/>
                <a:cs typeface="Times New Roman" panose="02020603050405020304" pitchFamily="18" charset="0"/>
              </a:rPr>
              <a:t>Une société prévoit d’investir dans une nouvelle chaîne de production début N+1, (durée du projet : 5 ans).</a:t>
            </a:r>
          </a:p>
          <a:p>
            <a:pPr marL="342900" lvl="0" indent="-342900" algn="just">
              <a:buFont typeface="Symbol" panose="05050102010706020507" pitchFamily="18" charset="2"/>
              <a:buChar char=""/>
            </a:pPr>
            <a:r>
              <a:rPr lang="fr-FR" dirty="0">
                <a:effectLst/>
                <a:latin typeface="Arial" panose="020B0604020202020204" pitchFamily="34" charset="0"/>
                <a:ea typeface="Times New Roman" panose="02020603050405020304" pitchFamily="18" charset="0"/>
                <a:cs typeface="Times New Roman" panose="02020603050405020304" pitchFamily="18" charset="0"/>
              </a:rPr>
              <a:t>Prix d’acquisition de la chaîne de production = 500 000 € HT, amortissable en linéaire sur 5 ans, son prix de revente probable au terme du projet est estimé à 20 000 €.</a:t>
            </a:r>
          </a:p>
          <a:p>
            <a:pPr marL="342900" lvl="0" indent="-342900" algn="just">
              <a:spcAft>
                <a:spcPts val="300"/>
              </a:spcAft>
              <a:buFont typeface="Symbol" panose="05050102010706020507" pitchFamily="18" charset="2"/>
              <a:buChar char=""/>
            </a:pPr>
            <a:r>
              <a:rPr lang="fr-FR" dirty="0">
                <a:effectLst/>
                <a:latin typeface="Arial" panose="020B0604020202020204" pitchFamily="34" charset="0"/>
                <a:ea typeface="Times New Roman" panose="02020603050405020304" pitchFamily="18" charset="0"/>
                <a:cs typeface="Times New Roman" panose="02020603050405020304" pitchFamily="18" charset="0"/>
              </a:rPr>
              <a:t>Le responsable financier évalue à 15 000 € le besoin en fonds de roulement nécessaire pour faire démarrer le projet, il sera récupéré lors de l’arrêt du projet.</a:t>
            </a:r>
          </a:p>
        </p:txBody>
      </p:sp>
      <p:pic>
        <p:nvPicPr>
          <p:cNvPr id="10" name="Image 9" descr="Une image contenant capture d’écran&#10;&#10;Description générée automatiquement">
            <a:extLst>
              <a:ext uri="{FF2B5EF4-FFF2-40B4-BE49-F238E27FC236}">
                <a16:creationId xmlns:a16="http://schemas.microsoft.com/office/drawing/2014/main" id="{ADEF761D-8E5B-4AF3-B225-610A1A2BB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04" y="3129259"/>
            <a:ext cx="10131538" cy="2784171"/>
          </a:xfrm>
          <a:prstGeom prst="rect">
            <a:avLst/>
          </a:prstGeom>
        </p:spPr>
      </p:pic>
    </p:spTree>
    <p:extLst>
      <p:ext uri="{BB962C8B-B14F-4D97-AF65-F5344CB8AC3E}">
        <p14:creationId xmlns:p14="http://schemas.microsoft.com/office/powerpoint/2010/main" val="16269612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10;&#10;Description générée automatiquement">
            <a:extLst>
              <a:ext uri="{FF2B5EF4-FFF2-40B4-BE49-F238E27FC236}">
                <a16:creationId xmlns:a16="http://schemas.microsoft.com/office/drawing/2014/main" id="{F9ECEC9D-53EE-4DD8-87FF-41DAFE8F7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42" y="351518"/>
            <a:ext cx="10741634" cy="4818006"/>
          </a:xfrm>
          <a:prstGeom prst="rect">
            <a:avLst/>
          </a:prstGeom>
        </p:spPr>
      </p:pic>
      <p:sp>
        <p:nvSpPr>
          <p:cNvPr id="6" name="ZoneTexte 5">
            <a:extLst>
              <a:ext uri="{FF2B5EF4-FFF2-40B4-BE49-F238E27FC236}">
                <a16:creationId xmlns:a16="http://schemas.microsoft.com/office/drawing/2014/main" id="{0AE7C7D0-AF84-4016-B529-76C639F3C1B3}"/>
              </a:ext>
            </a:extLst>
          </p:cNvPr>
          <p:cNvSpPr txBox="1"/>
          <p:nvPr/>
        </p:nvSpPr>
        <p:spPr>
          <a:xfrm>
            <a:off x="292487" y="5411987"/>
            <a:ext cx="11289913" cy="830997"/>
          </a:xfrm>
          <a:prstGeom prst="rect">
            <a:avLst/>
          </a:prstGeom>
          <a:noFill/>
        </p:spPr>
        <p:txBody>
          <a:bodyPr wrap="square">
            <a:spAutoFit/>
          </a:bodyPr>
          <a:lstStyle/>
          <a:p>
            <a:pPr marL="342900" lvl="0" indent="-342900" algn="just">
              <a:spcBef>
                <a:spcPts val="600"/>
              </a:spcBef>
              <a:spcAft>
                <a:spcPts val="0"/>
              </a:spcAft>
              <a:buFont typeface="+mj-lt"/>
              <a:buAutoNum type="arabicParenBoth"/>
            </a:pPr>
            <a:r>
              <a:rPr lang="fr-FR" sz="1600" i="1" dirty="0">
                <a:effectLst/>
                <a:latin typeface="Arial" panose="020B0604020202020204" pitchFamily="34" charset="0"/>
                <a:ea typeface="Times New Roman" panose="02020603050405020304" pitchFamily="18" charset="0"/>
                <a:cs typeface="Arial" panose="020B0604020202020204" pitchFamily="34" charset="0"/>
              </a:rPr>
              <a:t>Dotations = (500 000 - 20 000) / 5 ans = 96 000 €. Les dotations aux amortissements ne sont pas des charges décaissables. Elles sont ajoutées aux charges et génèrent une économie d’impôt. Puis elles sont réintégrées dans la CAF car elles ne sont pas des payées. Les amortissements restent dans l’entreprise sous la forme de réserves.</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6993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10;&#10;Description générée automatiquement">
            <a:extLst>
              <a:ext uri="{FF2B5EF4-FFF2-40B4-BE49-F238E27FC236}">
                <a16:creationId xmlns:a16="http://schemas.microsoft.com/office/drawing/2014/main" id="{B957D25B-30A6-4F59-89A1-1E279D1D6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96" y="721791"/>
            <a:ext cx="10021583" cy="4514842"/>
          </a:xfrm>
          <a:prstGeom prst="rect">
            <a:avLst/>
          </a:prstGeom>
        </p:spPr>
      </p:pic>
    </p:spTree>
    <p:extLst>
      <p:ext uri="{BB962C8B-B14F-4D97-AF65-F5344CB8AC3E}">
        <p14:creationId xmlns:p14="http://schemas.microsoft.com/office/powerpoint/2010/main" val="132727901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B90F85D9-3CDA-4861-90BD-DCE69DBA2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47" y="837890"/>
            <a:ext cx="10272684" cy="4593477"/>
          </a:xfrm>
          <a:prstGeom prst="rect">
            <a:avLst/>
          </a:prstGeom>
        </p:spPr>
      </p:pic>
    </p:spTree>
    <p:extLst>
      <p:ext uri="{BB962C8B-B14F-4D97-AF65-F5344CB8AC3E}">
        <p14:creationId xmlns:p14="http://schemas.microsoft.com/office/powerpoint/2010/main" val="39548827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680FD55B-F6BC-4EDD-A838-E60D1529B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880610"/>
            <a:ext cx="9181589" cy="4415827"/>
          </a:xfrm>
          <a:prstGeom prst="rect">
            <a:avLst/>
          </a:prstGeom>
        </p:spPr>
      </p:pic>
    </p:spTree>
    <p:extLst>
      <p:ext uri="{BB962C8B-B14F-4D97-AF65-F5344CB8AC3E}">
        <p14:creationId xmlns:p14="http://schemas.microsoft.com/office/powerpoint/2010/main" val="427679441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TC104033921[[fn=Damas]]</Template>
  <TotalTime>176</TotalTime>
  <Words>807</Words>
  <Application>Microsoft Office PowerPoint</Application>
  <PresentationFormat>Grand écran</PresentationFormat>
  <Paragraphs>48</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Bookman Old Style</vt:lpstr>
      <vt:lpstr>Calibri</vt:lpstr>
      <vt:lpstr>Rockwell</vt:lpstr>
      <vt:lpstr>Symbol</vt:lpstr>
      <vt:lpstr>Wingdings</vt:lpstr>
      <vt:lpstr>Damask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Terrier</dc:creator>
  <cp:lastModifiedBy>Claude Terrier</cp:lastModifiedBy>
  <cp:revision>22</cp:revision>
  <dcterms:created xsi:type="dcterms:W3CDTF">2014-06-17T06:47:14Z</dcterms:created>
  <dcterms:modified xsi:type="dcterms:W3CDTF">2024-04-27T22:12:34Z</dcterms:modified>
</cp:coreProperties>
</file>