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notesMasterIdLst>
    <p:notesMasterId r:id="rId11"/>
  </p:notesMasterIdLst>
  <p:sldIdLst>
    <p:sldId id="270" r:id="rId2"/>
    <p:sldId id="256" r:id="rId3"/>
    <p:sldId id="269" r:id="rId4"/>
    <p:sldId id="257" r:id="rId5"/>
    <p:sldId id="272" r:id="rId6"/>
    <p:sldId id="273" r:id="rId7"/>
    <p:sldId id="275" r:id="rId8"/>
    <p:sldId id="274" r:id="rId9"/>
    <p:sldId id="276"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ristine Delormeau" initials="CD"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269D01E-BC32-4049-B463-5C60D7B0CCD2}" styleName="Style à thème 2 - Accentuation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DBED569-4797-4DF1-A0F4-6AAB3CD982D8}" styleName="Style léger 3 - Accentuation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456" y="51"/>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E4BFB0-6CAD-DB4F-ADF5-B248E4048FC3}" type="datetimeFigureOut">
              <a:rPr lang="fr-FR" smtClean="0"/>
              <a:t>28/04/2024</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CDC52B-6FD2-E546-B0A4-18B77C424F6D}" type="slidenum">
              <a:rPr lang="fr-FR" smtClean="0"/>
              <a:t>‹N°›</a:t>
            </a:fld>
            <a:endParaRPr lang="fr-FR"/>
          </a:p>
        </p:txBody>
      </p:sp>
    </p:spTree>
    <p:extLst>
      <p:ext uri="{BB962C8B-B14F-4D97-AF65-F5344CB8AC3E}">
        <p14:creationId xmlns:p14="http://schemas.microsoft.com/office/powerpoint/2010/main" val="56823683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fr-FR"/>
              <a:t>Modifiez le style du titre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1022277B-6D0B-4CF9-B8A4-AC1FBBF06B23}" type="datetimeFigureOut">
              <a:rPr lang="fr-FR" smtClean="0"/>
              <a:t>28/04/2024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904739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fr-FR"/>
              <a:t>Modifiez le style du titre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28/04/2024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1519382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fr-FR"/>
              <a:t>Modifiez le style du titre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28/04/2024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6816309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fr-FR"/>
              <a:t>Modifiez le style du titre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28/04/2024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8554143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fr-FR"/>
              <a:t>Modifiez le style du titre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28/04/2024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8866438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fr-FR"/>
              <a:t>Modifiez le style du titre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3" name="Date Placeholder 2"/>
          <p:cNvSpPr>
            <a:spLocks noGrp="1"/>
          </p:cNvSpPr>
          <p:nvPr>
            <p:ph type="dt" sz="half" idx="10"/>
          </p:nvPr>
        </p:nvSpPr>
        <p:spPr/>
        <p:txBody>
          <a:bodyPr/>
          <a:lstStyle/>
          <a:p>
            <a:fld id="{1022277B-6D0B-4CF9-B8A4-AC1FBBF06B23}" type="datetimeFigureOut">
              <a:rPr lang="fr-FR" smtClean="0"/>
              <a:t>28/04/2024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29944170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fr-FR"/>
              <a:t>Modifiez le style du titre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3" name="Date Placeholder 2"/>
          <p:cNvSpPr>
            <a:spLocks noGrp="1"/>
          </p:cNvSpPr>
          <p:nvPr>
            <p:ph type="dt" sz="half" idx="10"/>
          </p:nvPr>
        </p:nvSpPr>
        <p:spPr/>
        <p:txBody>
          <a:bodyPr/>
          <a:lstStyle/>
          <a:p>
            <a:fld id="{1022277B-6D0B-4CF9-B8A4-AC1FBBF06B23}" type="datetimeFigureOut">
              <a:rPr lang="fr-FR" smtClean="0"/>
              <a:t>28/04/2024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428768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022277B-6D0B-4CF9-B8A4-AC1FBBF06B23}" type="datetimeFigureOut">
              <a:rPr lang="fr-FR" smtClean="0"/>
              <a:t>28/04/2024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42060404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022277B-6D0B-4CF9-B8A4-AC1FBBF06B23}" type="datetimeFigureOut">
              <a:rPr lang="fr-FR" smtClean="0"/>
              <a:t>28/04/2024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2981639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022277B-6D0B-4CF9-B8A4-AC1FBBF06B23}" type="datetimeFigureOut">
              <a:rPr lang="fr-FR" smtClean="0"/>
              <a:t>28/04/2024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531953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fr-FR"/>
              <a:t>Modifiez le style du titre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1022277B-6D0B-4CF9-B8A4-AC1FBBF06B23}" type="datetimeFigureOut">
              <a:rPr lang="fr-FR" smtClean="0"/>
              <a:t>28/04/2024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993464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fr-FR"/>
              <a:t>Modifiez le style du titre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022277B-6D0B-4CF9-B8A4-AC1FBBF06B23}" type="datetimeFigureOut">
              <a:rPr lang="fr-FR" smtClean="0"/>
              <a:t>28/04/2024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1981638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913795" y="2912232"/>
            <a:ext cx="5107208" cy="287896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6172200" y="2912232"/>
            <a:ext cx="5095357" cy="287896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022277B-6D0B-4CF9-B8A4-AC1FBBF06B23}" type="datetimeFigureOut">
              <a:rPr lang="fr-FR" smtClean="0"/>
              <a:t>28/04/2024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4159360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1022277B-6D0B-4CF9-B8A4-AC1FBBF06B23}" type="datetimeFigureOut">
              <a:rPr lang="fr-FR" smtClean="0"/>
              <a:t>28/04/2024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1570490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22277B-6D0B-4CF9-B8A4-AC1FBBF06B23}" type="datetimeFigureOut">
              <a:rPr lang="fr-FR" smtClean="0"/>
              <a:t>28/04/2024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103304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fr-FR"/>
              <a:t>Modifiez le style du titre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28/04/2024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174643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28/04/2024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1281225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1022277B-6D0B-4CF9-B8A4-AC1FBBF06B23}" type="datetimeFigureOut">
              <a:rPr lang="fr-FR" smtClean="0"/>
              <a:t>28/04/2024</a:t>
            </a:fld>
            <a:endParaRPr lang="fr-FR"/>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5E10A30-0CDE-43F7-9DC8-E96FA2DD1C8D}" type="slidenum">
              <a:rPr lang="fr-FR" smtClean="0"/>
              <a:t>‹N°›</a:t>
            </a:fld>
            <a:endParaRPr lang="fr-FR"/>
          </a:p>
        </p:txBody>
      </p:sp>
    </p:spTree>
    <p:extLst>
      <p:ext uri="{BB962C8B-B14F-4D97-AF65-F5344CB8AC3E}">
        <p14:creationId xmlns:p14="http://schemas.microsoft.com/office/powerpoint/2010/main" val="954441657"/>
      </p:ext>
    </p:extLst>
  </p:cSld>
  <p:clrMap bg1="dk1" tx1="lt1" bg2="dk2" tx2="lt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 id="2147483812" r:id="rId14"/>
    <p:sldLayoutId id="2147483813" r:id="rId15"/>
    <p:sldLayoutId id="2147483814" r:id="rId16"/>
    <p:sldLayoutId id="2147483815"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039600" cy="584775"/>
          </a:xfrm>
          <a:prstGeom prst="rect">
            <a:avLst/>
          </a:prstGeom>
        </p:spPr>
        <p:txBody>
          <a:bodyPr wrap="square">
            <a:spAutoFit/>
          </a:bodyPr>
          <a:lstStyle/>
          <a:p>
            <a:pPr>
              <a:spcBef>
                <a:spcPts val="300"/>
              </a:spcBef>
              <a:spcAft>
                <a:spcPts val="300"/>
              </a:spcAft>
            </a:pPr>
            <a:r>
              <a:rPr lang="fr-FR" sz="3200" b="1" dirty="0">
                <a:solidFill>
                  <a:srgbClr val="FFFF00"/>
                </a:solidFill>
                <a:effectLst/>
                <a:latin typeface="Arial" panose="020B0604020202020204" pitchFamily="34" charset="0"/>
                <a:ea typeface="Times New Roman" panose="02020603050405020304" pitchFamily="18" charset="0"/>
              </a:rPr>
              <a:t>Chap. </a:t>
            </a:r>
            <a:r>
              <a:rPr lang="fr-FR" sz="3200" b="1" dirty="0">
                <a:solidFill>
                  <a:srgbClr val="FFFF00"/>
                </a:solidFill>
                <a:latin typeface="Arial" panose="020B0604020202020204" pitchFamily="34" charset="0"/>
                <a:ea typeface="Times New Roman" panose="02020603050405020304" pitchFamily="18" charset="0"/>
              </a:rPr>
              <a:t>19</a:t>
            </a:r>
            <a:r>
              <a:rPr lang="fr-FR" sz="3200" b="1" dirty="0">
                <a:solidFill>
                  <a:srgbClr val="FFFF00"/>
                </a:solidFill>
                <a:effectLst/>
                <a:latin typeface="Arial" panose="020B0604020202020204" pitchFamily="34" charset="0"/>
                <a:ea typeface="Times New Roman" panose="02020603050405020304" pitchFamily="18" charset="0"/>
              </a:rPr>
              <a:t> – Plan de financement et mode de financement</a:t>
            </a:r>
          </a:p>
        </p:txBody>
      </p:sp>
      <p:sp>
        <p:nvSpPr>
          <p:cNvPr id="7" name="Rectangle 6"/>
          <p:cNvSpPr/>
          <p:nvPr/>
        </p:nvSpPr>
        <p:spPr>
          <a:xfrm>
            <a:off x="0" y="584775"/>
            <a:ext cx="11072264" cy="1554272"/>
          </a:xfrm>
          <a:prstGeom prst="rect">
            <a:avLst/>
          </a:prstGeom>
        </p:spPr>
        <p:txBody>
          <a:bodyPr wrap="square">
            <a:spAutoFit/>
          </a:bodyPr>
          <a:lstStyle/>
          <a:p>
            <a:pPr>
              <a:spcBef>
                <a:spcPts val="1200"/>
              </a:spcBef>
              <a:spcAft>
                <a:spcPts val="60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2 - Financer des investissements</a:t>
            </a:r>
          </a:p>
          <a:p>
            <a:pPr>
              <a:spcAft>
                <a:spcPts val="60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2.1. Les moyens de financements</a:t>
            </a:r>
          </a:p>
          <a:p>
            <a:pPr marL="285750" indent="-285750">
              <a:spcBef>
                <a:spcPts val="600"/>
              </a:spcBef>
              <a:spcAft>
                <a:spcPts val="600"/>
              </a:spcAft>
              <a:buFont typeface="Wingdings" panose="05000000000000000000" pitchFamily="2" charset="2"/>
              <a:buChar char="q"/>
            </a:pPr>
            <a:r>
              <a:rPr lang="fr-FR" sz="2400" b="1" dirty="0">
                <a:effectLst/>
                <a:latin typeface="Arial" panose="020B0604020202020204" pitchFamily="34" charset="0"/>
                <a:cs typeface="Arial" panose="020B0604020202020204" pitchFamily="34" charset="0"/>
              </a:rPr>
              <a:t> Financements internes</a:t>
            </a:r>
            <a:endParaRPr lang="fr-FR" sz="32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9" name="Tableau 8">
            <a:extLst>
              <a:ext uri="{FF2B5EF4-FFF2-40B4-BE49-F238E27FC236}">
                <a16:creationId xmlns:a16="http://schemas.microsoft.com/office/drawing/2014/main" id="{78746C92-42D2-41B7-AD85-8735637BF801}"/>
              </a:ext>
            </a:extLst>
          </p:cNvPr>
          <p:cNvGraphicFramePr>
            <a:graphicFrameLocks noGrp="1"/>
          </p:cNvGraphicFramePr>
          <p:nvPr>
            <p:extLst>
              <p:ext uri="{D42A27DB-BD31-4B8C-83A1-F6EECF244321}">
                <p14:modId xmlns:p14="http://schemas.microsoft.com/office/powerpoint/2010/main" val="2604715423"/>
              </p:ext>
            </p:extLst>
          </p:nvPr>
        </p:nvGraphicFramePr>
        <p:xfrm>
          <a:off x="376767" y="2391833"/>
          <a:ext cx="11072264" cy="4037908"/>
        </p:xfrm>
        <a:graphic>
          <a:graphicData uri="http://schemas.openxmlformats.org/drawingml/2006/table">
            <a:tbl>
              <a:tblPr>
                <a:tableStyleId>{22838BEF-8BB2-4498-84A7-C5851F593DF1}</a:tableStyleId>
              </a:tblPr>
              <a:tblGrid>
                <a:gridCol w="2505177">
                  <a:extLst>
                    <a:ext uri="{9D8B030D-6E8A-4147-A177-3AD203B41FA5}">
                      <a16:colId xmlns:a16="http://schemas.microsoft.com/office/drawing/2014/main" val="2444685006"/>
                    </a:ext>
                  </a:extLst>
                </a:gridCol>
                <a:gridCol w="8567087">
                  <a:extLst>
                    <a:ext uri="{9D8B030D-6E8A-4147-A177-3AD203B41FA5}">
                      <a16:colId xmlns:a16="http://schemas.microsoft.com/office/drawing/2014/main" val="4114847100"/>
                    </a:ext>
                  </a:extLst>
                </a:gridCol>
              </a:tblGrid>
              <a:tr h="2315634">
                <a:tc>
                  <a:txBody>
                    <a:bodyPr/>
                    <a:lstStyle/>
                    <a:p>
                      <a:pPr algn="ctr">
                        <a:spcAft>
                          <a:spcPts val="0"/>
                        </a:spcAft>
                      </a:pPr>
                      <a:r>
                        <a:rPr lang="fr-FR" sz="1800" b="1" dirty="0">
                          <a:effectLst/>
                          <a:latin typeface="Arial" panose="020B0604020202020204" pitchFamily="34" charset="0"/>
                          <a:cs typeface="Arial" panose="020B0604020202020204" pitchFamily="34" charset="0"/>
                        </a:rPr>
                        <a:t>Autofinancement</a:t>
                      </a:r>
                      <a:endParaRPr lang="fr-FR" sz="24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just">
                        <a:spcAft>
                          <a:spcPts val="600"/>
                        </a:spcAft>
                      </a:pPr>
                      <a:r>
                        <a:rPr lang="fr-FR" sz="1800" dirty="0">
                          <a:effectLst/>
                          <a:latin typeface="Arial" panose="020B0604020202020204" pitchFamily="34" charset="0"/>
                          <a:ea typeface="Times New Roman" panose="02020603050405020304" pitchFamily="18" charset="0"/>
                          <a:cs typeface="Arial" panose="020B0604020202020204" pitchFamily="34" charset="0"/>
                        </a:rPr>
                        <a:t>L’autofinancement résulte des bénéfices conservés dans l’entreprise (après rémunération des actionnaires). Il permet de financer les investissements et de rembourser les emprunts. </a:t>
                      </a:r>
                      <a:endParaRPr lang="fr-FR" sz="1800" dirty="0">
                        <a:effectLst/>
                        <a:latin typeface="Arial" panose="020B0604020202020204" pitchFamily="34" charset="0"/>
                        <a:ea typeface="Times New Roman" panose="02020603050405020304" pitchFamily="18" charset="0"/>
                        <a:cs typeface="Times New Roman" panose="02020603050405020304" pitchFamily="18" charset="0"/>
                      </a:endParaRPr>
                    </a:p>
                    <a:p>
                      <a:pPr algn="ctr"/>
                      <a:r>
                        <a:rPr lang="fr-FR" sz="1800" b="1" dirty="0">
                          <a:solidFill>
                            <a:srgbClr val="000000"/>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rPr>
                        <a:t>Autofinancement</a:t>
                      </a:r>
                      <a:endParaRPr lang="fr-FR" sz="1800" dirty="0">
                        <a:effectLst/>
                        <a:latin typeface="Arial" panose="020B0604020202020204" pitchFamily="34" charset="0"/>
                        <a:ea typeface="Times New Roman" panose="02020603050405020304" pitchFamily="18" charset="0"/>
                        <a:cs typeface="Times New Roman" panose="02020603050405020304" pitchFamily="18" charset="0"/>
                      </a:endParaRPr>
                    </a:p>
                    <a:p>
                      <a:pPr algn="ctr"/>
                      <a:r>
                        <a:rPr lang="fr-FR" sz="1800" b="1" dirty="0">
                          <a:solidFill>
                            <a:srgbClr val="000000"/>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rPr>
                        <a:t>= Capacité d’autofinancement - dividendes versés aux associés</a:t>
                      </a:r>
                      <a:endParaRPr lang="fr-FR" sz="1800" dirty="0">
                        <a:effectLst/>
                        <a:latin typeface="Arial" panose="020B0604020202020204" pitchFamily="34" charset="0"/>
                        <a:ea typeface="Times New Roman" panose="02020603050405020304" pitchFamily="18" charset="0"/>
                        <a:cs typeface="Times New Roman" panose="02020603050405020304" pitchFamily="18" charset="0"/>
                      </a:endParaRPr>
                    </a:p>
                    <a:p>
                      <a:pPr algn="just">
                        <a:spcBef>
                          <a:spcPts val="300"/>
                        </a:spcBef>
                        <a:spcAft>
                          <a:spcPts val="300"/>
                        </a:spcAft>
                      </a:pPr>
                      <a:r>
                        <a:rPr lang="fr-FR" sz="1800" b="1" dirty="0">
                          <a:effectLst/>
                          <a:latin typeface="Arial" panose="020B0604020202020204" pitchFamily="34" charset="0"/>
                          <a:ea typeface="Times New Roman" panose="02020603050405020304" pitchFamily="18" charset="0"/>
                          <a:cs typeface="Arial" panose="020B0604020202020204" pitchFamily="34" charset="0"/>
                        </a:rPr>
                        <a:t>Avantage</a:t>
                      </a:r>
                      <a:r>
                        <a:rPr lang="fr-FR" sz="1800" dirty="0">
                          <a:effectLst/>
                          <a:latin typeface="Arial" panose="020B0604020202020204" pitchFamily="34" charset="0"/>
                          <a:ea typeface="Times New Roman" panose="02020603050405020304" pitchFamily="18" charset="0"/>
                          <a:cs typeface="Arial" panose="020B0604020202020204" pitchFamily="34" charset="0"/>
                        </a:rPr>
                        <a:t> :</a:t>
                      </a:r>
                      <a:r>
                        <a:rPr lang="fr-FR" sz="1800" b="1" dirty="0">
                          <a:effectLst/>
                          <a:latin typeface="Arial" panose="020B0604020202020204" pitchFamily="34" charset="0"/>
                          <a:ea typeface="Times New Roman" panose="02020603050405020304" pitchFamily="18" charset="0"/>
                          <a:cs typeface="Arial" panose="020B0604020202020204" pitchFamily="34" charset="0"/>
                        </a:rPr>
                        <a:t> </a:t>
                      </a:r>
                      <a:r>
                        <a:rPr lang="fr-FR" sz="1800" dirty="0">
                          <a:effectLst/>
                          <a:latin typeface="Arial" panose="020B0604020202020204" pitchFamily="34" charset="0"/>
                          <a:ea typeface="Times New Roman" panose="02020603050405020304" pitchFamily="18" charset="0"/>
                          <a:cs typeface="Arial" panose="020B0604020202020204" pitchFamily="34" charset="0"/>
                        </a:rPr>
                        <a:t>c'est un financement gratuit qui laisse l’entreprise indépendante sans accroître l'endettement. </a:t>
                      </a:r>
                      <a:endParaRPr lang="fr-FR"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9535" marR="89535" marT="0" marB="0"/>
                </a:tc>
                <a:extLst>
                  <a:ext uri="{0D108BD9-81ED-4DB2-BD59-A6C34878D82A}">
                    <a16:rowId xmlns:a16="http://schemas.microsoft.com/office/drawing/2014/main" val="4293508162"/>
                  </a:ext>
                </a:extLst>
              </a:tr>
              <a:tr h="1722274">
                <a:tc>
                  <a:txBody>
                    <a:bodyPr/>
                    <a:lstStyle/>
                    <a:p>
                      <a:pPr algn="ctr">
                        <a:spcAft>
                          <a:spcPts val="0"/>
                        </a:spcAft>
                      </a:pPr>
                      <a:r>
                        <a:rPr lang="fr-FR" sz="1800" b="1" dirty="0">
                          <a:effectLst/>
                          <a:latin typeface="Arial" panose="020B0604020202020204" pitchFamily="34" charset="0"/>
                          <a:cs typeface="Arial" panose="020B0604020202020204" pitchFamily="34" charset="0"/>
                        </a:rPr>
                        <a:t>Apports en capital des  associés</a:t>
                      </a:r>
                      <a:endParaRPr lang="fr-FR" sz="24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just">
                        <a:spcAft>
                          <a:spcPts val="300"/>
                        </a:spcAft>
                      </a:pPr>
                      <a:r>
                        <a:rPr lang="fr-FR" sz="1800" dirty="0">
                          <a:effectLst/>
                          <a:latin typeface="Arial" panose="020B0604020202020204" pitchFamily="34" charset="0"/>
                          <a:ea typeface="Times New Roman" panose="02020603050405020304" pitchFamily="18" charset="0"/>
                          <a:cs typeface="Arial" panose="020B0604020202020204" pitchFamily="34" charset="0"/>
                        </a:rPr>
                        <a:t>Les actionnaires peuvent réaliser un nouvel apport en capital pour financer les projets de l’entreprise. </a:t>
                      </a:r>
                      <a:endParaRPr lang="fr-FR" sz="1800" dirty="0">
                        <a:effectLst/>
                        <a:latin typeface="Arial" panose="020B0604020202020204" pitchFamily="34" charset="0"/>
                        <a:ea typeface="Times New Roman" panose="02020603050405020304" pitchFamily="18" charset="0"/>
                        <a:cs typeface="Times New Roman" panose="02020603050405020304" pitchFamily="18" charset="0"/>
                      </a:endParaRPr>
                    </a:p>
                    <a:p>
                      <a:pPr algn="just">
                        <a:spcAft>
                          <a:spcPts val="300"/>
                        </a:spcAft>
                      </a:pPr>
                      <a:r>
                        <a:rPr lang="fr-FR" sz="1800" b="1" dirty="0">
                          <a:effectLst/>
                          <a:latin typeface="Arial" panose="020B0604020202020204" pitchFamily="34" charset="0"/>
                          <a:ea typeface="Times New Roman" panose="02020603050405020304" pitchFamily="18" charset="0"/>
                          <a:cs typeface="Arial" panose="020B0604020202020204" pitchFamily="34" charset="0"/>
                        </a:rPr>
                        <a:t>Avantages</a:t>
                      </a:r>
                      <a:r>
                        <a:rPr lang="fr-FR" sz="1800" dirty="0">
                          <a:effectLst/>
                          <a:latin typeface="Arial" panose="020B0604020202020204" pitchFamily="34" charset="0"/>
                          <a:ea typeface="Times New Roman" panose="02020603050405020304" pitchFamily="18" charset="0"/>
                          <a:cs typeface="Arial" panose="020B0604020202020204" pitchFamily="34" charset="0"/>
                        </a:rPr>
                        <a:t> : l'entreprise reste indépendante mais doit verser des dividendes aux actionnaires. Il renvoie une image positive dans la mesure où les actionnaires font confiance à l'entreprise et soutiennent ses projets. </a:t>
                      </a:r>
                      <a:endParaRPr lang="fr-FR"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9535" marR="89535" marT="0" marB="0" anchor="ctr"/>
                </a:tc>
                <a:extLst>
                  <a:ext uri="{0D108BD9-81ED-4DB2-BD59-A6C34878D82A}">
                    <a16:rowId xmlns:a16="http://schemas.microsoft.com/office/drawing/2014/main" val="3695351776"/>
                  </a:ext>
                </a:extLst>
              </a:tr>
            </a:tbl>
          </a:graphicData>
        </a:graphic>
      </p:graphicFrame>
    </p:spTree>
    <p:extLst>
      <p:ext uri="{BB962C8B-B14F-4D97-AF65-F5344CB8AC3E}">
        <p14:creationId xmlns:p14="http://schemas.microsoft.com/office/powerpoint/2010/main" val="4283388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039600" cy="584775"/>
          </a:xfrm>
          <a:prstGeom prst="rect">
            <a:avLst/>
          </a:prstGeom>
        </p:spPr>
        <p:txBody>
          <a:bodyPr wrap="square">
            <a:spAutoFit/>
          </a:bodyPr>
          <a:lstStyle/>
          <a:p>
            <a:pPr>
              <a:spcBef>
                <a:spcPts val="300"/>
              </a:spcBef>
              <a:spcAft>
                <a:spcPts val="300"/>
              </a:spcAft>
            </a:pPr>
            <a:r>
              <a:rPr lang="fr-FR" sz="3200" b="1" dirty="0">
                <a:solidFill>
                  <a:srgbClr val="FFFF00"/>
                </a:solidFill>
                <a:effectLst/>
                <a:latin typeface="Arial" panose="020B0604020202020204" pitchFamily="34" charset="0"/>
                <a:ea typeface="Times New Roman" panose="02020603050405020304" pitchFamily="18" charset="0"/>
              </a:rPr>
              <a:t>Chap. </a:t>
            </a:r>
            <a:r>
              <a:rPr lang="fr-FR" sz="3200" b="1" dirty="0">
                <a:solidFill>
                  <a:srgbClr val="FFFF00"/>
                </a:solidFill>
                <a:latin typeface="Arial" panose="020B0604020202020204" pitchFamily="34" charset="0"/>
                <a:ea typeface="Times New Roman" panose="02020603050405020304" pitchFamily="18" charset="0"/>
              </a:rPr>
              <a:t>19</a:t>
            </a:r>
            <a:r>
              <a:rPr lang="fr-FR" sz="3200" b="1" dirty="0">
                <a:solidFill>
                  <a:srgbClr val="FFFF00"/>
                </a:solidFill>
                <a:effectLst/>
                <a:latin typeface="Arial" panose="020B0604020202020204" pitchFamily="34" charset="0"/>
                <a:ea typeface="Times New Roman" panose="02020603050405020304" pitchFamily="18" charset="0"/>
              </a:rPr>
              <a:t> – Plan de financement et mode de financement</a:t>
            </a:r>
          </a:p>
        </p:txBody>
      </p:sp>
      <p:graphicFrame>
        <p:nvGraphicFramePr>
          <p:cNvPr id="9" name="Tableau 8">
            <a:extLst>
              <a:ext uri="{FF2B5EF4-FFF2-40B4-BE49-F238E27FC236}">
                <a16:creationId xmlns:a16="http://schemas.microsoft.com/office/drawing/2014/main" id="{78746C92-42D2-41B7-AD85-8735637BF801}"/>
              </a:ext>
            </a:extLst>
          </p:cNvPr>
          <p:cNvGraphicFramePr>
            <a:graphicFrameLocks noGrp="1"/>
          </p:cNvGraphicFramePr>
          <p:nvPr>
            <p:extLst>
              <p:ext uri="{D42A27DB-BD31-4B8C-83A1-F6EECF244321}">
                <p14:modId xmlns:p14="http://schemas.microsoft.com/office/powerpoint/2010/main" val="3623684300"/>
              </p:ext>
            </p:extLst>
          </p:nvPr>
        </p:nvGraphicFramePr>
        <p:xfrm>
          <a:off x="300567" y="2421467"/>
          <a:ext cx="11072264" cy="3788834"/>
        </p:xfrm>
        <a:graphic>
          <a:graphicData uri="http://schemas.openxmlformats.org/drawingml/2006/table">
            <a:tbl>
              <a:tblPr>
                <a:tableStyleId>{22838BEF-8BB2-4498-84A7-C5851F593DF1}</a:tableStyleId>
              </a:tblPr>
              <a:tblGrid>
                <a:gridCol w="2373946">
                  <a:extLst>
                    <a:ext uri="{9D8B030D-6E8A-4147-A177-3AD203B41FA5}">
                      <a16:colId xmlns:a16="http://schemas.microsoft.com/office/drawing/2014/main" val="2444685006"/>
                    </a:ext>
                  </a:extLst>
                </a:gridCol>
                <a:gridCol w="8698318">
                  <a:extLst>
                    <a:ext uri="{9D8B030D-6E8A-4147-A177-3AD203B41FA5}">
                      <a16:colId xmlns:a16="http://schemas.microsoft.com/office/drawing/2014/main" val="4114847100"/>
                    </a:ext>
                  </a:extLst>
                </a:gridCol>
              </a:tblGrid>
              <a:tr h="1902955">
                <a:tc>
                  <a:txBody>
                    <a:bodyPr/>
                    <a:lstStyle/>
                    <a:p>
                      <a:pPr algn="ctr">
                        <a:spcAft>
                          <a:spcPts val="0"/>
                        </a:spcAft>
                      </a:pPr>
                      <a:r>
                        <a:rPr lang="fr-FR" sz="1800" b="1" dirty="0">
                          <a:effectLst/>
                          <a:latin typeface="Arial" panose="020B0604020202020204" pitchFamily="34" charset="0"/>
                          <a:cs typeface="Arial" panose="020B0604020202020204" pitchFamily="34" charset="0"/>
                        </a:rPr>
                        <a:t>Apports en  compte courant bloqué des associés</a:t>
                      </a:r>
                      <a:endParaRPr lang="fr-FR" sz="24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just">
                        <a:spcAft>
                          <a:spcPts val="300"/>
                        </a:spcAft>
                      </a:pPr>
                      <a:r>
                        <a:rPr lang="fr-FR" sz="1800">
                          <a:effectLst/>
                          <a:latin typeface="Arial" panose="020B0604020202020204" pitchFamily="34" charset="0"/>
                          <a:ea typeface="Times New Roman" panose="02020603050405020304" pitchFamily="18" charset="0"/>
                          <a:cs typeface="Arial" panose="020B0604020202020204" pitchFamily="34" charset="0"/>
                        </a:rPr>
                        <a:t>Ce sont des sommes que les associés laissent dans l’entreprise, ce qui équivaut à un prêt des associés. Ces apports sont remboursés, à terme, aux associés.</a:t>
                      </a:r>
                      <a:endParaRPr lang="fr-FR" sz="1800">
                        <a:effectLst/>
                        <a:latin typeface="Arial" panose="020B0604020202020204" pitchFamily="34" charset="0"/>
                        <a:ea typeface="Times New Roman" panose="02020603050405020304" pitchFamily="18" charset="0"/>
                        <a:cs typeface="Times New Roman" panose="02020603050405020304" pitchFamily="18" charset="0"/>
                      </a:endParaRPr>
                    </a:p>
                    <a:p>
                      <a:pPr algn="just">
                        <a:spcAft>
                          <a:spcPts val="300"/>
                        </a:spcAft>
                      </a:pPr>
                      <a:r>
                        <a:rPr lang="fr-FR" sz="1800" b="1">
                          <a:effectLst/>
                          <a:latin typeface="Arial" panose="020B0604020202020204" pitchFamily="34" charset="0"/>
                          <a:ea typeface="Times New Roman" panose="02020603050405020304" pitchFamily="18" charset="0"/>
                          <a:cs typeface="Arial" panose="020B0604020202020204" pitchFamily="34" charset="0"/>
                        </a:rPr>
                        <a:t>Avantages</a:t>
                      </a:r>
                      <a:r>
                        <a:rPr lang="fr-FR" sz="1800">
                          <a:effectLst/>
                          <a:latin typeface="Arial" panose="020B0604020202020204" pitchFamily="34" charset="0"/>
                          <a:ea typeface="Times New Roman" panose="02020603050405020304" pitchFamily="18" charset="0"/>
                          <a:cs typeface="Arial" panose="020B0604020202020204" pitchFamily="34" charset="0"/>
                        </a:rPr>
                        <a:t> : c'est une solution rapide à mettre en œuvre dont le coût est réduit.</a:t>
                      </a:r>
                      <a:endParaRPr lang="fr-FR" sz="1800">
                        <a:effectLst/>
                        <a:latin typeface="Arial" panose="020B0604020202020204" pitchFamily="34" charset="0"/>
                        <a:ea typeface="Times New Roman" panose="02020603050405020304" pitchFamily="18" charset="0"/>
                        <a:cs typeface="Times New Roman" panose="02020603050405020304" pitchFamily="18" charset="0"/>
                      </a:endParaRPr>
                    </a:p>
                    <a:p>
                      <a:pPr algn="just">
                        <a:spcAft>
                          <a:spcPts val="300"/>
                        </a:spcAft>
                      </a:pPr>
                      <a:r>
                        <a:rPr lang="fr-FR" sz="1800" b="1">
                          <a:effectLst/>
                          <a:latin typeface="Arial" panose="020B0604020202020204" pitchFamily="34" charset="0"/>
                          <a:ea typeface="Times New Roman" panose="02020603050405020304" pitchFamily="18" charset="0"/>
                          <a:cs typeface="Arial" panose="020B0604020202020204" pitchFamily="34" charset="0"/>
                        </a:rPr>
                        <a:t>Inconvénients</a:t>
                      </a:r>
                      <a:r>
                        <a:rPr lang="fr-FR" sz="1800">
                          <a:effectLst/>
                          <a:latin typeface="Arial" panose="020B0604020202020204" pitchFamily="34" charset="0"/>
                          <a:ea typeface="Times New Roman" panose="02020603050405020304" pitchFamily="18" charset="0"/>
                          <a:cs typeface="Arial" panose="020B0604020202020204" pitchFamily="34" charset="0"/>
                        </a:rPr>
                        <a:t> :  les associés peuvent avoir du mal à récupérer leur investissement.</a:t>
                      </a:r>
                      <a:endParaRPr lang="fr-FR" sz="18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46465759"/>
                  </a:ext>
                </a:extLst>
              </a:tr>
              <a:tr h="1885879">
                <a:tc>
                  <a:txBody>
                    <a:bodyPr/>
                    <a:lstStyle/>
                    <a:p>
                      <a:pPr algn="ctr">
                        <a:spcAft>
                          <a:spcPts val="0"/>
                        </a:spcAft>
                      </a:pPr>
                      <a:r>
                        <a:rPr lang="fr-FR" sz="1800" b="1" dirty="0">
                          <a:effectLst/>
                          <a:latin typeface="Arial" panose="020B0604020202020204" pitchFamily="34" charset="0"/>
                          <a:cs typeface="Arial" panose="020B0604020202020204" pitchFamily="34" charset="0"/>
                        </a:rPr>
                        <a:t>Cessions d’immobilisations</a:t>
                      </a:r>
                      <a:endParaRPr lang="fr-FR" sz="24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just">
                        <a:spcAft>
                          <a:spcPts val="300"/>
                        </a:spcAft>
                      </a:pPr>
                      <a:r>
                        <a:rPr lang="fr-FR" sz="1800" dirty="0">
                          <a:effectLst/>
                          <a:latin typeface="Arial" panose="020B0604020202020204" pitchFamily="34" charset="0"/>
                          <a:ea typeface="Times New Roman" panose="02020603050405020304" pitchFamily="18" charset="0"/>
                          <a:cs typeface="Arial" panose="020B0604020202020204" pitchFamily="34" charset="0"/>
                        </a:rPr>
                        <a:t>Ces ressources proviennent de la cession d’immobilisations dont l’entreprise souhaite se séparer (un terrain, un immeuble, des machines…)</a:t>
                      </a:r>
                      <a:endParaRPr lang="fr-FR" sz="1800" dirty="0">
                        <a:effectLst/>
                        <a:latin typeface="Arial" panose="020B0604020202020204" pitchFamily="34" charset="0"/>
                        <a:ea typeface="Times New Roman" panose="02020603050405020304" pitchFamily="18" charset="0"/>
                        <a:cs typeface="Times New Roman" panose="02020603050405020304" pitchFamily="18" charset="0"/>
                      </a:endParaRPr>
                    </a:p>
                    <a:p>
                      <a:pPr algn="just">
                        <a:spcAft>
                          <a:spcPts val="300"/>
                        </a:spcAft>
                      </a:pPr>
                      <a:r>
                        <a:rPr lang="fr-FR" sz="1800" b="1" dirty="0">
                          <a:effectLst/>
                          <a:latin typeface="Arial" panose="020B0604020202020204" pitchFamily="34" charset="0"/>
                          <a:ea typeface="Times New Roman" panose="02020603050405020304" pitchFamily="18" charset="0"/>
                          <a:cs typeface="Arial" panose="020B0604020202020204" pitchFamily="34" charset="0"/>
                        </a:rPr>
                        <a:t>Avantages</a:t>
                      </a:r>
                      <a:r>
                        <a:rPr lang="fr-FR" sz="1800" dirty="0">
                          <a:effectLst/>
                          <a:latin typeface="Arial" panose="020B0604020202020204" pitchFamily="34" charset="0"/>
                          <a:ea typeface="Times New Roman" panose="02020603050405020304" pitchFamily="18" charset="0"/>
                          <a:cs typeface="Arial" panose="020B0604020202020204" pitchFamily="34" charset="0"/>
                        </a:rPr>
                        <a:t> : c'est une solution gratuite.</a:t>
                      </a:r>
                      <a:endParaRPr lang="fr-FR" sz="1800" dirty="0">
                        <a:effectLst/>
                        <a:latin typeface="Arial" panose="020B0604020202020204" pitchFamily="34" charset="0"/>
                        <a:ea typeface="Times New Roman" panose="02020603050405020304" pitchFamily="18" charset="0"/>
                        <a:cs typeface="Times New Roman" panose="02020603050405020304" pitchFamily="18" charset="0"/>
                      </a:endParaRPr>
                    </a:p>
                    <a:p>
                      <a:pPr algn="just">
                        <a:spcAft>
                          <a:spcPts val="300"/>
                        </a:spcAft>
                      </a:pPr>
                      <a:r>
                        <a:rPr lang="fr-FR" sz="1800" b="1" dirty="0">
                          <a:effectLst/>
                          <a:latin typeface="Arial" panose="020B0604020202020204" pitchFamily="34" charset="0"/>
                          <a:ea typeface="Times New Roman" panose="02020603050405020304" pitchFamily="18" charset="0"/>
                          <a:cs typeface="Arial" panose="020B0604020202020204" pitchFamily="34" charset="0"/>
                        </a:rPr>
                        <a:t>Inconvénients</a:t>
                      </a:r>
                      <a:r>
                        <a:rPr lang="fr-FR" sz="1800" dirty="0">
                          <a:effectLst/>
                          <a:latin typeface="Arial" panose="020B0604020202020204" pitchFamily="34" charset="0"/>
                          <a:ea typeface="Times New Roman" panose="02020603050405020304" pitchFamily="18" charset="0"/>
                          <a:cs typeface="Arial" panose="020B0604020202020204" pitchFamily="34" charset="0"/>
                        </a:rPr>
                        <a:t> : l'entreprise doit disposer d'immobilisations obsolètes pour pouvoir réaliser cette opération.</a:t>
                      </a:r>
                      <a:endParaRPr lang="fr-FR"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161931174"/>
                  </a:ext>
                </a:extLst>
              </a:tr>
            </a:tbl>
          </a:graphicData>
        </a:graphic>
      </p:graphicFrame>
      <p:sp>
        <p:nvSpPr>
          <p:cNvPr id="11" name="Rectangle 10">
            <a:extLst>
              <a:ext uri="{FF2B5EF4-FFF2-40B4-BE49-F238E27FC236}">
                <a16:creationId xmlns:a16="http://schemas.microsoft.com/office/drawing/2014/main" id="{C0B87C36-ABA2-4A85-8ED5-43C21A77A69D}"/>
              </a:ext>
            </a:extLst>
          </p:cNvPr>
          <p:cNvSpPr/>
          <p:nvPr/>
        </p:nvSpPr>
        <p:spPr>
          <a:xfrm>
            <a:off x="0" y="584775"/>
            <a:ext cx="11072264" cy="1554272"/>
          </a:xfrm>
          <a:prstGeom prst="rect">
            <a:avLst/>
          </a:prstGeom>
        </p:spPr>
        <p:txBody>
          <a:bodyPr wrap="square">
            <a:spAutoFit/>
          </a:bodyPr>
          <a:lstStyle/>
          <a:p>
            <a:pPr>
              <a:spcBef>
                <a:spcPts val="1200"/>
              </a:spcBef>
              <a:spcAft>
                <a:spcPts val="60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2 - Financer des investissements</a:t>
            </a:r>
          </a:p>
          <a:p>
            <a:pPr>
              <a:spcAft>
                <a:spcPts val="60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2.1. Les moyens de financements</a:t>
            </a:r>
          </a:p>
          <a:p>
            <a:pPr marL="285750" indent="-285750">
              <a:spcBef>
                <a:spcPts val="600"/>
              </a:spcBef>
              <a:spcAft>
                <a:spcPts val="600"/>
              </a:spcAft>
              <a:buFont typeface="Wingdings" panose="05000000000000000000" pitchFamily="2" charset="2"/>
              <a:buChar char="q"/>
            </a:pPr>
            <a:r>
              <a:rPr lang="fr-FR" sz="2400" b="1" dirty="0">
                <a:effectLst/>
                <a:latin typeface="Arial" panose="020B0604020202020204" pitchFamily="34" charset="0"/>
                <a:cs typeface="Arial" panose="020B0604020202020204" pitchFamily="34" charset="0"/>
              </a:rPr>
              <a:t> </a:t>
            </a:r>
            <a:endParaRPr lang="fr-FR" sz="32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22865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039600" cy="584775"/>
          </a:xfrm>
          <a:prstGeom prst="rect">
            <a:avLst/>
          </a:prstGeom>
        </p:spPr>
        <p:txBody>
          <a:bodyPr wrap="square">
            <a:spAutoFit/>
          </a:bodyPr>
          <a:lstStyle/>
          <a:p>
            <a:pPr>
              <a:spcBef>
                <a:spcPts val="300"/>
              </a:spcBef>
              <a:spcAft>
                <a:spcPts val="300"/>
              </a:spcAft>
            </a:pPr>
            <a:r>
              <a:rPr lang="fr-FR" sz="3200" b="1" dirty="0">
                <a:solidFill>
                  <a:srgbClr val="FFFF00"/>
                </a:solidFill>
                <a:effectLst/>
                <a:latin typeface="Arial" panose="020B0604020202020204" pitchFamily="34" charset="0"/>
                <a:ea typeface="Times New Roman" panose="02020603050405020304" pitchFamily="18" charset="0"/>
              </a:rPr>
              <a:t>Chap. </a:t>
            </a:r>
            <a:r>
              <a:rPr lang="fr-FR" sz="3200" b="1" dirty="0">
                <a:solidFill>
                  <a:srgbClr val="FFFF00"/>
                </a:solidFill>
                <a:latin typeface="Arial" panose="020B0604020202020204" pitchFamily="34" charset="0"/>
                <a:ea typeface="Times New Roman" panose="02020603050405020304" pitchFamily="18" charset="0"/>
              </a:rPr>
              <a:t>19</a:t>
            </a:r>
            <a:r>
              <a:rPr lang="fr-FR" sz="3200" b="1" dirty="0">
                <a:solidFill>
                  <a:srgbClr val="FFFF00"/>
                </a:solidFill>
                <a:effectLst/>
                <a:latin typeface="Arial" panose="020B0604020202020204" pitchFamily="34" charset="0"/>
                <a:ea typeface="Times New Roman" panose="02020603050405020304" pitchFamily="18" charset="0"/>
              </a:rPr>
              <a:t> – Plan de financement et mode de financement</a:t>
            </a:r>
          </a:p>
        </p:txBody>
      </p:sp>
      <p:graphicFrame>
        <p:nvGraphicFramePr>
          <p:cNvPr id="2" name="Tableau 1"/>
          <p:cNvGraphicFramePr>
            <a:graphicFrameLocks noGrp="1"/>
          </p:cNvGraphicFramePr>
          <p:nvPr>
            <p:extLst>
              <p:ext uri="{D42A27DB-BD31-4B8C-83A1-F6EECF244321}">
                <p14:modId xmlns:p14="http://schemas.microsoft.com/office/powerpoint/2010/main" val="2319850594"/>
              </p:ext>
            </p:extLst>
          </p:nvPr>
        </p:nvGraphicFramePr>
        <p:xfrm>
          <a:off x="729803" y="2500001"/>
          <a:ext cx="11144683" cy="4129683"/>
        </p:xfrm>
        <a:graphic>
          <a:graphicData uri="http://schemas.openxmlformats.org/drawingml/2006/table">
            <a:tbl>
              <a:tblPr>
                <a:tableStyleId>{C4B1156A-380E-4F78-BDF5-A606A8083BF9}</a:tableStyleId>
              </a:tblPr>
              <a:tblGrid>
                <a:gridCol w="1712890">
                  <a:extLst>
                    <a:ext uri="{9D8B030D-6E8A-4147-A177-3AD203B41FA5}">
                      <a16:colId xmlns:a16="http://schemas.microsoft.com/office/drawing/2014/main" val="4129365811"/>
                    </a:ext>
                  </a:extLst>
                </a:gridCol>
                <a:gridCol w="9431793">
                  <a:extLst>
                    <a:ext uri="{9D8B030D-6E8A-4147-A177-3AD203B41FA5}">
                      <a16:colId xmlns:a16="http://schemas.microsoft.com/office/drawing/2014/main" val="1608658441"/>
                    </a:ext>
                  </a:extLst>
                </a:gridCol>
              </a:tblGrid>
              <a:tr h="1094099">
                <a:tc>
                  <a:txBody>
                    <a:bodyPr/>
                    <a:lstStyle/>
                    <a:p>
                      <a:pPr algn="ctr">
                        <a:spcBef>
                          <a:spcPts val="200"/>
                        </a:spcBef>
                        <a:spcAft>
                          <a:spcPts val="0"/>
                        </a:spcAft>
                      </a:pPr>
                      <a:r>
                        <a:rPr lang="fr-FR" sz="1800" b="1" dirty="0">
                          <a:effectLst/>
                          <a:latin typeface="Arial" panose="020B0604020202020204" pitchFamily="34" charset="0"/>
                          <a:cs typeface="Arial" panose="020B0604020202020204" pitchFamily="34" charset="0"/>
                        </a:rPr>
                        <a:t>Emprunts </a:t>
                      </a:r>
                      <a:endParaRPr lang="fr-FR" sz="1800" b="1" dirty="0">
                        <a:solidFill>
                          <a:srgbClr val="243F60"/>
                        </a:solidFill>
                        <a:effectLst/>
                        <a:latin typeface="Arial" panose="020B0604020202020204" pitchFamily="34" charset="0"/>
                        <a:ea typeface="Times New Roman" panose="02020603050405020304" pitchFamily="18" charset="0"/>
                        <a:cs typeface="Arial" panose="020B0604020202020204" pitchFamily="34" charset="0"/>
                      </a:endParaRPr>
                    </a:p>
                  </a:txBody>
                  <a:tcPr marL="28898" marR="28898" marT="0" marB="0" anchor="ctr"/>
                </a:tc>
                <a:tc>
                  <a:txBody>
                    <a:bodyPr/>
                    <a:lstStyle/>
                    <a:p>
                      <a:pPr algn="just" fontAlgn="base" hangingPunct="0">
                        <a:spcAft>
                          <a:spcPts val="300"/>
                        </a:spcAft>
                      </a:pPr>
                      <a:r>
                        <a:rPr lang="fr-FR" sz="1800" dirty="0">
                          <a:effectLst/>
                          <a:latin typeface="Arial" panose="020B0604020202020204" pitchFamily="34" charset="0"/>
                          <a:ea typeface="Times New Roman" panose="02020603050405020304" pitchFamily="18" charset="0"/>
                          <a:cs typeface="Arial" panose="020B0604020202020204" pitchFamily="34" charset="0"/>
                        </a:rPr>
                        <a:t>Ils sont contractés auprès d'un</a:t>
                      </a:r>
                      <a:r>
                        <a:rPr lang="fr-F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 banque qui prête un capital qui sera ensuite remboursé selon plusieurs modalités : par</a:t>
                      </a:r>
                      <a:r>
                        <a:rPr lang="fr-FR"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amortissements constants</a:t>
                      </a:r>
                      <a:r>
                        <a:rPr lang="fr-F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par</a:t>
                      </a:r>
                      <a:r>
                        <a:rPr lang="fr-FR"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annuités constantes</a:t>
                      </a:r>
                      <a:r>
                        <a:rPr lang="fr-F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ou </a:t>
                      </a:r>
                      <a:r>
                        <a:rPr lang="fr-FR"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In </a:t>
                      </a:r>
                      <a:r>
                        <a:rPr lang="fr-FR" sz="1800" b="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finé</a:t>
                      </a:r>
                      <a:r>
                        <a:rPr lang="fr-FR"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 </a:t>
                      </a:r>
                      <a:endParaRPr lang="fr-FR"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3073922194"/>
                  </a:ext>
                </a:extLst>
              </a:tr>
              <a:tr h="1764874">
                <a:tc>
                  <a:txBody>
                    <a:bodyPr/>
                    <a:lstStyle/>
                    <a:p>
                      <a:pPr algn="ctr">
                        <a:spcAft>
                          <a:spcPts val="0"/>
                        </a:spcAft>
                      </a:pPr>
                      <a:r>
                        <a:rPr lang="fr-FR" sz="1800" b="1" dirty="0">
                          <a:effectLst/>
                          <a:latin typeface="Arial" panose="020B0604020202020204" pitchFamily="34" charset="0"/>
                          <a:cs typeface="Arial" panose="020B0604020202020204" pitchFamily="34" charset="0"/>
                        </a:rPr>
                        <a:t>Crédit-bail ou location financière</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28898" marR="28898" marT="0" marB="0" anchor="ctr"/>
                </a:tc>
                <a:tc>
                  <a:txBody>
                    <a:bodyPr/>
                    <a:lstStyle/>
                    <a:p>
                      <a:pPr algn="just">
                        <a:spcAft>
                          <a:spcPts val="600"/>
                        </a:spcAft>
                      </a:pPr>
                      <a:r>
                        <a:rPr lang="fr-FR" sz="1800">
                          <a:effectLst/>
                          <a:latin typeface="Arial" panose="020B0604020202020204" pitchFamily="34" charset="0"/>
                          <a:cs typeface="Arial" panose="020B0604020202020204" pitchFamily="34" charset="0"/>
                        </a:rPr>
                        <a:t>L’entreprise loue le matériel à une société spécialisée dans le financement de ce type d’opération (société de crédit-bail ou de leasing).</a:t>
                      </a:r>
                    </a:p>
                    <a:p>
                      <a:pPr algn="just">
                        <a:spcAft>
                          <a:spcPts val="600"/>
                        </a:spcAft>
                      </a:pPr>
                      <a:r>
                        <a:rPr lang="fr-FR" sz="1800">
                          <a:effectLst/>
                          <a:latin typeface="Arial" panose="020B0604020202020204" pitchFamily="34" charset="0"/>
                          <a:cs typeface="Arial" panose="020B0604020202020204" pitchFamily="34" charset="0"/>
                        </a:rPr>
                        <a:t>Pendant la durée du contrat, l’entreprise verse des loyers pour la location du matériel.</a:t>
                      </a:r>
                    </a:p>
                    <a:p>
                      <a:pPr algn="just">
                        <a:spcAft>
                          <a:spcPts val="600"/>
                        </a:spcAft>
                      </a:pPr>
                      <a:r>
                        <a:rPr lang="fr-FR" sz="1800">
                          <a:effectLst/>
                          <a:latin typeface="Arial" panose="020B0604020202020204" pitchFamily="34" charset="0"/>
                          <a:cs typeface="Arial" panose="020B0604020202020204" pitchFamily="34" charset="0"/>
                        </a:rPr>
                        <a:t>Certains contrats prévoient la possibilité pour l’entreprise de racheter le bien à la fin de la période de location.</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28898" marR="28898" marT="0" marB="0" anchor="ctr"/>
                </a:tc>
                <a:extLst>
                  <a:ext uri="{0D108BD9-81ED-4DB2-BD59-A6C34878D82A}">
                    <a16:rowId xmlns:a16="http://schemas.microsoft.com/office/drawing/2014/main" val="1543601916"/>
                  </a:ext>
                </a:extLst>
              </a:tr>
              <a:tr h="1270710">
                <a:tc>
                  <a:txBody>
                    <a:bodyPr/>
                    <a:lstStyle/>
                    <a:p>
                      <a:pPr algn="ctr">
                        <a:spcAft>
                          <a:spcPts val="0"/>
                        </a:spcAft>
                      </a:pPr>
                      <a:r>
                        <a:rPr lang="fr-FR" sz="1800" b="1" dirty="0">
                          <a:effectLst/>
                          <a:latin typeface="Arial" panose="020B0604020202020204" pitchFamily="34" charset="0"/>
                          <a:cs typeface="Arial" panose="020B0604020202020204" pitchFamily="34" charset="0"/>
                        </a:rPr>
                        <a:t>Subventions</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28898" marR="28898" marT="0" marB="0" anchor="ctr"/>
                </a:tc>
                <a:tc>
                  <a:txBody>
                    <a:bodyPr/>
                    <a:lstStyle/>
                    <a:p>
                      <a:pPr algn="l" hangingPunct="0">
                        <a:spcBef>
                          <a:spcPts val="600"/>
                        </a:spcBef>
                        <a:spcAft>
                          <a:spcPts val="600"/>
                        </a:spcAft>
                      </a:pPr>
                      <a:r>
                        <a:rPr lang="fr-FR" sz="1800" dirty="0">
                          <a:effectLst/>
                          <a:latin typeface="Arial" panose="020B0604020202020204" pitchFamily="34" charset="0"/>
                          <a:cs typeface="Arial" panose="020B0604020202020204" pitchFamily="34" charset="0"/>
                        </a:rPr>
                        <a:t>Les subventions d’équipement permettent à l’entreprise d’acquérir ou de créer des immobilisations. Généralement, elles ne financent qu’une partie de l’immobilisation et sont octroyées pour certaines catégories de biens (investissements pour lutter contre la pollution et le bruit, pour économiser l’énergie….)</a:t>
                      </a:r>
                      <a:endParaRPr lang="fr-FR" sz="1800" b="1" dirty="0">
                        <a:effectLst/>
                        <a:latin typeface="Arial" panose="020B0604020202020204" pitchFamily="34" charset="0"/>
                        <a:ea typeface="Times New Roman" panose="02020603050405020304" pitchFamily="18" charset="0"/>
                        <a:cs typeface="Arial" panose="020B0604020202020204" pitchFamily="34" charset="0"/>
                      </a:endParaRPr>
                    </a:p>
                  </a:txBody>
                  <a:tcPr marL="28898" marR="28898" marT="0" marB="0" anchor="ctr"/>
                </a:tc>
                <a:extLst>
                  <a:ext uri="{0D108BD9-81ED-4DB2-BD59-A6C34878D82A}">
                    <a16:rowId xmlns:a16="http://schemas.microsoft.com/office/drawing/2014/main" val="1777119642"/>
                  </a:ext>
                </a:extLst>
              </a:tr>
            </a:tbl>
          </a:graphicData>
        </a:graphic>
      </p:graphicFrame>
      <p:sp>
        <p:nvSpPr>
          <p:cNvPr id="9" name="Rectangle 8">
            <a:extLst>
              <a:ext uri="{FF2B5EF4-FFF2-40B4-BE49-F238E27FC236}">
                <a16:creationId xmlns:a16="http://schemas.microsoft.com/office/drawing/2014/main" id="{775797CE-A21B-4A9B-80BE-A7B2294F1DEA}"/>
              </a:ext>
            </a:extLst>
          </p:cNvPr>
          <p:cNvSpPr/>
          <p:nvPr/>
        </p:nvSpPr>
        <p:spPr>
          <a:xfrm>
            <a:off x="0" y="584775"/>
            <a:ext cx="11072264" cy="1554272"/>
          </a:xfrm>
          <a:prstGeom prst="rect">
            <a:avLst/>
          </a:prstGeom>
        </p:spPr>
        <p:txBody>
          <a:bodyPr wrap="square">
            <a:spAutoFit/>
          </a:bodyPr>
          <a:lstStyle/>
          <a:p>
            <a:pPr>
              <a:spcBef>
                <a:spcPts val="1200"/>
              </a:spcBef>
              <a:spcAft>
                <a:spcPts val="60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2 - Financer des investissements</a:t>
            </a:r>
          </a:p>
          <a:p>
            <a:pPr>
              <a:spcAft>
                <a:spcPts val="60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2.1. Les moyens de financements</a:t>
            </a:r>
          </a:p>
          <a:p>
            <a:pPr marL="285750" indent="-285750">
              <a:spcBef>
                <a:spcPts val="600"/>
              </a:spcBef>
              <a:spcAft>
                <a:spcPts val="600"/>
              </a:spcAft>
              <a:buFont typeface="Wingdings" panose="05000000000000000000" pitchFamily="2" charset="2"/>
              <a:buChar char="q"/>
            </a:pPr>
            <a:r>
              <a:rPr lang="fr-FR" sz="2400" b="1" dirty="0">
                <a:effectLst/>
                <a:latin typeface="Arial" panose="020B0604020202020204" pitchFamily="34" charset="0"/>
                <a:cs typeface="Arial" panose="020B0604020202020204" pitchFamily="34" charset="0"/>
              </a:rPr>
              <a:t>Financements internes</a:t>
            </a:r>
            <a:endParaRPr lang="fr-FR" sz="32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11003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11FB42D-9EF4-4098-BC00-8CF765C86896}"/>
              </a:ext>
            </a:extLst>
          </p:cNvPr>
          <p:cNvSpPr/>
          <p:nvPr/>
        </p:nvSpPr>
        <p:spPr>
          <a:xfrm>
            <a:off x="0" y="140275"/>
            <a:ext cx="11072264" cy="1554272"/>
          </a:xfrm>
          <a:prstGeom prst="rect">
            <a:avLst/>
          </a:prstGeom>
        </p:spPr>
        <p:txBody>
          <a:bodyPr wrap="square">
            <a:spAutoFit/>
          </a:bodyPr>
          <a:lstStyle/>
          <a:p>
            <a:pPr>
              <a:spcBef>
                <a:spcPts val="1200"/>
              </a:spcBef>
              <a:spcAft>
                <a:spcPts val="60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2 - Financer des investissements</a:t>
            </a:r>
          </a:p>
          <a:p>
            <a:pPr>
              <a:spcAft>
                <a:spcPts val="60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2.2. Les modalités de remboursement d’un emprunt</a:t>
            </a:r>
          </a:p>
          <a:p>
            <a:pPr marL="285750" indent="-285750">
              <a:spcBef>
                <a:spcPts val="600"/>
              </a:spcBef>
              <a:spcAft>
                <a:spcPts val="600"/>
              </a:spcAft>
              <a:buFont typeface="Wingdings" panose="05000000000000000000" pitchFamily="2" charset="2"/>
              <a:buChar char="q"/>
            </a:pPr>
            <a:r>
              <a:rPr lang="fr-FR" sz="2400" b="1" dirty="0">
                <a:effectLst/>
                <a:latin typeface="Arial" panose="020B0604020202020204" pitchFamily="34" charset="0"/>
                <a:cs typeface="Arial" panose="020B0604020202020204" pitchFamily="34" charset="0"/>
              </a:rPr>
              <a:t> Emprunt remboursable en une seule fois à l’échéance (In-</a:t>
            </a:r>
            <a:r>
              <a:rPr lang="fr-FR" sz="2400" b="1" dirty="0" err="1">
                <a:effectLst/>
                <a:latin typeface="Arial" panose="020B0604020202020204" pitchFamily="34" charset="0"/>
                <a:cs typeface="Arial" panose="020B0604020202020204" pitchFamily="34" charset="0"/>
              </a:rPr>
              <a:t>finé</a:t>
            </a:r>
            <a:r>
              <a:rPr lang="fr-FR" sz="2400" b="1" dirty="0">
                <a:effectLst/>
                <a:latin typeface="Arial" panose="020B0604020202020204" pitchFamily="34" charset="0"/>
                <a:cs typeface="Arial" panose="020B0604020202020204" pitchFamily="34" charset="0"/>
              </a:rPr>
              <a:t>)</a:t>
            </a:r>
            <a:endParaRPr lang="fr-FR" sz="32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9" name="ZoneTexte 8">
            <a:extLst>
              <a:ext uri="{FF2B5EF4-FFF2-40B4-BE49-F238E27FC236}">
                <a16:creationId xmlns:a16="http://schemas.microsoft.com/office/drawing/2014/main" id="{932F786F-523F-45B8-803C-3810A3133FF5}"/>
              </a:ext>
            </a:extLst>
          </p:cNvPr>
          <p:cNvSpPr txBox="1"/>
          <p:nvPr/>
        </p:nvSpPr>
        <p:spPr>
          <a:xfrm>
            <a:off x="440267" y="1883833"/>
            <a:ext cx="11277600" cy="1261884"/>
          </a:xfrm>
          <a:prstGeom prst="rect">
            <a:avLst/>
          </a:prstGeom>
          <a:noFill/>
        </p:spPr>
        <p:txBody>
          <a:bodyPr wrap="square">
            <a:spAutoFit/>
          </a:bodyPr>
          <a:lstStyle/>
          <a:p>
            <a:pPr>
              <a:spcAft>
                <a:spcPts val="600"/>
              </a:spcAft>
            </a:pPr>
            <a:r>
              <a:rPr lang="fr-FR" sz="2200" dirty="0">
                <a:effectLst/>
                <a:latin typeface="Arial" panose="020B0604020202020204" pitchFamily="34" charset="0"/>
                <a:ea typeface="Times New Roman" panose="02020603050405020304" pitchFamily="18" charset="0"/>
                <a:cs typeface="Arial" panose="020B0604020202020204" pitchFamily="34" charset="0"/>
              </a:rPr>
              <a:t>En fin de période (année, mois…), l’emprunteur verse uniquement les intérêts. </a:t>
            </a:r>
          </a:p>
          <a:p>
            <a:pPr>
              <a:spcAft>
                <a:spcPts val="600"/>
              </a:spcAft>
            </a:pPr>
            <a:r>
              <a:rPr lang="fr-FR" sz="2200" dirty="0">
                <a:effectLst/>
                <a:latin typeface="Arial" panose="020B0604020202020204" pitchFamily="34" charset="0"/>
                <a:ea typeface="Times New Roman" panose="02020603050405020304" pitchFamily="18" charset="0"/>
                <a:cs typeface="Arial" panose="020B0604020202020204" pitchFamily="34" charset="0"/>
              </a:rPr>
              <a:t>Le capital emprunté est remboursé en une seule fois à la fin du contrat de prêt. </a:t>
            </a:r>
          </a:p>
          <a:p>
            <a:pPr>
              <a:spcAft>
                <a:spcPts val="600"/>
              </a:spcAft>
            </a:pPr>
            <a:r>
              <a:rPr lang="fr-FR" sz="2200" dirty="0">
                <a:effectLst/>
                <a:latin typeface="Arial" panose="020B0604020202020204" pitchFamily="34" charset="0"/>
                <a:ea typeface="Times New Roman" panose="02020603050405020304" pitchFamily="18" charset="0"/>
                <a:cs typeface="Arial" panose="020B0604020202020204" pitchFamily="34" charset="0"/>
              </a:rPr>
              <a:t>Ce type d’emprunt est parfois conclu entre une société mère et sa filiale par exemple.</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p:txBody>
      </p:sp>
      <p:graphicFrame>
        <p:nvGraphicFramePr>
          <p:cNvPr id="10" name="Tableau 9">
            <a:extLst>
              <a:ext uri="{FF2B5EF4-FFF2-40B4-BE49-F238E27FC236}">
                <a16:creationId xmlns:a16="http://schemas.microsoft.com/office/drawing/2014/main" id="{863E9968-BA6F-4D77-8C07-12ED7CFEEF26}"/>
              </a:ext>
            </a:extLst>
          </p:cNvPr>
          <p:cNvGraphicFramePr>
            <a:graphicFrameLocks noGrp="1"/>
          </p:cNvGraphicFramePr>
          <p:nvPr>
            <p:extLst>
              <p:ext uri="{D42A27DB-BD31-4B8C-83A1-F6EECF244321}">
                <p14:modId xmlns:p14="http://schemas.microsoft.com/office/powerpoint/2010/main" val="2799202227"/>
              </p:ext>
            </p:extLst>
          </p:nvPr>
        </p:nvGraphicFramePr>
        <p:xfrm>
          <a:off x="440267" y="3650729"/>
          <a:ext cx="11480799" cy="2536191"/>
        </p:xfrm>
        <a:graphic>
          <a:graphicData uri="http://schemas.openxmlformats.org/drawingml/2006/table">
            <a:tbl>
              <a:tblPr firstRow="1" firstCol="1" bandRow="1">
                <a:tableStyleId>{5C22544A-7EE6-4342-B048-85BDC9FD1C3A}</a:tableStyleId>
              </a:tblPr>
              <a:tblGrid>
                <a:gridCol w="4348139">
                  <a:extLst>
                    <a:ext uri="{9D8B030D-6E8A-4147-A177-3AD203B41FA5}">
                      <a16:colId xmlns:a16="http://schemas.microsoft.com/office/drawing/2014/main" val="3504520644"/>
                    </a:ext>
                  </a:extLst>
                </a:gridCol>
                <a:gridCol w="1483889">
                  <a:extLst>
                    <a:ext uri="{9D8B030D-6E8A-4147-A177-3AD203B41FA5}">
                      <a16:colId xmlns:a16="http://schemas.microsoft.com/office/drawing/2014/main" val="3950873152"/>
                    </a:ext>
                  </a:extLst>
                </a:gridCol>
                <a:gridCol w="1474368">
                  <a:extLst>
                    <a:ext uri="{9D8B030D-6E8A-4147-A177-3AD203B41FA5}">
                      <a16:colId xmlns:a16="http://schemas.microsoft.com/office/drawing/2014/main" val="2060362687"/>
                    </a:ext>
                  </a:extLst>
                </a:gridCol>
                <a:gridCol w="1357752">
                  <a:extLst>
                    <a:ext uri="{9D8B030D-6E8A-4147-A177-3AD203B41FA5}">
                      <a16:colId xmlns:a16="http://schemas.microsoft.com/office/drawing/2014/main" val="2141991717"/>
                    </a:ext>
                  </a:extLst>
                </a:gridCol>
                <a:gridCol w="1445810">
                  <a:extLst>
                    <a:ext uri="{9D8B030D-6E8A-4147-A177-3AD203B41FA5}">
                      <a16:colId xmlns:a16="http://schemas.microsoft.com/office/drawing/2014/main" val="1098419638"/>
                    </a:ext>
                  </a:extLst>
                </a:gridCol>
                <a:gridCol w="1370841">
                  <a:extLst>
                    <a:ext uri="{9D8B030D-6E8A-4147-A177-3AD203B41FA5}">
                      <a16:colId xmlns:a16="http://schemas.microsoft.com/office/drawing/2014/main" val="3017789028"/>
                    </a:ext>
                  </a:extLst>
                </a:gridCol>
              </a:tblGrid>
              <a:tr h="889892">
                <a:tc gridSpan="6">
                  <a:txBody>
                    <a:bodyPr/>
                    <a:lstStyle/>
                    <a:p>
                      <a:pPr algn="just" fontAlgn="base" hangingPunct="0">
                        <a:spcAft>
                          <a:spcPts val="600"/>
                        </a:spcAft>
                      </a:pPr>
                      <a:r>
                        <a:rPr lang="fr-FR" sz="1600" dirty="0">
                          <a:solidFill>
                            <a:schemeClr val="bg1"/>
                          </a:solidFill>
                          <a:effectLst/>
                          <a:latin typeface="Arial" panose="020B0604020202020204" pitchFamily="34" charset="0"/>
                          <a:cs typeface="Arial" panose="020B0604020202020204" pitchFamily="34" charset="0"/>
                        </a:rPr>
                        <a:t>Exemple illustré : une entreprise emprunte en N 500 000 € sur 5 ans au taux de 8 %.  Les intérêts sont versés chaque année, le capital sera remboursé à la fin de la cinquième année.</a:t>
                      </a:r>
                      <a:endParaRPr lang="fr-FR"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503936137"/>
                  </a:ext>
                </a:extLst>
              </a:tr>
              <a:tr h="400451">
                <a:tc>
                  <a:txBody>
                    <a:bodyPr/>
                    <a:lstStyle/>
                    <a:p>
                      <a:pPr fontAlgn="base" hangingPunct="0"/>
                      <a:r>
                        <a:rPr lang="fr-FR" sz="1600">
                          <a:solidFill>
                            <a:schemeClr val="bg1"/>
                          </a:solidFill>
                          <a:effectLst/>
                          <a:latin typeface="Arial" panose="020B0604020202020204" pitchFamily="34" charset="0"/>
                          <a:cs typeface="Arial" panose="020B0604020202020204" pitchFamily="34" charset="0"/>
                        </a:rPr>
                        <a:t>Echéances </a:t>
                      </a:r>
                      <a:endParaRPr lang="fr-FR" sz="160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hangingPunct="0"/>
                      <a:r>
                        <a:rPr lang="fr-FR" sz="1600">
                          <a:solidFill>
                            <a:schemeClr val="bg1"/>
                          </a:solidFill>
                          <a:effectLst/>
                          <a:latin typeface="Arial" panose="020B0604020202020204" pitchFamily="34" charset="0"/>
                          <a:cs typeface="Arial" panose="020B0604020202020204" pitchFamily="34" charset="0"/>
                        </a:rPr>
                        <a:t>N+1</a:t>
                      </a:r>
                      <a:endParaRPr lang="fr-FR" sz="160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hangingPunct="0"/>
                      <a:r>
                        <a:rPr lang="fr-FR" sz="1600">
                          <a:solidFill>
                            <a:schemeClr val="bg1"/>
                          </a:solidFill>
                          <a:effectLst/>
                          <a:latin typeface="Arial" panose="020B0604020202020204" pitchFamily="34" charset="0"/>
                          <a:cs typeface="Arial" panose="020B0604020202020204" pitchFamily="34" charset="0"/>
                        </a:rPr>
                        <a:t>N+2</a:t>
                      </a:r>
                      <a:endParaRPr lang="fr-FR" sz="160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hangingPunct="0"/>
                      <a:r>
                        <a:rPr lang="fr-FR" sz="1600">
                          <a:solidFill>
                            <a:schemeClr val="bg1"/>
                          </a:solidFill>
                          <a:effectLst/>
                          <a:latin typeface="Arial" panose="020B0604020202020204" pitchFamily="34" charset="0"/>
                          <a:cs typeface="Arial" panose="020B0604020202020204" pitchFamily="34" charset="0"/>
                        </a:rPr>
                        <a:t>N+3</a:t>
                      </a:r>
                      <a:endParaRPr lang="fr-FR" sz="160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hangingPunct="0"/>
                      <a:r>
                        <a:rPr lang="fr-FR" sz="1600">
                          <a:solidFill>
                            <a:schemeClr val="bg1"/>
                          </a:solidFill>
                          <a:effectLst/>
                          <a:latin typeface="Arial" panose="020B0604020202020204" pitchFamily="34" charset="0"/>
                          <a:cs typeface="Arial" panose="020B0604020202020204" pitchFamily="34" charset="0"/>
                        </a:rPr>
                        <a:t>N+4</a:t>
                      </a:r>
                      <a:endParaRPr lang="fr-FR" sz="160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hangingPunct="0"/>
                      <a:r>
                        <a:rPr lang="fr-FR" sz="1600">
                          <a:solidFill>
                            <a:schemeClr val="bg1"/>
                          </a:solidFill>
                          <a:effectLst/>
                          <a:latin typeface="Arial" panose="020B0604020202020204" pitchFamily="34" charset="0"/>
                          <a:cs typeface="Arial" panose="020B0604020202020204" pitchFamily="34" charset="0"/>
                        </a:rPr>
                        <a:t>N+5</a:t>
                      </a:r>
                      <a:endParaRPr lang="fr-FR" sz="160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605516341"/>
                  </a:ext>
                </a:extLst>
              </a:tr>
              <a:tr h="400451">
                <a:tc>
                  <a:txBody>
                    <a:bodyPr/>
                    <a:lstStyle/>
                    <a:p>
                      <a:pPr fontAlgn="base" hangingPunct="0"/>
                      <a:r>
                        <a:rPr lang="fr-FR" sz="1600">
                          <a:solidFill>
                            <a:schemeClr val="bg1"/>
                          </a:solidFill>
                          <a:effectLst/>
                          <a:latin typeface="Arial" panose="020B0604020202020204" pitchFamily="34" charset="0"/>
                          <a:cs typeface="Arial" panose="020B0604020202020204" pitchFamily="34" charset="0"/>
                        </a:rPr>
                        <a:t>Intérêts versés (500 000 * 8 %= 40 000 €)</a:t>
                      </a:r>
                      <a:endParaRPr lang="fr-FR" sz="160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hangingPunct="0"/>
                      <a:r>
                        <a:rPr lang="fr-FR" sz="1600">
                          <a:solidFill>
                            <a:schemeClr val="bg1"/>
                          </a:solidFill>
                          <a:effectLst/>
                          <a:latin typeface="Arial" panose="020B0604020202020204" pitchFamily="34" charset="0"/>
                          <a:cs typeface="Arial" panose="020B0604020202020204" pitchFamily="34" charset="0"/>
                        </a:rPr>
                        <a:t>40 000</a:t>
                      </a:r>
                      <a:endParaRPr lang="fr-FR" sz="160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hangingPunct="0"/>
                      <a:r>
                        <a:rPr lang="fr-FR" sz="1600">
                          <a:solidFill>
                            <a:schemeClr val="bg1"/>
                          </a:solidFill>
                          <a:effectLst/>
                          <a:latin typeface="Arial" panose="020B0604020202020204" pitchFamily="34" charset="0"/>
                          <a:cs typeface="Arial" panose="020B0604020202020204" pitchFamily="34" charset="0"/>
                        </a:rPr>
                        <a:t>40 000</a:t>
                      </a:r>
                      <a:endParaRPr lang="fr-FR" sz="160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hangingPunct="0"/>
                      <a:r>
                        <a:rPr lang="fr-FR" sz="1600">
                          <a:solidFill>
                            <a:schemeClr val="bg1"/>
                          </a:solidFill>
                          <a:effectLst/>
                          <a:latin typeface="Arial" panose="020B0604020202020204" pitchFamily="34" charset="0"/>
                          <a:cs typeface="Arial" panose="020B0604020202020204" pitchFamily="34" charset="0"/>
                        </a:rPr>
                        <a:t>40 000</a:t>
                      </a:r>
                      <a:endParaRPr lang="fr-FR" sz="160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hangingPunct="0"/>
                      <a:r>
                        <a:rPr lang="fr-FR" sz="1600">
                          <a:solidFill>
                            <a:schemeClr val="bg1"/>
                          </a:solidFill>
                          <a:effectLst/>
                          <a:latin typeface="Arial" panose="020B0604020202020204" pitchFamily="34" charset="0"/>
                          <a:cs typeface="Arial" panose="020B0604020202020204" pitchFamily="34" charset="0"/>
                        </a:rPr>
                        <a:t>40 000</a:t>
                      </a:r>
                      <a:endParaRPr lang="fr-FR" sz="160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hangingPunct="0"/>
                      <a:r>
                        <a:rPr lang="fr-FR" sz="1600">
                          <a:solidFill>
                            <a:schemeClr val="bg1"/>
                          </a:solidFill>
                          <a:effectLst/>
                          <a:latin typeface="Arial" panose="020B0604020202020204" pitchFamily="34" charset="0"/>
                          <a:cs typeface="Arial" panose="020B0604020202020204" pitchFamily="34" charset="0"/>
                        </a:rPr>
                        <a:t>40 000</a:t>
                      </a:r>
                      <a:endParaRPr lang="fr-FR" sz="160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935018721"/>
                  </a:ext>
                </a:extLst>
              </a:tr>
              <a:tr h="400451">
                <a:tc>
                  <a:txBody>
                    <a:bodyPr/>
                    <a:lstStyle/>
                    <a:p>
                      <a:pPr fontAlgn="base" hangingPunct="0"/>
                      <a:r>
                        <a:rPr lang="fr-FR" sz="1600">
                          <a:solidFill>
                            <a:schemeClr val="bg1"/>
                          </a:solidFill>
                          <a:effectLst/>
                          <a:latin typeface="Arial" panose="020B0604020202020204" pitchFamily="34" charset="0"/>
                          <a:cs typeface="Arial" panose="020B0604020202020204" pitchFamily="34" charset="0"/>
                        </a:rPr>
                        <a:t>Remboursement emprunt </a:t>
                      </a:r>
                      <a:endParaRPr lang="fr-FR" sz="160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hangingPunct="0"/>
                      <a:r>
                        <a:rPr lang="fr-FR" sz="1600" dirty="0">
                          <a:solidFill>
                            <a:schemeClr val="bg1"/>
                          </a:solidFill>
                          <a:effectLst/>
                          <a:latin typeface="Arial" panose="020B0604020202020204" pitchFamily="34" charset="0"/>
                          <a:cs typeface="Arial" panose="020B0604020202020204" pitchFamily="34" charset="0"/>
                        </a:rPr>
                        <a:t> </a:t>
                      </a:r>
                      <a:endParaRPr lang="fr-FR"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hangingPunct="0"/>
                      <a:r>
                        <a:rPr lang="fr-FR" sz="1600">
                          <a:solidFill>
                            <a:schemeClr val="bg1"/>
                          </a:solidFill>
                          <a:effectLst/>
                          <a:latin typeface="Arial" panose="020B0604020202020204" pitchFamily="34" charset="0"/>
                          <a:cs typeface="Arial" panose="020B0604020202020204" pitchFamily="34" charset="0"/>
                        </a:rPr>
                        <a:t> </a:t>
                      </a:r>
                      <a:endParaRPr lang="fr-FR" sz="160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hangingPunct="0"/>
                      <a:r>
                        <a:rPr lang="fr-FR" sz="1600">
                          <a:solidFill>
                            <a:schemeClr val="bg1"/>
                          </a:solidFill>
                          <a:effectLst/>
                          <a:latin typeface="Arial" panose="020B0604020202020204" pitchFamily="34" charset="0"/>
                          <a:cs typeface="Arial" panose="020B0604020202020204" pitchFamily="34" charset="0"/>
                        </a:rPr>
                        <a:t> </a:t>
                      </a:r>
                      <a:endParaRPr lang="fr-FR" sz="160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hangingPunct="0"/>
                      <a:r>
                        <a:rPr lang="fr-FR" sz="1600">
                          <a:solidFill>
                            <a:schemeClr val="bg1"/>
                          </a:solidFill>
                          <a:effectLst/>
                          <a:latin typeface="Arial" panose="020B0604020202020204" pitchFamily="34" charset="0"/>
                          <a:cs typeface="Arial" panose="020B0604020202020204" pitchFamily="34" charset="0"/>
                        </a:rPr>
                        <a:t> </a:t>
                      </a:r>
                      <a:endParaRPr lang="fr-FR" sz="160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hangingPunct="0"/>
                      <a:r>
                        <a:rPr lang="fr-FR" sz="1600">
                          <a:solidFill>
                            <a:schemeClr val="bg1"/>
                          </a:solidFill>
                          <a:effectLst/>
                          <a:latin typeface="Arial" panose="020B0604020202020204" pitchFamily="34" charset="0"/>
                          <a:cs typeface="Arial" panose="020B0604020202020204" pitchFamily="34" charset="0"/>
                        </a:rPr>
                        <a:t>500 000</a:t>
                      </a:r>
                      <a:endParaRPr lang="fr-FR" sz="160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988387191"/>
                  </a:ext>
                </a:extLst>
              </a:tr>
              <a:tr h="444946">
                <a:tc gridSpan="6">
                  <a:txBody>
                    <a:bodyPr/>
                    <a:lstStyle/>
                    <a:p>
                      <a:pPr fontAlgn="base" hangingPunct="0">
                        <a:spcBef>
                          <a:spcPts val="300"/>
                        </a:spcBef>
                        <a:spcAft>
                          <a:spcPts val="300"/>
                        </a:spcAft>
                      </a:pPr>
                      <a:r>
                        <a:rPr lang="fr-FR" sz="1600" dirty="0">
                          <a:solidFill>
                            <a:schemeClr val="bg1"/>
                          </a:solidFill>
                          <a:effectLst/>
                          <a:latin typeface="Arial" panose="020B0604020202020204" pitchFamily="34" charset="0"/>
                          <a:cs typeface="Arial" panose="020B0604020202020204" pitchFamily="34" charset="0"/>
                        </a:rPr>
                        <a:t>Coût total de l’emprunt = montant des intérêts versés = 40 000 x 5 = 200 000 €</a:t>
                      </a:r>
                      <a:endParaRPr lang="fr-FR"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117079900"/>
                  </a:ext>
                </a:extLst>
              </a:tr>
            </a:tbl>
          </a:graphicData>
        </a:graphic>
      </p:graphicFrame>
    </p:spTree>
    <p:extLst>
      <p:ext uri="{BB962C8B-B14F-4D97-AF65-F5344CB8AC3E}">
        <p14:creationId xmlns:p14="http://schemas.microsoft.com/office/powerpoint/2010/main" val="40434203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11FB42D-9EF4-4098-BC00-8CF765C86896}"/>
              </a:ext>
            </a:extLst>
          </p:cNvPr>
          <p:cNvSpPr/>
          <p:nvPr/>
        </p:nvSpPr>
        <p:spPr>
          <a:xfrm>
            <a:off x="0" y="140275"/>
            <a:ext cx="11072264" cy="1554272"/>
          </a:xfrm>
          <a:prstGeom prst="rect">
            <a:avLst/>
          </a:prstGeom>
        </p:spPr>
        <p:txBody>
          <a:bodyPr wrap="square">
            <a:spAutoFit/>
          </a:bodyPr>
          <a:lstStyle/>
          <a:p>
            <a:pPr>
              <a:spcBef>
                <a:spcPts val="1200"/>
              </a:spcBef>
              <a:spcAft>
                <a:spcPts val="60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2 - Financer des investissements</a:t>
            </a:r>
          </a:p>
          <a:p>
            <a:pPr>
              <a:spcAft>
                <a:spcPts val="60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2.2. Les modalités de remboursement d’un emprunt</a:t>
            </a:r>
          </a:p>
          <a:p>
            <a:pPr marL="285750" indent="-285750">
              <a:spcBef>
                <a:spcPts val="600"/>
              </a:spcBef>
              <a:spcAft>
                <a:spcPts val="600"/>
              </a:spcAft>
              <a:buFont typeface="Wingdings" panose="05000000000000000000" pitchFamily="2" charset="2"/>
              <a:buChar char="q"/>
            </a:pPr>
            <a:r>
              <a:rPr lang="fr-FR" sz="2400" b="1" dirty="0">
                <a:effectLst/>
                <a:latin typeface="Arial" panose="020B0604020202020204" pitchFamily="34" charset="0"/>
                <a:cs typeface="Arial" panose="020B0604020202020204" pitchFamily="34" charset="0"/>
              </a:rPr>
              <a:t> Emprunt remboursable par amortissements constants</a:t>
            </a:r>
            <a:endParaRPr lang="fr-FR" sz="32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6" name="ZoneTexte 5">
            <a:extLst>
              <a:ext uri="{FF2B5EF4-FFF2-40B4-BE49-F238E27FC236}">
                <a16:creationId xmlns:a16="http://schemas.microsoft.com/office/drawing/2014/main" id="{A20F173E-3F6B-40CC-B3BC-9C58C51C920F}"/>
              </a:ext>
            </a:extLst>
          </p:cNvPr>
          <p:cNvSpPr txBox="1"/>
          <p:nvPr/>
        </p:nvSpPr>
        <p:spPr>
          <a:xfrm>
            <a:off x="1529291" y="1785035"/>
            <a:ext cx="10988675" cy="430887"/>
          </a:xfrm>
          <a:prstGeom prst="rect">
            <a:avLst/>
          </a:prstGeom>
          <a:noFill/>
        </p:spPr>
        <p:txBody>
          <a:bodyPr wrap="square">
            <a:spAutoFit/>
          </a:bodyPr>
          <a:lstStyle/>
          <a:p>
            <a:pPr>
              <a:spcAft>
                <a:spcPts val="600"/>
              </a:spcAft>
            </a:pPr>
            <a:r>
              <a:rPr lang="fr-FR" sz="2200" dirty="0">
                <a:effectLst/>
                <a:latin typeface="Arial" panose="020B0604020202020204" pitchFamily="34" charset="0"/>
                <a:ea typeface="Times New Roman" panose="02020603050405020304" pitchFamily="18" charset="0"/>
                <a:cs typeface="Arial" panose="020B0604020202020204" pitchFamily="34" charset="0"/>
              </a:rPr>
              <a:t>Á chaque échéance, l’entreprise rembourse la même part d’emprunt :</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p:txBody>
      </p:sp>
      <p:graphicFrame>
        <p:nvGraphicFramePr>
          <p:cNvPr id="3" name="Tableau 2">
            <a:extLst>
              <a:ext uri="{FF2B5EF4-FFF2-40B4-BE49-F238E27FC236}">
                <a16:creationId xmlns:a16="http://schemas.microsoft.com/office/drawing/2014/main" id="{9A81BE08-E700-4B8A-895E-D7E1D714C064}"/>
              </a:ext>
            </a:extLst>
          </p:cNvPr>
          <p:cNvGraphicFramePr>
            <a:graphicFrameLocks noGrp="1"/>
          </p:cNvGraphicFramePr>
          <p:nvPr>
            <p:extLst>
              <p:ext uri="{D42A27DB-BD31-4B8C-83A1-F6EECF244321}">
                <p14:modId xmlns:p14="http://schemas.microsoft.com/office/powerpoint/2010/main" val="1949989757"/>
              </p:ext>
            </p:extLst>
          </p:nvPr>
        </p:nvGraphicFramePr>
        <p:xfrm>
          <a:off x="622792" y="2506133"/>
          <a:ext cx="11041610" cy="3750778"/>
        </p:xfrm>
        <a:graphic>
          <a:graphicData uri="http://schemas.openxmlformats.org/drawingml/2006/table">
            <a:tbl>
              <a:tblPr>
                <a:tableStyleId>{616DA210-FB5B-4158-B5E0-FEB733F419BA}</a:tableStyleId>
              </a:tblPr>
              <a:tblGrid>
                <a:gridCol w="1186479">
                  <a:extLst>
                    <a:ext uri="{9D8B030D-6E8A-4147-A177-3AD203B41FA5}">
                      <a16:colId xmlns:a16="http://schemas.microsoft.com/office/drawing/2014/main" val="1147862807"/>
                    </a:ext>
                  </a:extLst>
                </a:gridCol>
                <a:gridCol w="1517947">
                  <a:extLst>
                    <a:ext uri="{9D8B030D-6E8A-4147-A177-3AD203B41FA5}">
                      <a16:colId xmlns:a16="http://schemas.microsoft.com/office/drawing/2014/main" val="891082439"/>
                    </a:ext>
                  </a:extLst>
                </a:gridCol>
                <a:gridCol w="2031612">
                  <a:extLst>
                    <a:ext uri="{9D8B030D-6E8A-4147-A177-3AD203B41FA5}">
                      <a16:colId xmlns:a16="http://schemas.microsoft.com/office/drawing/2014/main" val="2728915129"/>
                    </a:ext>
                  </a:extLst>
                </a:gridCol>
                <a:gridCol w="1592582">
                  <a:extLst>
                    <a:ext uri="{9D8B030D-6E8A-4147-A177-3AD203B41FA5}">
                      <a16:colId xmlns:a16="http://schemas.microsoft.com/office/drawing/2014/main" val="982514624"/>
                    </a:ext>
                  </a:extLst>
                </a:gridCol>
                <a:gridCol w="1911977">
                  <a:extLst>
                    <a:ext uri="{9D8B030D-6E8A-4147-A177-3AD203B41FA5}">
                      <a16:colId xmlns:a16="http://schemas.microsoft.com/office/drawing/2014/main" val="460761757"/>
                    </a:ext>
                  </a:extLst>
                </a:gridCol>
                <a:gridCol w="2801013">
                  <a:extLst>
                    <a:ext uri="{9D8B030D-6E8A-4147-A177-3AD203B41FA5}">
                      <a16:colId xmlns:a16="http://schemas.microsoft.com/office/drawing/2014/main" val="3315147976"/>
                    </a:ext>
                  </a:extLst>
                </a:gridCol>
              </a:tblGrid>
              <a:tr h="669877">
                <a:tc gridSpan="6">
                  <a:txBody>
                    <a:bodyPr/>
                    <a:lstStyle/>
                    <a:p>
                      <a:r>
                        <a:rPr lang="fr-FR" sz="1600">
                          <a:effectLst/>
                          <a:latin typeface="Arial" panose="020B0604020202020204" pitchFamily="34" charset="0"/>
                          <a:cs typeface="Arial" panose="020B0604020202020204" pitchFamily="34" charset="0"/>
                        </a:rPr>
                        <a:t>Exemple illustré : Une entreprise emprunte 500 000 € le 1/05/N remboursable sur 5 ans par amortissements constants. Taux d’intérêt = 8 % par an. Montant de l’amortissement constant = 500 000 € / 5 ans = 100 000 € par an</a:t>
                      </a:r>
                      <a:endParaRPr lang="fr-FR" sz="1600" b="1">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447605172"/>
                  </a:ext>
                </a:extLst>
              </a:tr>
              <a:tr h="869901">
                <a:tc>
                  <a:txBody>
                    <a:bodyPr/>
                    <a:lstStyle/>
                    <a:p>
                      <a:pPr algn="ctr"/>
                      <a:r>
                        <a:rPr lang="fr-FR" sz="1600" dirty="0">
                          <a:effectLst/>
                          <a:latin typeface="Arial" panose="020B0604020202020204" pitchFamily="34" charset="0"/>
                          <a:cs typeface="Arial" panose="020B0604020202020204" pitchFamily="34" charset="0"/>
                        </a:rPr>
                        <a:t>Echéances</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solidFill>
                      <a:schemeClr val="tx2">
                        <a:lumMod val="25000"/>
                      </a:schemeClr>
                    </a:solidFill>
                  </a:tcPr>
                </a:tc>
                <a:tc>
                  <a:txBody>
                    <a:bodyPr/>
                    <a:lstStyle/>
                    <a:p>
                      <a:pPr algn="ctr"/>
                      <a:r>
                        <a:rPr lang="fr-FR" sz="1600" dirty="0">
                          <a:effectLst/>
                          <a:latin typeface="Arial" panose="020B0604020202020204" pitchFamily="34" charset="0"/>
                          <a:cs typeface="Arial" panose="020B0604020202020204" pitchFamily="34" charset="0"/>
                        </a:rPr>
                        <a:t>Capital dû en début période</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solidFill>
                      <a:schemeClr val="tx2">
                        <a:lumMod val="25000"/>
                      </a:schemeClr>
                    </a:solidFill>
                  </a:tcPr>
                </a:tc>
                <a:tc>
                  <a:txBody>
                    <a:bodyPr/>
                    <a:lstStyle/>
                    <a:p>
                      <a:pPr algn="ctr"/>
                      <a:r>
                        <a:rPr lang="fr-FR" sz="1600" dirty="0">
                          <a:effectLst/>
                          <a:latin typeface="Arial" panose="020B0604020202020204" pitchFamily="34" charset="0"/>
                          <a:cs typeface="Arial" panose="020B0604020202020204" pitchFamily="34" charset="0"/>
                        </a:rPr>
                        <a:t>Intérêts</a:t>
                      </a:r>
                    </a:p>
                    <a:p>
                      <a:pPr algn="ctr"/>
                      <a:r>
                        <a:rPr lang="fr-FR" sz="1600" dirty="0">
                          <a:effectLst/>
                          <a:latin typeface="Arial" panose="020B0604020202020204" pitchFamily="34" charset="0"/>
                          <a:cs typeface="Arial" panose="020B0604020202020204" pitchFamily="34" charset="0"/>
                        </a:rPr>
                        <a:t>= capital début période x taux intérêt</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solidFill>
                      <a:schemeClr val="tx2">
                        <a:lumMod val="25000"/>
                      </a:schemeClr>
                    </a:solidFill>
                  </a:tcPr>
                </a:tc>
                <a:tc>
                  <a:txBody>
                    <a:bodyPr/>
                    <a:lstStyle/>
                    <a:p>
                      <a:pPr algn="ctr"/>
                      <a:r>
                        <a:rPr lang="fr-FR" sz="1600" dirty="0">
                          <a:effectLst/>
                          <a:latin typeface="Arial" panose="020B0604020202020204" pitchFamily="34" charset="0"/>
                          <a:cs typeface="Arial" panose="020B0604020202020204" pitchFamily="34" charset="0"/>
                        </a:rPr>
                        <a:t>Amortissement constant</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solidFill>
                      <a:schemeClr val="tx2">
                        <a:lumMod val="25000"/>
                      </a:schemeClr>
                    </a:solidFill>
                  </a:tcPr>
                </a:tc>
                <a:tc>
                  <a:txBody>
                    <a:bodyPr/>
                    <a:lstStyle/>
                    <a:p>
                      <a:pPr algn="ctr"/>
                      <a:r>
                        <a:rPr lang="fr-FR" sz="1600" dirty="0">
                          <a:effectLst/>
                          <a:latin typeface="Arial" panose="020B0604020202020204" pitchFamily="34" charset="0"/>
                          <a:cs typeface="Arial" panose="020B0604020202020204" pitchFamily="34" charset="0"/>
                        </a:rPr>
                        <a:t>Annuité</a:t>
                      </a:r>
                    </a:p>
                    <a:p>
                      <a:pPr algn="ctr"/>
                      <a:r>
                        <a:rPr lang="fr-FR" sz="1600" dirty="0">
                          <a:effectLst/>
                          <a:latin typeface="Arial" panose="020B0604020202020204" pitchFamily="34" charset="0"/>
                          <a:cs typeface="Arial" panose="020B0604020202020204" pitchFamily="34" charset="0"/>
                        </a:rPr>
                        <a:t>= Intérêt + amortissement</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solidFill>
                      <a:schemeClr val="tx2">
                        <a:lumMod val="25000"/>
                      </a:schemeClr>
                    </a:solidFill>
                  </a:tcPr>
                </a:tc>
                <a:tc>
                  <a:txBody>
                    <a:bodyPr/>
                    <a:lstStyle/>
                    <a:p>
                      <a:pPr algn="ctr"/>
                      <a:r>
                        <a:rPr lang="fr-FR" sz="1600" dirty="0">
                          <a:effectLst/>
                          <a:latin typeface="Arial" panose="020B0604020202020204" pitchFamily="34" charset="0"/>
                          <a:cs typeface="Arial" panose="020B0604020202020204" pitchFamily="34" charset="0"/>
                        </a:rPr>
                        <a:t>Capital dû en fin de période </a:t>
                      </a:r>
                    </a:p>
                    <a:p>
                      <a:pPr algn="ctr"/>
                      <a:r>
                        <a:rPr lang="fr-FR" sz="1600" dirty="0">
                          <a:effectLst/>
                          <a:latin typeface="Arial" panose="020B0604020202020204" pitchFamily="34" charset="0"/>
                          <a:cs typeface="Arial" panose="020B0604020202020204" pitchFamily="34" charset="0"/>
                        </a:rPr>
                        <a:t>= Capital début période – amortissement</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solidFill>
                      <a:schemeClr val="tx2">
                        <a:lumMod val="25000"/>
                      </a:schemeClr>
                    </a:solidFill>
                  </a:tcPr>
                </a:tc>
                <a:extLst>
                  <a:ext uri="{0D108BD9-81ED-4DB2-BD59-A6C34878D82A}">
                    <a16:rowId xmlns:a16="http://schemas.microsoft.com/office/drawing/2014/main" val="2308966593"/>
                  </a:ext>
                </a:extLst>
              </a:tr>
              <a:tr h="304734">
                <a:tc>
                  <a:txBody>
                    <a:bodyPr/>
                    <a:lstStyle/>
                    <a:p>
                      <a:pPr algn="ctr"/>
                      <a:r>
                        <a:rPr lang="fr-FR" sz="1600" dirty="0">
                          <a:effectLst/>
                          <a:latin typeface="Arial" panose="020B0604020202020204" pitchFamily="34" charset="0"/>
                          <a:cs typeface="Arial" panose="020B0604020202020204" pitchFamily="34" charset="0"/>
                        </a:rPr>
                        <a:t>N+1</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dirty="0">
                          <a:effectLst/>
                          <a:latin typeface="Arial" panose="020B0604020202020204" pitchFamily="34" charset="0"/>
                          <a:cs typeface="Arial" panose="020B0604020202020204" pitchFamily="34" charset="0"/>
                        </a:rPr>
                        <a:t>500 000</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dirty="0">
                          <a:effectLst/>
                          <a:latin typeface="Arial" panose="020B0604020202020204" pitchFamily="34" charset="0"/>
                          <a:cs typeface="Arial" panose="020B0604020202020204" pitchFamily="34" charset="0"/>
                        </a:rPr>
                        <a:t>40 000</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dirty="0">
                          <a:effectLst/>
                          <a:latin typeface="Arial" panose="020B0604020202020204" pitchFamily="34" charset="0"/>
                          <a:cs typeface="Arial" panose="020B0604020202020204" pitchFamily="34" charset="0"/>
                        </a:rPr>
                        <a:t>100 000</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a:effectLst/>
                          <a:latin typeface="Arial" panose="020B0604020202020204" pitchFamily="34" charset="0"/>
                          <a:cs typeface="Arial" panose="020B0604020202020204" pitchFamily="34" charset="0"/>
                        </a:rPr>
                        <a:t>140 000</a:t>
                      </a:r>
                      <a:endParaRPr lang="fr-FR" sz="16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a:r>
                        <a:rPr lang="fr-FR" sz="1600" dirty="0">
                          <a:effectLst/>
                          <a:latin typeface="Arial" panose="020B0604020202020204" pitchFamily="34" charset="0"/>
                          <a:cs typeface="Arial" panose="020B0604020202020204" pitchFamily="34" charset="0"/>
                        </a:rPr>
                        <a:t>400 000</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val="2773442402"/>
                  </a:ext>
                </a:extLst>
              </a:tr>
              <a:tr h="304734">
                <a:tc>
                  <a:txBody>
                    <a:bodyPr/>
                    <a:lstStyle/>
                    <a:p>
                      <a:pPr algn="ctr"/>
                      <a:r>
                        <a:rPr lang="fr-FR" sz="1600" dirty="0">
                          <a:effectLst/>
                          <a:latin typeface="Arial" panose="020B0604020202020204" pitchFamily="34" charset="0"/>
                          <a:cs typeface="Arial" panose="020B0604020202020204" pitchFamily="34" charset="0"/>
                        </a:rPr>
                        <a:t>N+2</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dirty="0">
                          <a:effectLst/>
                          <a:latin typeface="Arial" panose="020B0604020202020204" pitchFamily="34" charset="0"/>
                          <a:cs typeface="Arial" panose="020B0604020202020204" pitchFamily="34" charset="0"/>
                        </a:rPr>
                        <a:t>400 000</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dirty="0">
                          <a:effectLst/>
                          <a:latin typeface="Arial" panose="020B0604020202020204" pitchFamily="34" charset="0"/>
                          <a:cs typeface="Arial" panose="020B0604020202020204" pitchFamily="34" charset="0"/>
                        </a:rPr>
                        <a:t>32 000</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dirty="0">
                          <a:effectLst/>
                          <a:latin typeface="Arial" panose="020B0604020202020204" pitchFamily="34" charset="0"/>
                          <a:cs typeface="Arial" panose="020B0604020202020204" pitchFamily="34" charset="0"/>
                        </a:rPr>
                        <a:t>100 000</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dirty="0">
                          <a:effectLst/>
                          <a:latin typeface="Arial" panose="020B0604020202020204" pitchFamily="34" charset="0"/>
                          <a:cs typeface="Arial" panose="020B0604020202020204" pitchFamily="34" charset="0"/>
                        </a:rPr>
                        <a:t>132 000</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a:r>
                        <a:rPr lang="fr-FR" sz="1600" dirty="0">
                          <a:effectLst/>
                          <a:latin typeface="Arial" panose="020B0604020202020204" pitchFamily="34" charset="0"/>
                          <a:cs typeface="Arial" panose="020B0604020202020204" pitchFamily="34" charset="0"/>
                        </a:rPr>
                        <a:t>300 000</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val="547647779"/>
                  </a:ext>
                </a:extLst>
              </a:tr>
              <a:tr h="304734">
                <a:tc>
                  <a:txBody>
                    <a:bodyPr/>
                    <a:lstStyle/>
                    <a:p>
                      <a:pPr algn="ctr"/>
                      <a:r>
                        <a:rPr lang="fr-FR" sz="1600" dirty="0">
                          <a:effectLst/>
                          <a:latin typeface="Arial" panose="020B0604020202020204" pitchFamily="34" charset="0"/>
                          <a:cs typeface="Arial" panose="020B0604020202020204" pitchFamily="34" charset="0"/>
                        </a:rPr>
                        <a:t>N+3</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dirty="0">
                          <a:effectLst/>
                          <a:latin typeface="Arial" panose="020B0604020202020204" pitchFamily="34" charset="0"/>
                          <a:cs typeface="Arial" panose="020B0604020202020204" pitchFamily="34" charset="0"/>
                        </a:rPr>
                        <a:t>300 000</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dirty="0">
                          <a:effectLst/>
                          <a:latin typeface="Arial" panose="020B0604020202020204" pitchFamily="34" charset="0"/>
                          <a:cs typeface="Arial" panose="020B0604020202020204" pitchFamily="34" charset="0"/>
                        </a:rPr>
                        <a:t>24 000</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dirty="0">
                          <a:effectLst/>
                          <a:latin typeface="Arial" panose="020B0604020202020204" pitchFamily="34" charset="0"/>
                          <a:cs typeface="Arial" panose="020B0604020202020204" pitchFamily="34" charset="0"/>
                        </a:rPr>
                        <a:t>100 000</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dirty="0">
                          <a:effectLst/>
                          <a:latin typeface="Arial" panose="020B0604020202020204" pitchFamily="34" charset="0"/>
                          <a:cs typeface="Arial" panose="020B0604020202020204" pitchFamily="34" charset="0"/>
                        </a:rPr>
                        <a:t>124 000</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a:r>
                        <a:rPr lang="fr-FR" sz="1600" dirty="0">
                          <a:effectLst/>
                          <a:latin typeface="Arial" panose="020B0604020202020204" pitchFamily="34" charset="0"/>
                          <a:cs typeface="Arial" panose="020B0604020202020204" pitchFamily="34" charset="0"/>
                        </a:rPr>
                        <a:t>200 000</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val="2521777578"/>
                  </a:ext>
                </a:extLst>
              </a:tr>
              <a:tr h="304734">
                <a:tc>
                  <a:txBody>
                    <a:bodyPr/>
                    <a:lstStyle/>
                    <a:p>
                      <a:pPr algn="ctr"/>
                      <a:r>
                        <a:rPr lang="fr-FR" sz="1600" dirty="0">
                          <a:effectLst/>
                          <a:latin typeface="Arial" panose="020B0604020202020204" pitchFamily="34" charset="0"/>
                          <a:cs typeface="Arial" panose="020B0604020202020204" pitchFamily="34" charset="0"/>
                        </a:rPr>
                        <a:t>N+4</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a:effectLst/>
                          <a:latin typeface="Arial" panose="020B0604020202020204" pitchFamily="34" charset="0"/>
                          <a:cs typeface="Arial" panose="020B0604020202020204" pitchFamily="34" charset="0"/>
                        </a:rPr>
                        <a:t>200 000</a:t>
                      </a:r>
                      <a:endParaRPr lang="fr-FR" sz="16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a:effectLst/>
                          <a:latin typeface="Arial" panose="020B0604020202020204" pitchFamily="34" charset="0"/>
                          <a:cs typeface="Arial" panose="020B0604020202020204" pitchFamily="34" charset="0"/>
                        </a:rPr>
                        <a:t>16 000</a:t>
                      </a:r>
                      <a:endParaRPr lang="fr-FR" sz="16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dirty="0">
                          <a:effectLst/>
                          <a:latin typeface="Arial" panose="020B0604020202020204" pitchFamily="34" charset="0"/>
                          <a:cs typeface="Arial" panose="020B0604020202020204" pitchFamily="34" charset="0"/>
                        </a:rPr>
                        <a:t>100 000</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dirty="0">
                          <a:effectLst/>
                          <a:latin typeface="Arial" panose="020B0604020202020204" pitchFamily="34" charset="0"/>
                          <a:cs typeface="Arial" panose="020B0604020202020204" pitchFamily="34" charset="0"/>
                        </a:rPr>
                        <a:t>116 000</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a:r>
                        <a:rPr lang="fr-FR" sz="1600" dirty="0">
                          <a:effectLst/>
                          <a:latin typeface="Arial" panose="020B0604020202020204" pitchFamily="34" charset="0"/>
                          <a:cs typeface="Arial" panose="020B0604020202020204" pitchFamily="34" charset="0"/>
                        </a:rPr>
                        <a:t>100 000</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val="2543119353"/>
                  </a:ext>
                </a:extLst>
              </a:tr>
              <a:tr h="304734">
                <a:tc>
                  <a:txBody>
                    <a:bodyPr/>
                    <a:lstStyle/>
                    <a:p>
                      <a:pPr algn="ctr"/>
                      <a:r>
                        <a:rPr lang="fr-FR" sz="1600" dirty="0">
                          <a:effectLst/>
                          <a:latin typeface="Arial" panose="020B0604020202020204" pitchFamily="34" charset="0"/>
                          <a:cs typeface="Arial" panose="020B0604020202020204" pitchFamily="34" charset="0"/>
                        </a:rPr>
                        <a:t>N+5</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a:effectLst/>
                          <a:latin typeface="Arial" panose="020B0604020202020204" pitchFamily="34" charset="0"/>
                          <a:cs typeface="Arial" panose="020B0604020202020204" pitchFamily="34" charset="0"/>
                        </a:rPr>
                        <a:t>100 000</a:t>
                      </a:r>
                      <a:endParaRPr lang="fr-FR" sz="16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dirty="0">
                          <a:effectLst/>
                          <a:latin typeface="Arial" panose="020B0604020202020204" pitchFamily="34" charset="0"/>
                          <a:cs typeface="Arial" panose="020B0604020202020204" pitchFamily="34" charset="0"/>
                        </a:rPr>
                        <a:t>8 000</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a:effectLst/>
                          <a:latin typeface="Arial" panose="020B0604020202020204" pitchFamily="34" charset="0"/>
                          <a:cs typeface="Arial" panose="020B0604020202020204" pitchFamily="34" charset="0"/>
                        </a:rPr>
                        <a:t>100 000</a:t>
                      </a:r>
                      <a:endParaRPr lang="fr-FR" sz="16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dirty="0">
                          <a:effectLst/>
                          <a:latin typeface="Arial" panose="020B0604020202020204" pitchFamily="34" charset="0"/>
                          <a:cs typeface="Arial" panose="020B0604020202020204" pitchFamily="34" charset="0"/>
                        </a:rPr>
                        <a:t>108 000</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a:r>
                        <a:rPr lang="fr-FR" sz="1600" dirty="0">
                          <a:effectLst/>
                          <a:latin typeface="Arial" panose="020B0604020202020204" pitchFamily="34" charset="0"/>
                          <a:cs typeface="Arial" panose="020B0604020202020204" pitchFamily="34" charset="0"/>
                        </a:rPr>
                        <a:t>0</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val="3862131641"/>
                  </a:ext>
                </a:extLst>
              </a:tr>
              <a:tr h="304734">
                <a:tc>
                  <a:txBody>
                    <a:bodyPr/>
                    <a:lstStyle/>
                    <a:p>
                      <a:r>
                        <a:rPr lang="fr-FR" sz="1600">
                          <a:effectLst/>
                          <a:latin typeface="Arial" panose="020B0604020202020204" pitchFamily="34" charset="0"/>
                          <a:cs typeface="Arial" panose="020B0604020202020204" pitchFamily="34" charset="0"/>
                        </a:rPr>
                        <a:t> </a:t>
                      </a:r>
                      <a:endParaRPr lang="fr-FR" sz="16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a:effectLst/>
                          <a:latin typeface="Arial" panose="020B0604020202020204" pitchFamily="34" charset="0"/>
                          <a:cs typeface="Arial" panose="020B0604020202020204" pitchFamily="34" charset="0"/>
                        </a:rPr>
                        <a:t> </a:t>
                      </a:r>
                      <a:endParaRPr lang="fr-FR" sz="16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a:effectLst/>
                          <a:latin typeface="Arial" panose="020B0604020202020204" pitchFamily="34" charset="0"/>
                          <a:cs typeface="Arial" panose="020B0604020202020204" pitchFamily="34" charset="0"/>
                        </a:rPr>
                        <a:t>120 000</a:t>
                      </a:r>
                      <a:endParaRPr lang="fr-FR" sz="16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a:effectLst/>
                          <a:latin typeface="Arial" panose="020B0604020202020204" pitchFamily="34" charset="0"/>
                          <a:cs typeface="Arial" panose="020B0604020202020204" pitchFamily="34" charset="0"/>
                        </a:rPr>
                        <a:t>500 000</a:t>
                      </a:r>
                      <a:endParaRPr lang="fr-FR" sz="16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a:effectLst/>
                          <a:latin typeface="Arial" panose="020B0604020202020204" pitchFamily="34" charset="0"/>
                          <a:cs typeface="Arial" panose="020B0604020202020204" pitchFamily="34" charset="0"/>
                        </a:rPr>
                        <a:t>620 000</a:t>
                      </a:r>
                      <a:endParaRPr lang="fr-FR" sz="16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dirty="0">
                          <a:effectLst/>
                          <a:latin typeface="Arial" panose="020B0604020202020204" pitchFamily="34" charset="0"/>
                          <a:cs typeface="Arial" panose="020B0604020202020204" pitchFamily="34" charset="0"/>
                        </a:rPr>
                        <a:t> </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val="2736538392"/>
                  </a:ext>
                </a:extLst>
              </a:tr>
              <a:tr h="382596">
                <a:tc gridSpan="6">
                  <a:txBody>
                    <a:bodyPr/>
                    <a:lstStyle/>
                    <a:p>
                      <a:r>
                        <a:rPr lang="fr-FR" sz="1600" dirty="0">
                          <a:effectLst/>
                          <a:latin typeface="Arial" panose="020B0604020202020204" pitchFamily="34" charset="0"/>
                          <a:cs typeface="Arial" panose="020B0604020202020204" pitchFamily="34" charset="0"/>
                        </a:rPr>
                        <a:t>Coût total de l’emprunt = montant des intérêts versés = 120 000 €</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771412637"/>
                  </a:ext>
                </a:extLst>
              </a:tr>
            </a:tbl>
          </a:graphicData>
        </a:graphic>
      </p:graphicFrame>
    </p:spTree>
    <p:extLst>
      <p:ext uri="{BB962C8B-B14F-4D97-AF65-F5344CB8AC3E}">
        <p14:creationId xmlns:p14="http://schemas.microsoft.com/office/powerpoint/2010/main" val="34181916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11FB42D-9EF4-4098-BC00-8CF765C86896}"/>
              </a:ext>
            </a:extLst>
          </p:cNvPr>
          <p:cNvSpPr/>
          <p:nvPr/>
        </p:nvSpPr>
        <p:spPr>
          <a:xfrm>
            <a:off x="0" y="140275"/>
            <a:ext cx="11072264" cy="1554272"/>
          </a:xfrm>
          <a:prstGeom prst="rect">
            <a:avLst/>
          </a:prstGeom>
        </p:spPr>
        <p:txBody>
          <a:bodyPr wrap="square">
            <a:spAutoFit/>
          </a:bodyPr>
          <a:lstStyle/>
          <a:p>
            <a:pPr>
              <a:spcBef>
                <a:spcPts val="1200"/>
              </a:spcBef>
              <a:spcAft>
                <a:spcPts val="60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2 - Financer des investissements</a:t>
            </a:r>
          </a:p>
          <a:p>
            <a:pPr>
              <a:spcAft>
                <a:spcPts val="60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2.2. Les modalités de remboursement d’un emprunt</a:t>
            </a:r>
          </a:p>
          <a:p>
            <a:pPr marL="285750" indent="-285750">
              <a:spcBef>
                <a:spcPts val="600"/>
              </a:spcBef>
              <a:spcAft>
                <a:spcPts val="600"/>
              </a:spcAft>
              <a:buFont typeface="Wingdings" panose="05000000000000000000" pitchFamily="2" charset="2"/>
              <a:buChar char="q"/>
            </a:pPr>
            <a:r>
              <a:rPr lang="fr-FR" sz="2400" b="1" dirty="0">
                <a:effectLst/>
                <a:latin typeface="Arial" panose="020B0604020202020204" pitchFamily="34" charset="0"/>
                <a:cs typeface="Arial" panose="020B0604020202020204" pitchFamily="34" charset="0"/>
              </a:rPr>
              <a:t> Emprunt remboursable par annuités constantes</a:t>
            </a:r>
            <a:endParaRPr lang="fr-FR" sz="32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7" name="ZoneTexte 6">
            <a:extLst>
              <a:ext uri="{FF2B5EF4-FFF2-40B4-BE49-F238E27FC236}">
                <a16:creationId xmlns:a16="http://schemas.microsoft.com/office/drawing/2014/main" id="{D7F70D25-2005-4BCD-BA39-BCF70CA7F030}"/>
              </a:ext>
            </a:extLst>
          </p:cNvPr>
          <p:cNvSpPr txBox="1"/>
          <p:nvPr/>
        </p:nvSpPr>
        <p:spPr>
          <a:xfrm>
            <a:off x="287867" y="1888067"/>
            <a:ext cx="11404600" cy="923330"/>
          </a:xfrm>
          <a:prstGeom prst="rect">
            <a:avLst/>
          </a:prstGeom>
          <a:noFill/>
        </p:spPr>
        <p:txBody>
          <a:bodyPr wrap="square">
            <a:spAutoFit/>
          </a:bodyPr>
          <a:lstStyle/>
          <a:p>
            <a:pPr algn="just">
              <a:spcBef>
                <a:spcPts val="600"/>
              </a:spcBef>
              <a:spcAft>
                <a:spcPts val="600"/>
              </a:spcAft>
            </a:pPr>
            <a:r>
              <a:rPr lang="fr-FR" sz="1800" dirty="0">
                <a:effectLst/>
                <a:latin typeface="Arial" panose="020B0604020202020204" pitchFamily="34" charset="0"/>
                <a:ea typeface="Times New Roman" panose="02020603050405020304" pitchFamily="18" charset="0"/>
                <a:cs typeface="Arial" panose="020B0604020202020204" pitchFamily="34" charset="0"/>
              </a:rPr>
              <a:t>Ce mode de remboursement est le plus courant car l’emprunteur paye toujours la même somme à chaque échéance (annuité ou mensualité). Les intérêts et l’amortissement varient d’une période à l’autre : la part d’amortissement augmente et la part d’intérêt diminue.</a:t>
            </a:r>
            <a:endParaRPr lang="fr-FR" sz="1800" dirty="0">
              <a:effectLst/>
              <a:latin typeface="Arial" panose="020B0604020202020204" pitchFamily="34" charset="0"/>
              <a:ea typeface="Times New Roman" panose="02020603050405020304" pitchFamily="18" charset="0"/>
              <a:cs typeface="Times New Roman" panose="02020603050405020304" pitchFamily="18" charset="0"/>
            </a:endParaRPr>
          </a:p>
        </p:txBody>
      </p:sp>
      <p:graphicFrame>
        <p:nvGraphicFramePr>
          <p:cNvPr id="4" name="Tableau 3">
            <a:extLst>
              <a:ext uri="{FF2B5EF4-FFF2-40B4-BE49-F238E27FC236}">
                <a16:creationId xmlns:a16="http://schemas.microsoft.com/office/drawing/2014/main" id="{D11CBE6C-B601-46A2-B279-0F1B35E3A940}"/>
              </a:ext>
            </a:extLst>
          </p:cNvPr>
          <p:cNvGraphicFramePr>
            <a:graphicFrameLocks noGrp="1"/>
          </p:cNvGraphicFramePr>
          <p:nvPr>
            <p:extLst>
              <p:ext uri="{D42A27DB-BD31-4B8C-83A1-F6EECF244321}">
                <p14:modId xmlns:p14="http://schemas.microsoft.com/office/powerpoint/2010/main" val="575733513"/>
              </p:ext>
            </p:extLst>
          </p:nvPr>
        </p:nvGraphicFramePr>
        <p:xfrm>
          <a:off x="478367" y="3001327"/>
          <a:ext cx="11150600" cy="3395240"/>
        </p:xfrm>
        <a:graphic>
          <a:graphicData uri="http://schemas.openxmlformats.org/drawingml/2006/table">
            <a:tbl>
              <a:tblPr>
                <a:tableStyleId>{616DA210-FB5B-4158-B5E0-FEB733F419BA}</a:tableStyleId>
              </a:tblPr>
              <a:tblGrid>
                <a:gridCol w="1310482">
                  <a:extLst>
                    <a:ext uri="{9D8B030D-6E8A-4147-A177-3AD203B41FA5}">
                      <a16:colId xmlns:a16="http://schemas.microsoft.com/office/drawing/2014/main" val="132810237"/>
                    </a:ext>
                  </a:extLst>
                </a:gridCol>
                <a:gridCol w="1445418">
                  <a:extLst>
                    <a:ext uri="{9D8B030D-6E8A-4147-A177-3AD203B41FA5}">
                      <a16:colId xmlns:a16="http://schemas.microsoft.com/office/drawing/2014/main" val="2812235020"/>
                    </a:ext>
                  </a:extLst>
                </a:gridCol>
                <a:gridCol w="2451100">
                  <a:extLst>
                    <a:ext uri="{9D8B030D-6E8A-4147-A177-3AD203B41FA5}">
                      <a16:colId xmlns:a16="http://schemas.microsoft.com/office/drawing/2014/main" val="2846956614"/>
                    </a:ext>
                  </a:extLst>
                </a:gridCol>
                <a:gridCol w="1905000">
                  <a:extLst>
                    <a:ext uri="{9D8B030D-6E8A-4147-A177-3AD203B41FA5}">
                      <a16:colId xmlns:a16="http://schemas.microsoft.com/office/drawing/2014/main" val="3558925476"/>
                    </a:ext>
                  </a:extLst>
                </a:gridCol>
                <a:gridCol w="1231900">
                  <a:extLst>
                    <a:ext uri="{9D8B030D-6E8A-4147-A177-3AD203B41FA5}">
                      <a16:colId xmlns:a16="http://schemas.microsoft.com/office/drawing/2014/main" val="3549691639"/>
                    </a:ext>
                  </a:extLst>
                </a:gridCol>
                <a:gridCol w="2806700">
                  <a:extLst>
                    <a:ext uri="{9D8B030D-6E8A-4147-A177-3AD203B41FA5}">
                      <a16:colId xmlns:a16="http://schemas.microsoft.com/office/drawing/2014/main" val="1567811146"/>
                    </a:ext>
                  </a:extLst>
                </a:gridCol>
              </a:tblGrid>
              <a:tr h="494352">
                <a:tc gridSpan="6">
                  <a:txBody>
                    <a:bodyPr/>
                    <a:lstStyle/>
                    <a:p>
                      <a:r>
                        <a:rPr lang="fr-FR" sz="1600">
                          <a:effectLst/>
                          <a:latin typeface="Arial" panose="020B0604020202020204" pitchFamily="34" charset="0"/>
                          <a:cs typeface="Arial" panose="020B0604020202020204" pitchFamily="34" charset="0"/>
                        </a:rPr>
                        <a:t>Exemple illustré : une entreprise emprunte 500 000 € en N au taux de 8 % l’an, remboursable par annuités constantes. </a:t>
                      </a:r>
                    </a:p>
                    <a:p>
                      <a:pPr algn="ctr"/>
                      <a:r>
                        <a:rPr lang="fr-FR" sz="1600">
                          <a:effectLst/>
                          <a:latin typeface="Arial" panose="020B0604020202020204" pitchFamily="34" charset="0"/>
                          <a:cs typeface="Arial" panose="020B0604020202020204" pitchFamily="34" charset="0"/>
                        </a:rPr>
                        <a:t>Annuité constante = 500 000 x (0,08 / (1-(1+0,08)</a:t>
                      </a:r>
                      <a:r>
                        <a:rPr lang="fr-FR" sz="1600" baseline="30000">
                          <a:effectLst/>
                          <a:latin typeface="Arial" panose="020B0604020202020204" pitchFamily="34" charset="0"/>
                          <a:cs typeface="Arial" panose="020B0604020202020204" pitchFamily="34" charset="0"/>
                        </a:rPr>
                        <a:t>-5</a:t>
                      </a:r>
                      <a:r>
                        <a:rPr lang="fr-FR" sz="1600">
                          <a:effectLst/>
                          <a:latin typeface="Arial" panose="020B0604020202020204" pitchFamily="34" charset="0"/>
                          <a:cs typeface="Arial" panose="020B0604020202020204" pitchFamily="34" charset="0"/>
                        </a:rPr>
                        <a:t>) = 125 228,23 € ou sur Excel =VPM(0,08;5;500000)</a:t>
                      </a:r>
                      <a:endParaRPr lang="fr-FR" sz="16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590951186"/>
                  </a:ext>
                </a:extLst>
              </a:tr>
              <a:tr h="988705">
                <a:tc>
                  <a:txBody>
                    <a:bodyPr/>
                    <a:lstStyle/>
                    <a:p>
                      <a:pPr algn="ctr"/>
                      <a:r>
                        <a:rPr lang="fr-FR" sz="1600" dirty="0">
                          <a:effectLst/>
                          <a:latin typeface="Arial" panose="020B0604020202020204" pitchFamily="34" charset="0"/>
                          <a:cs typeface="Arial" panose="020B0604020202020204" pitchFamily="34" charset="0"/>
                        </a:rPr>
                        <a:t>Echéances</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solidFill>
                      <a:schemeClr val="tx2">
                        <a:lumMod val="50000"/>
                      </a:schemeClr>
                    </a:solidFill>
                  </a:tcPr>
                </a:tc>
                <a:tc>
                  <a:txBody>
                    <a:bodyPr/>
                    <a:lstStyle/>
                    <a:p>
                      <a:pPr algn="ctr"/>
                      <a:r>
                        <a:rPr lang="fr-FR" sz="1600" dirty="0">
                          <a:effectLst/>
                          <a:latin typeface="Arial" panose="020B0604020202020204" pitchFamily="34" charset="0"/>
                          <a:cs typeface="Arial" panose="020B0604020202020204" pitchFamily="34" charset="0"/>
                        </a:rPr>
                        <a:t>Capital dû en début période</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solidFill>
                      <a:schemeClr val="tx2">
                        <a:lumMod val="50000"/>
                      </a:schemeClr>
                    </a:solidFill>
                  </a:tcPr>
                </a:tc>
                <a:tc>
                  <a:txBody>
                    <a:bodyPr/>
                    <a:lstStyle/>
                    <a:p>
                      <a:pPr algn="ctr"/>
                      <a:r>
                        <a:rPr lang="fr-FR" sz="1600">
                          <a:effectLst/>
                          <a:latin typeface="Arial" panose="020B0604020202020204" pitchFamily="34" charset="0"/>
                          <a:cs typeface="Arial" panose="020B0604020202020204" pitchFamily="34" charset="0"/>
                        </a:rPr>
                        <a:t>Intérêts</a:t>
                      </a:r>
                    </a:p>
                    <a:p>
                      <a:pPr algn="ctr"/>
                      <a:r>
                        <a:rPr lang="fr-FR" sz="1600">
                          <a:effectLst/>
                          <a:latin typeface="Arial" panose="020B0604020202020204" pitchFamily="34" charset="0"/>
                          <a:cs typeface="Arial" panose="020B0604020202020204" pitchFamily="34" charset="0"/>
                        </a:rPr>
                        <a:t>= capital début période </a:t>
                      </a:r>
                    </a:p>
                    <a:p>
                      <a:pPr algn="ctr"/>
                      <a:r>
                        <a:rPr lang="fr-FR" sz="1600">
                          <a:effectLst/>
                          <a:latin typeface="Arial" panose="020B0604020202020204" pitchFamily="34" charset="0"/>
                          <a:cs typeface="Arial" panose="020B0604020202020204" pitchFamily="34" charset="0"/>
                        </a:rPr>
                        <a:t>x taux intérêt</a:t>
                      </a:r>
                      <a:endParaRPr lang="fr-FR" sz="16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solidFill>
                      <a:schemeClr val="tx2">
                        <a:lumMod val="50000"/>
                      </a:schemeClr>
                    </a:solidFill>
                  </a:tcPr>
                </a:tc>
                <a:tc>
                  <a:txBody>
                    <a:bodyPr/>
                    <a:lstStyle/>
                    <a:p>
                      <a:pPr algn="ctr"/>
                      <a:r>
                        <a:rPr lang="fr-FR" sz="1600" dirty="0">
                          <a:effectLst/>
                          <a:latin typeface="Arial" panose="020B0604020202020204" pitchFamily="34" charset="0"/>
                          <a:cs typeface="Arial" panose="020B0604020202020204" pitchFamily="34" charset="0"/>
                        </a:rPr>
                        <a:t>Amortissements </a:t>
                      </a:r>
                    </a:p>
                    <a:p>
                      <a:pPr algn="ctr"/>
                      <a:r>
                        <a:rPr lang="fr-FR" sz="1600" dirty="0">
                          <a:effectLst/>
                          <a:latin typeface="Arial" panose="020B0604020202020204" pitchFamily="34" charset="0"/>
                          <a:cs typeface="Arial" panose="020B0604020202020204" pitchFamily="34" charset="0"/>
                        </a:rPr>
                        <a:t>= Annuité - Intérêts</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solidFill>
                      <a:schemeClr val="tx2">
                        <a:lumMod val="50000"/>
                      </a:schemeClr>
                    </a:solidFill>
                  </a:tcPr>
                </a:tc>
                <a:tc>
                  <a:txBody>
                    <a:bodyPr/>
                    <a:lstStyle/>
                    <a:p>
                      <a:pPr algn="ctr"/>
                      <a:r>
                        <a:rPr lang="fr-FR" sz="1600" dirty="0">
                          <a:effectLst/>
                          <a:latin typeface="Arial" panose="020B0604020202020204" pitchFamily="34" charset="0"/>
                          <a:cs typeface="Arial" panose="020B0604020202020204" pitchFamily="34" charset="0"/>
                        </a:rPr>
                        <a:t>Annuité constante</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solidFill>
                      <a:schemeClr val="tx2">
                        <a:lumMod val="50000"/>
                      </a:schemeClr>
                    </a:solidFill>
                  </a:tcPr>
                </a:tc>
                <a:tc>
                  <a:txBody>
                    <a:bodyPr/>
                    <a:lstStyle/>
                    <a:p>
                      <a:pPr algn="ctr"/>
                      <a:r>
                        <a:rPr lang="fr-FR" sz="1600" dirty="0">
                          <a:effectLst/>
                          <a:latin typeface="Arial" panose="020B0604020202020204" pitchFamily="34" charset="0"/>
                          <a:cs typeface="Arial" panose="020B0604020202020204" pitchFamily="34" charset="0"/>
                        </a:rPr>
                        <a:t>Capital restant dû fin période </a:t>
                      </a:r>
                    </a:p>
                    <a:p>
                      <a:pPr algn="ctr"/>
                      <a:r>
                        <a:rPr lang="fr-FR" sz="1600" dirty="0">
                          <a:effectLst/>
                          <a:latin typeface="Arial" panose="020B0604020202020204" pitchFamily="34" charset="0"/>
                          <a:cs typeface="Arial" panose="020B0604020202020204" pitchFamily="34" charset="0"/>
                        </a:rPr>
                        <a:t>= capital début – amortissement</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solidFill>
                      <a:schemeClr val="tx2">
                        <a:lumMod val="50000"/>
                      </a:schemeClr>
                    </a:solidFill>
                  </a:tcPr>
                </a:tc>
                <a:extLst>
                  <a:ext uri="{0D108BD9-81ED-4DB2-BD59-A6C34878D82A}">
                    <a16:rowId xmlns:a16="http://schemas.microsoft.com/office/drawing/2014/main" val="1469120185"/>
                  </a:ext>
                </a:extLst>
              </a:tr>
              <a:tr h="259764">
                <a:tc>
                  <a:txBody>
                    <a:bodyPr/>
                    <a:lstStyle/>
                    <a:p>
                      <a:pPr algn="ctr"/>
                      <a:r>
                        <a:rPr lang="fr-FR" sz="1600" dirty="0">
                          <a:effectLst/>
                          <a:latin typeface="Arial" panose="020B0604020202020204" pitchFamily="34" charset="0"/>
                          <a:cs typeface="Arial" panose="020B0604020202020204" pitchFamily="34" charset="0"/>
                        </a:rPr>
                        <a:t>N+1</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dirty="0">
                          <a:effectLst/>
                          <a:latin typeface="Arial" panose="020B0604020202020204" pitchFamily="34" charset="0"/>
                          <a:cs typeface="Arial" panose="020B0604020202020204" pitchFamily="34" charset="0"/>
                        </a:rPr>
                        <a:t>500 000</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a:effectLst/>
                          <a:latin typeface="Arial" panose="020B0604020202020204" pitchFamily="34" charset="0"/>
                          <a:cs typeface="Arial" panose="020B0604020202020204" pitchFamily="34" charset="0"/>
                        </a:rPr>
                        <a:t>40 000</a:t>
                      </a:r>
                      <a:endParaRPr lang="fr-FR" sz="16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a:effectLst/>
                          <a:latin typeface="Arial" panose="020B0604020202020204" pitchFamily="34" charset="0"/>
                          <a:cs typeface="Arial" panose="020B0604020202020204" pitchFamily="34" charset="0"/>
                        </a:rPr>
                        <a:t>85 228</a:t>
                      </a:r>
                      <a:endParaRPr lang="fr-FR" sz="16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a:effectLst/>
                          <a:latin typeface="Arial" panose="020B0604020202020204" pitchFamily="34" charset="0"/>
                          <a:cs typeface="Arial" panose="020B0604020202020204" pitchFamily="34" charset="0"/>
                        </a:rPr>
                        <a:t>125 228</a:t>
                      </a:r>
                      <a:endParaRPr lang="fr-FR" sz="16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a:r>
                        <a:rPr lang="fr-FR" sz="1600" dirty="0">
                          <a:effectLst/>
                          <a:latin typeface="Arial" panose="020B0604020202020204" pitchFamily="34" charset="0"/>
                          <a:cs typeface="Arial" panose="020B0604020202020204" pitchFamily="34" charset="0"/>
                        </a:rPr>
                        <a:t>414 772</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val="326740934"/>
                  </a:ext>
                </a:extLst>
              </a:tr>
              <a:tr h="259764">
                <a:tc>
                  <a:txBody>
                    <a:bodyPr/>
                    <a:lstStyle/>
                    <a:p>
                      <a:pPr algn="ctr"/>
                      <a:r>
                        <a:rPr lang="fr-FR" sz="1600" dirty="0">
                          <a:effectLst/>
                          <a:latin typeface="Arial" panose="020B0604020202020204" pitchFamily="34" charset="0"/>
                          <a:cs typeface="Arial" panose="020B0604020202020204" pitchFamily="34" charset="0"/>
                        </a:rPr>
                        <a:t>N+2</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dirty="0">
                          <a:effectLst/>
                          <a:latin typeface="Arial" panose="020B0604020202020204" pitchFamily="34" charset="0"/>
                          <a:cs typeface="Arial" panose="020B0604020202020204" pitchFamily="34" charset="0"/>
                        </a:rPr>
                        <a:t>414 772</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dirty="0">
                          <a:effectLst/>
                          <a:latin typeface="Arial" panose="020B0604020202020204" pitchFamily="34" charset="0"/>
                          <a:cs typeface="Arial" panose="020B0604020202020204" pitchFamily="34" charset="0"/>
                        </a:rPr>
                        <a:t>33 182</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a:effectLst/>
                          <a:latin typeface="Arial" panose="020B0604020202020204" pitchFamily="34" charset="0"/>
                          <a:cs typeface="Arial" panose="020B0604020202020204" pitchFamily="34" charset="0"/>
                        </a:rPr>
                        <a:t>92 046</a:t>
                      </a:r>
                      <a:endParaRPr lang="fr-FR" sz="16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a:effectLst/>
                          <a:latin typeface="Arial" panose="020B0604020202020204" pitchFamily="34" charset="0"/>
                          <a:cs typeface="Arial" panose="020B0604020202020204" pitchFamily="34" charset="0"/>
                        </a:rPr>
                        <a:t>125 228</a:t>
                      </a:r>
                      <a:endParaRPr lang="fr-FR" sz="16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a:r>
                        <a:rPr lang="fr-FR" sz="1600" dirty="0">
                          <a:effectLst/>
                          <a:latin typeface="Arial" panose="020B0604020202020204" pitchFamily="34" charset="0"/>
                          <a:cs typeface="Arial" panose="020B0604020202020204" pitchFamily="34" charset="0"/>
                        </a:rPr>
                        <a:t>322 725</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val="3077210544"/>
                  </a:ext>
                </a:extLst>
              </a:tr>
              <a:tr h="259764">
                <a:tc>
                  <a:txBody>
                    <a:bodyPr/>
                    <a:lstStyle/>
                    <a:p>
                      <a:pPr algn="ctr"/>
                      <a:r>
                        <a:rPr lang="fr-FR" sz="1600" dirty="0">
                          <a:effectLst/>
                          <a:latin typeface="Arial" panose="020B0604020202020204" pitchFamily="34" charset="0"/>
                          <a:cs typeface="Arial" panose="020B0604020202020204" pitchFamily="34" charset="0"/>
                        </a:rPr>
                        <a:t>N+3</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a:effectLst/>
                          <a:latin typeface="Arial" panose="020B0604020202020204" pitchFamily="34" charset="0"/>
                          <a:cs typeface="Arial" panose="020B0604020202020204" pitchFamily="34" charset="0"/>
                        </a:rPr>
                        <a:t>322 725</a:t>
                      </a:r>
                      <a:endParaRPr lang="fr-FR" sz="16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dirty="0">
                          <a:effectLst/>
                          <a:latin typeface="Arial" panose="020B0604020202020204" pitchFamily="34" charset="0"/>
                          <a:cs typeface="Arial" panose="020B0604020202020204" pitchFamily="34" charset="0"/>
                        </a:rPr>
                        <a:t>25 818</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a:effectLst/>
                          <a:latin typeface="Arial" panose="020B0604020202020204" pitchFamily="34" charset="0"/>
                          <a:cs typeface="Arial" panose="020B0604020202020204" pitchFamily="34" charset="0"/>
                        </a:rPr>
                        <a:t>99 410</a:t>
                      </a:r>
                      <a:endParaRPr lang="fr-FR" sz="16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a:effectLst/>
                          <a:latin typeface="Arial" panose="020B0604020202020204" pitchFamily="34" charset="0"/>
                          <a:cs typeface="Arial" panose="020B0604020202020204" pitchFamily="34" charset="0"/>
                        </a:rPr>
                        <a:t>125 228</a:t>
                      </a:r>
                      <a:endParaRPr lang="fr-FR" sz="16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a:r>
                        <a:rPr lang="fr-FR" sz="1600" dirty="0">
                          <a:effectLst/>
                          <a:latin typeface="Arial" panose="020B0604020202020204" pitchFamily="34" charset="0"/>
                          <a:cs typeface="Arial" panose="020B0604020202020204" pitchFamily="34" charset="0"/>
                        </a:rPr>
                        <a:t>223 315</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val="338688857"/>
                  </a:ext>
                </a:extLst>
              </a:tr>
              <a:tr h="259764">
                <a:tc>
                  <a:txBody>
                    <a:bodyPr/>
                    <a:lstStyle/>
                    <a:p>
                      <a:pPr algn="ctr"/>
                      <a:r>
                        <a:rPr lang="fr-FR" sz="1600" dirty="0">
                          <a:effectLst/>
                          <a:latin typeface="Arial" panose="020B0604020202020204" pitchFamily="34" charset="0"/>
                          <a:cs typeface="Arial" panose="020B0604020202020204" pitchFamily="34" charset="0"/>
                        </a:rPr>
                        <a:t>N+4</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a:effectLst/>
                          <a:latin typeface="Arial" panose="020B0604020202020204" pitchFamily="34" charset="0"/>
                          <a:cs typeface="Arial" panose="020B0604020202020204" pitchFamily="34" charset="0"/>
                        </a:rPr>
                        <a:t>223 315</a:t>
                      </a:r>
                      <a:endParaRPr lang="fr-FR" sz="16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dirty="0">
                          <a:effectLst/>
                          <a:latin typeface="Arial" panose="020B0604020202020204" pitchFamily="34" charset="0"/>
                          <a:cs typeface="Arial" panose="020B0604020202020204" pitchFamily="34" charset="0"/>
                        </a:rPr>
                        <a:t>17 865</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dirty="0">
                          <a:effectLst/>
                          <a:latin typeface="Arial" panose="020B0604020202020204" pitchFamily="34" charset="0"/>
                          <a:cs typeface="Arial" panose="020B0604020202020204" pitchFamily="34" charset="0"/>
                        </a:rPr>
                        <a:t>107 363</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a:effectLst/>
                          <a:latin typeface="Arial" panose="020B0604020202020204" pitchFamily="34" charset="0"/>
                          <a:cs typeface="Arial" panose="020B0604020202020204" pitchFamily="34" charset="0"/>
                        </a:rPr>
                        <a:t>125 228</a:t>
                      </a:r>
                      <a:endParaRPr lang="fr-FR" sz="16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a:r>
                        <a:rPr lang="fr-FR" sz="1600" dirty="0">
                          <a:effectLst/>
                          <a:latin typeface="Arial" panose="020B0604020202020204" pitchFamily="34" charset="0"/>
                          <a:cs typeface="Arial" panose="020B0604020202020204" pitchFamily="34" charset="0"/>
                        </a:rPr>
                        <a:t>115 952</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val="390520739"/>
                  </a:ext>
                </a:extLst>
              </a:tr>
              <a:tr h="259764">
                <a:tc>
                  <a:txBody>
                    <a:bodyPr/>
                    <a:lstStyle/>
                    <a:p>
                      <a:pPr algn="ctr"/>
                      <a:r>
                        <a:rPr lang="fr-FR" sz="1600" dirty="0">
                          <a:effectLst/>
                          <a:latin typeface="Arial" panose="020B0604020202020204" pitchFamily="34" charset="0"/>
                          <a:cs typeface="Arial" panose="020B0604020202020204" pitchFamily="34" charset="0"/>
                        </a:rPr>
                        <a:t>N+5</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a:effectLst/>
                          <a:latin typeface="Arial" panose="020B0604020202020204" pitchFamily="34" charset="0"/>
                          <a:cs typeface="Arial" panose="020B0604020202020204" pitchFamily="34" charset="0"/>
                        </a:rPr>
                        <a:t>115 952</a:t>
                      </a:r>
                      <a:endParaRPr lang="fr-FR" sz="16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a:effectLst/>
                          <a:latin typeface="Arial" panose="020B0604020202020204" pitchFamily="34" charset="0"/>
                          <a:cs typeface="Arial" panose="020B0604020202020204" pitchFamily="34" charset="0"/>
                        </a:rPr>
                        <a:t>9 276</a:t>
                      </a:r>
                      <a:endParaRPr lang="fr-FR" sz="16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dirty="0">
                          <a:effectLst/>
                          <a:latin typeface="Arial" panose="020B0604020202020204" pitchFamily="34" charset="0"/>
                          <a:cs typeface="Arial" panose="020B0604020202020204" pitchFamily="34" charset="0"/>
                        </a:rPr>
                        <a:t>115 952</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dirty="0">
                          <a:effectLst/>
                          <a:latin typeface="Arial" panose="020B0604020202020204" pitchFamily="34" charset="0"/>
                          <a:cs typeface="Arial" panose="020B0604020202020204" pitchFamily="34" charset="0"/>
                        </a:rPr>
                        <a:t>125 228</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a:r>
                        <a:rPr lang="fr-FR" sz="1600" dirty="0">
                          <a:effectLst/>
                          <a:latin typeface="Arial" panose="020B0604020202020204" pitchFamily="34" charset="0"/>
                          <a:cs typeface="Arial" panose="020B0604020202020204" pitchFamily="34" charset="0"/>
                        </a:rPr>
                        <a:t>0</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val="30275910"/>
                  </a:ext>
                </a:extLst>
              </a:tr>
              <a:tr h="259764">
                <a:tc>
                  <a:txBody>
                    <a:bodyPr/>
                    <a:lstStyle/>
                    <a:p>
                      <a:r>
                        <a:rPr lang="fr-FR" sz="1600">
                          <a:effectLst/>
                          <a:latin typeface="Arial" panose="020B0604020202020204" pitchFamily="34" charset="0"/>
                          <a:cs typeface="Arial" panose="020B0604020202020204" pitchFamily="34" charset="0"/>
                        </a:rPr>
                        <a:t> </a:t>
                      </a:r>
                      <a:endParaRPr lang="fr-FR" sz="16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a:effectLst/>
                          <a:latin typeface="Arial" panose="020B0604020202020204" pitchFamily="34" charset="0"/>
                          <a:cs typeface="Arial" panose="020B0604020202020204" pitchFamily="34" charset="0"/>
                        </a:rPr>
                        <a:t> </a:t>
                      </a:r>
                      <a:endParaRPr lang="fr-FR" sz="16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dirty="0">
                          <a:effectLst/>
                          <a:latin typeface="Arial" panose="020B0604020202020204" pitchFamily="34" charset="0"/>
                          <a:cs typeface="Arial" panose="020B0604020202020204" pitchFamily="34" charset="0"/>
                        </a:rPr>
                        <a:t>126 141</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a:effectLst/>
                          <a:latin typeface="Arial" panose="020B0604020202020204" pitchFamily="34" charset="0"/>
                          <a:cs typeface="Arial" panose="020B0604020202020204" pitchFamily="34" charset="0"/>
                        </a:rPr>
                        <a:t>500 000</a:t>
                      </a:r>
                      <a:endParaRPr lang="fr-FR" sz="16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dirty="0">
                          <a:effectLst/>
                          <a:latin typeface="Arial" panose="020B0604020202020204" pitchFamily="34" charset="0"/>
                          <a:cs typeface="Arial" panose="020B0604020202020204" pitchFamily="34" charset="0"/>
                        </a:rPr>
                        <a:t>626 141</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r"/>
                      <a:r>
                        <a:rPr lang="fr-FR" sz="1600" dirty="0">
                          <a:effectLst/>
                          <a:latin typeface="Arial" panose="020B0604020202020204" pitchFamily="34" charset="0"/>
                          <a:cs typeface="Arial" panose="020B0604020202020204" pitchFamily="34" charset="0"/>
                        </a:rPr>
                        <a:t> </a:t>
                      </a:r>
                      <a:endParaRPr lang="fr-FR" sz="16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val="3630045898"/>
                  </a:ext>
                </a:extLst>
              </a:tr>
              <a:tr h="353599">
                <a:tc gridSpan="6">
                  <a:txBody>
                    <a:bodyPr/>
                    <a:lstStyle/>
                    <a:p>
                      <a:r>
                        <a:rPr lang="fr-FR" sz="1600" dirty="0">
                          <a:effectLst/>
                          <a:latin typeface="Arial" panose="020B0604020202020204" pitchFamily="34" charset="0"/>
                          <a:cs typeface="Arial" panose="020B0604020202020204" pitchFamily="34" charset="0"/>
                        </a:rPr>
                        <a:t>Coût total de l’emprunt = montant des intérêts versés = 126 141 €</a:t>
                      </a:r>
                      <a:endParaRPr lang="fr-FR" sz="1600" b="1" dirty="0">
                        <a:effectLst/>
                        <a:latin typeface="Arial" panose="020B0604020202020204" pitchFamily="34" charset="0"/>
                        <a:cs typeface="Arial" panose="020B0604020202020204" pitchFamily="34" charset="0"/>
                      </a:endParaRPr>
                    </a:p>
                  </a:txBody>
                  <a:tcPr marL="44450" marR="44450"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614124324"/>
                  </a:ext>
                </a:extLst>
              </a:tr>
            </a:tbl>
          </a:graphicData>
        </a:graphic>
      </p:graphicFrame>
    </p:spTree>
    <p:extLst>
      <p:ext uri="{BB962C8B-B14F-4D97-AF65-F5344CB8AC3E}">
        <p14:creationId xmlns:p14="http://schemas.microsoft.com/office/powerpoint/2010/main" val="38315720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11FB42D-9EF4-4098-BC00-8CF765C86896}"/>
              </a:ext>
            </a:extLst>
          </p:cNvPr>
          <p:cNvSpPr/>
          <p:nvPr/>
        </p:nvSpPr>
        <p:spPr>
          <a:xfrm>
            <a:off x="0" y="140275"/>
            <a:ext cx="11072264" cy="1031051"/>
          </a:xfrm>
          <a:prstGeom prst="rect">
            <a:avLst/>
          </a:prstGeom>
        </p:spPr>
        <p:txBody>
          <a:bodyPr wrap="square">
            <a:spAutoFit/>
          </a:bodyPr>
          <a:lstStyle/>
          <a:p>
            <a:pPr>
              <a:spcBef>
                <a:spcPts val="1200"/>
              </a:spcBef>
              <a:spcAft>
                <a:spcPts val="60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2 - Financer des investissements</a:t>
            </a:r>
          </a:p>
          <a:p>
            <a:pPr>
              <a:spcAft>
                <a:spcPts val="60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2.3. </a:t>
            </a:r>
            <a:r>
              <a:rPr lang="fr-FR" sz="2800" b="1">
                <a:solidFill>
                  <a:srgbClr val="FFFF00"/>
                </a:solidFill>
                <a:latin typeface="Arial" panose="020B0604020202020204" pitchFamily="34" charset="0"/>
                <a:ea typeface="Calibri" panose="020F0502020204030204" pitchFamily="34" charset="0"/>
                <a:cs typeface="Times New Roman" panose="02020603050405020304" pitchFamily="18" charset="0"/>
              </a:rPr>
              <a:t>Évaluer </a:t>
            </a: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le coût d’un emprunt et comparer les modalités</a:t>
            </a:r>
          </a:p>
        </p:txBody>
      </p:sp>
      <p:sp>
        <p:nvSpPr>
          <p:cNvPr id="4" name="ZoneTexte 3">
            <a:extLst>
              <a:ext uri="{FF2B5EF4-FFF2-40B4-BE49-F238E27FC236}">
                <a16:creationId xmlns:a16="http://schemas.microsoft.com/office/drawing/2014/main" id="{B4EB29C4-8B2D-429E-9057-C1DB41B47F50}"/>
              </a:ext>
            </a:extLst>
          </p:cNvPr>
          <p:cNvSpPr txBox="1"/>
          <p:nvPr/>
        </p:nvSpPr>
        <p:spPr>
          <a:xfrm>
            <a:off x="1558924" y="1543735"/>
            <a:ext cx="8982075" cy="369332"/>
          </a:xfrm>
          <a:prstGeom prst="rect">
            <a:avLst/>
          </a:prstGeom>
          <a:noFill/>
        </p:spPr>
        <p:txBody>
          <a:bodyPr wrap="square">
            <a:spAutoFit/>
          </a:bodyPr>
          <a:lstStyle/>
          <a:p>
            <a:pPr algn="ctr">
              <a:spcBef>
                <a:spcPts val="600"/>
              </a:spcBef>
              <a:spcAft>
                <a:spcPts val="600"/>
              </a:spcAft>
            </a:pPr>
            <a:r>
              <a:rPr lang="fr-FR" sz="1800" b="1" dirty="0">
                <a:solidFill>
                  <a:srgbClr val="000000"/>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rPr>
              <a:t>Coût de l’emprunt = Total intérêts payés + frais assurance + frais de dossier HT</a:t>
            </a:r>
            <a:endParaRPr lang="fr-FR" sz="1800" b="1" dirty="0">
              <a:effectLst/>
              <a:latin typeface="Arial" panose="020B0604020202020204" pitchFamily="34" charset="0"/>
              <a:ea typeface="Times New Roman" panose="02020603050405020304" pitchFamily="18" charset="0"/>
              <a:cs typeface="Times New Roman" panose="02020603050405020304" pitchFamily="18" charset="0"/>
            </a:endParaRPr>
          </a:p>
        </p:txBody>
      </p:sp>
      <p:graphicFrame>
        <p:nvGraphicFramePr>
          <p:cNvPr id="3" name="Tableau 2">
            <a:extLst>
              <a:ext uri="{FF2B5EF4-FFF2-40B4-BE49-F238E27FC236}">
                <a16:creationId xmlns:a16="http://schemas.microsoft.com/office/drawing/2014/main" id="{92152707-51C3-4B80-9828-2CCDE5FCA5A5}"/>
              </a:ext>
            </a:extLst>
          </p:cNvPr>
          <p:cNvGraphicFramePr>
            <a:graphicFrameLocks noGrp="1"/>
          </p:cNvGraphicFramePr>
          <p:nvPr>
            <p:extLst>
              <p:ext uri="{D42A27DB-BD31-4B8C-83A1-F6EECF244321}">
                <p14:modId xmlns:p14="http://schemas.microsoft.com/office/powerpoint/2010/main" val="3653315055"/>
              </p:ext>
            </p:extLst>
          </p:nvPr>
        </p:nvGraphicFramePr>
        <p:xfrm>
          <a:off x="872069" y="2144182"/>
          <a:ext cx="9863664" cy="1720852"/>
        </p:xfrm>
        <a:graphic>
          <a:graphicData uri="http://schemas.openxmlformats.org/drawingml/2006/table">
            <a:tbl>
              <a:tblPr firstRow="1" firstCol="1" lastRow="1" lastCol="1" bandRow="1" bandCol="1">
                <a:tableStyleId>{69012ECD-51FC-41F1-AA8D-1B2483CD663E}</a:tableStyleId>
              </a:tblPr>
              <a:tblGrid>
                <a:gridCol w="7596194">
                  <a:extLst>
                    <a:ext uri="{9D8B030D-6E8A-4147-A177-3AD203B41FA5}">
                      <a16:colId xmlns:a16="http://schemas.microsoft.com/office/drawing/2014/main" val="2513769662"/>
                    </a:ext>
                  </a:extLst>
                </a:gridCol>
                <a:gridCol w="2267470">
                  <a:extLst>
                    <a:ext uri="{9D8B030D-6E8A-4147-A177-3AD203B41FA5}">
                      <a16:colId xmlns:a16="http://schemas.microsoft.com/office/drawing/2014/main" val="4221940720"/>
                    </a:ext>
                  </a:extLst>
                </a:gridCol>
              </a:tblGrid>
              <a:tr h="430213">
                <a:tc>
                  <a:txBody>
                    <a:bodyPr/>
                    <a:lstStyle/>
                    <a:p>
                      <a:r>
                        <a:rPr lang="fr-FR" sz="1800">
                          <a:effectLst/>
                          <a:latin typeface="Arial" panose="020B0604020202020204" pitchFamily="34" charset="0"/>
                          <a:cs typeface="Arial" panose="020B0604020202020204" pitchFamily="34" charset="0"/>
                        </a:rPr>
                        <a:t>Mode de remboursement</a:t>
                      </a:r>
                      <a:endParaRPr lang="fr-FR" sz="1800" b="1">
                        <a:effectLst/>
                        <a:latin typeface="Arial" panose="020B0604020202020204" pitchFamily="34" charset="0"/>
                        <a:cs typeface="Arial" panose="020B0604020202020204" pitchFamily="34" charset="0"/>
                      </a:endParaRPr>
                    </a:p>
                  </a:txBody>
                  <a:tcPr marL="68580" marR="68580" marT="0" marB="0" anchor="ctr"/>
                </a:tc>
                <a:tc>
                  <a:txBody>
                    <a:bodyPr/>
                    <a:lstStyle/>
                    <a:p>
                      <a:pPr algn="ctr"/>
                      <a:r>
                        <a:rPr lang="fr-FR" sz="1800">
                          <a:effectLst/>
                          <a:latin typeface="Arial" panose="020B0604020202020204" pitchFamily="34" charset="0"/>
                          <a:cs typeface="Arial" panose="020B0604020202020204" pitchFamily="34" charset="0"/>
                        </a:rPr>
                        <a:t>Coût</a:t>
                      </a:r>
                      <a:endParaRPr lang="fr-FR" sz="1800" b="1">
                        <a:effectLst/>
                        <a:latin typeface="Arial" panose="020B06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237761298"/>
                  </a:ext>
                </a:extLst>
              </a:tr>
              <a:tr h="430213">
                <a:tc>
                  <a:txBody>
                    <a:bodyPr/>
                    <a:lstStyle/>
                    <a:p>
                      <a:r>
                        <a:rPr lang="fr-FR" sz="1800">
                          <a:effectLst/>
                          <a:latin typeface="Arial" panose="020B0604020202020204" pitchFamily="34" charset="0"/>
                          <a:cs typeface="Arial" panose="020B0604020202020204" pitchFamily="34" charset="0"/>
                        </a:rPr>
                        <a:t>Emprunt remboursable in fine (un remboursement à la fin)</a:t>
                      </a:r>
                      <a:endParaRPr lang="fr-FR" sz="1800" b="1">
                        <a:effectLst/>
                        <a:latin typeface="Arial" panose="020B0604020202020204" pitchFamily="34" charset="0"/>
                        <a:cs typeface="Arial" panose="020B0604020202020204" pitchFamily="34" charset="0"/>
                      </a:endParaRPr>
                    </a:p>
                  </a:txBody>
                  <a:tcPr marL="68580" marR="68580" marT="0" marB="0" anchor="ctr"/>
                </a:tc>
                <a:tc>
                  <a:txBody>
                    <a:bodyPr/>
                    <a:lstStyle/>
                    <a:p>
                      <a:pPr algn="r"/>
                      <a:r>
                        <a:rPr lang="fr-FR" sz="1800">
                          <a:effectLst/>
                          <a:latin typeface="Arial" panose="020B0604020202020204" pitchFamily="34" charset="0"/>
                          <a:cs typeface="Arial" panose="020B0604020202020204" pitchFamily="34" charset="0"/>
                        </a:rPr>
                        <a:t>200 000 €</a:t>
                      </a:r>
                      <a:endParaRPr lang="fr-FR" sz="1800" b="1">
                        <a:effectLst/>
                        <a:latin typeface="Arial" panose="020B06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296849813"/>
                  </a:ext>
                </a:extLst>
              </a:tr>
              <a:tr h="430213">
                <a:tc>
                  <a:txBody>
                    <a:bodyPr/>
                    <a:lstStyle/>
                    <a:p>
                      <a:r>
                        <a:rPr lang="fr-FR" sz="1800">
                          <a:effectLst/>
                          <a:latin typeface="Arial" panose="020B0604020202020204" pitchFamily="34" charset="0"/>
                          <a:cs typeface="Arial" panose="020B0604020202020204" pitchFamily="34" charset="0"/>
                        </a:rPr>
                        <a:t>Emprunt remboursable par amortissements constants.</a:t>
                      </a:r>
                      <a:endParaRPr lang="fr-FR" sz="1800" b="1">
                        <a:effectLst/>
                        <a:latin typeface="Arial" panose="020B0604020202020204" pitchFamily="34" charset="0"/>
                        <a:cs typeface="Arial" panose="020B0604020202020204" pitchFamily="34" charset="0"/>
                      </a:endParaRPr>
                    </a:p>
                  </a:txBody>
                  <a:tcPr marL="68580" marR="68580" marT="0" marB="0" anchor="ctr"/>
                </a:tc>
                <a:tc>
                  <a:txBody>
                    <a:bodyPr/>
                    <a:lstStyle/>
                    <a:p>
                      <a:pPr algn="r"/>
                      <a:r>
                        <a:rPr lang="fr-FR" sz="1800">
                          <a:effectLst/>
                          <a:latin typeface="Arial" panose="020B0604020202020204" pitchFamily="34" charset="0"/>
                          <a:cs typeface="Arial" panose="020B0604020202020204" pitchFamily="34" charset="0"/>
                        </a:rPr>
                        <a:t>120 000 €</a:t>
                      </a:r>
                      <a:endParaRPr lang="fr-FR" sz="1800" b="1">
                        <a:effectLst/>
                        <a:latin typeface="Arial" panose="020B06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266728498"/>
                  </a:ext>
                </a:extLst>
              </a:tr>
              <a:tr h="430213">
                <a:tc>
                  <a:txBody>
                    <a:bodyPr/>
                    <a:lstStyle/>
                    <a:p>
                      <a:r>
                        <a:rPr lang="fr-FR" sz="1800">
                          <a:effectLst/>
                          <a:latin typeface="Arial" panose="020B0604020202020204" pitchFamily="34" charset="0"/>
                          <a:cs typeface="Arial" panose="020B0604020202020204" pitchFamily="34" charset="0"/>
                        </a:rPr>
                        <a:t>Emprunt remboursable par annuités constantes</a:t>
                      </a:r>
                      <a:endParaRPr lang="fr-FR" sz="1800" b="1">
                        <a:effectLst/>
                        <a:latin typeface="Arial" panose="020B0604020202020204" pitchFamily="34" charset="0"/>
                        <a:cs typeface="Arial" panose="020B0604020202020204" pitchFamily="34" charset="0"/>
                      </a:endParaRPr>
                    </a:p>
                  </a:txBody>
                  <a:tcPr marL="68580" marR="68580" marT="0" marB="0" anchor="ctr"/>
                </a:tc>
                <a:tc>
                  <a:txBody>
                    <a:bodyPr/>
                    <a:lstStyle/>
                    <a:p>
                      <a:pPr algn="r"/>
                      <a:r>
                        <a:rPr lang="fr-FR" sz="1800" dirty="0">
                          <a:effectLst/>
                          <a:latin typeface="Arial" panose="020B0604020202020204" pitchFamily="34" charset="0"/>
                          <a:cs typeface="Arial" panose="020B0604020202020204" pitchFamily="34" charset="0"/>
                        </a:rPr>
                        <a:t>126 141 €</a:t>
                      </a:r>
                      <a:endParaRPr lang="fr-FR" sz="1800" b="1" dirty="0">
                        <a:effectLst/>
                        <a:latin typeface="Arial" panose="020B06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626080935"/>
                  </a:ext>
                </a:extLst>
              </a:tr>
            </a:tbl>
          </a:graphicData>
        </a:graphic>
      </p:graphicFrame>
      <p:sp>
        <p:nvSpPr>
          <p:cNvPr id="7" name="ZoneTexte 6">
            <a:extLst>
              <a:ext uri="{FF2B5EF4-FFF2-40B4-BE49-F238E27FC236}">
                <a16:creationId xmlns:a16="http://schemas.microsoft.com/office/drawing/2014/main" id="{C68F5AE5-93BE-4FC3-9D43-25529710271A}"/>
              </a:ext>
            </a:extLst>
          </p:cNvPr>
          <p:cNvSpPr txBox="1"/>
          <p:nvPr/>
        </p:nvSpPr>
        <p:spPr>
          <a:xfrm>
            <a:off x="390524" y="4259899"/>
            <a:ext cx="10681739" cy="1862048"/>
          </a:xfrm>
          <a:prstGeom prst="rect">
            <a:avLst/>
          </a:prstGeom>
          <a:noFill/>
        </p:spPr>
        <p:txBody>
          <a:bodyPr wrap="square">
            <a:spAutoFit/>
          </a:bodyPr>
          <a:lstStyle/>
          <a:p>
            <a:pPr algn="just">
              <a:spcBef>
                <a:spcPts val="1800"/>
              </a:spcBef>
            </a:pPr>
            <a:r>
              <a:rPr lang="fr-FR" sz="2000" dirty="0">
                <a:effectLst/>
                <a:latin typeface="Arial" panose="020B0604020202020204" pitchFamily="34" charset="0"/>
                <a:ea typeface="Times New Roman" panose="02020603050405020304" pitchFamily="18" charset="0"/>
                <a:cs typeface="Arial" panose="020B0604020202020204" pitchFamily="34" charset="0"/>
              </a:rPr>
              <a:t>L’emprunt remboursable par amortissement constant est le moins onéreux car le capital emprunté est remboursé plus rapidement, donc le montant des intérêts est moins élevé. Cependant les premières annuités d’emprunt à payer sont plus élevées.</a:t>
            </a:r>
            <a:endParaRPr lang="fr-FR" sz="2000" dirty="0">
              <a:effectLst/>
              <a:latin typeface="Arial" panose="020B0604020202020204" pitchFamily="34" charset="0"/>
              <a:ea typeface="Times New Roman" panose="02020603050405020304" pitchFamily="18" charset="0"/>
              <a:cs typeface="Times New Roman" panose="02020603050405020304" pitchFamily="18" charset="0"/>
            </a:endParaRPr>
          </a:p>
          <a:p>
            <a:pPr algn="just">
              <a:spcBef>
                <a:spcPts val="1800"/>
              </a:spcBef>
            </a:pPr>
            <a:r>
              <a:rPr lang="fr-FR" sz="2000" dirty="0">
                <a:effectLst/>
                <a:latin typeface="Arial" panose="020B0604020202020204" pitchFamily="34" charset="0"/>
                <a:ea typeface="Times New Roman" panose="02020603050405020304" pitchFamily="18" charset="0"/>
                <a:cs typeface="Arial" panose="020B0604020202020204" pitchFamily="34" charset="0"/>
              </a:rPr>
              <a:t>L’emprunt remboursable par annuités constantes est un peu plus coûteux, mais il présente comme avantage de payer la même somme à chaque échéance.</a:t>
            </a:r>
            <a:endParaRPr lang="fr-FR" sz="2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46082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11FB42D-9EF4-4098-BC00-8CF765C86896}"/>
              </a:ext>
            </a:extLst>
          </p:cNvPr>
          <p:cNvSpPr/>
          <p:nvPr/>
        </p:nvSpPr>
        <p:spPr>
          <a:xfrm>
            <a:off x="0" y="140275"/>
            <a:ext cx="11072264" cy="1031051"/>
          </a:xfrm>
          <a:prstGeom prst="rect">
            <a:avLst/>
          </a:prstGeom>
        </p:spPr>
        <p:txBody>
          <a:bodyPr wrap="square">
            <a:spAutoFit/>
          </a:bodyPr>
          <a:lstStyle/>
          <a:p>
            <a:pPr>
              <a:spcBef>
                <a:spcPts val="1200"/>
              </a:spcBef>
              <a:spcAft>
                <a:spcPts val="60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2 - Financer des investissements</a:t>
            </a:r>
          </a:p>
          <a:p>
            <a:pPr>
              <a:spcAft>
                <a:spcPts val="60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2.4. Le crédit bail</a:t>
            </a:r>
          </a:p>
        </p:txBody>
      </p:sp>
      <p:sp>
        <p:nvSpPr>
          <p:cNvPr id="8" name="ZoneTexte 7">
            <a:extLst>
              <a:ext uri="{FF2B5EF4-FFF2-40B4-BE49-F238E27FC236}">
                <a16:creationId xmlns:a16="http://schemas.microsoft.com/office/drawing/2014/main" id="{9ABF5B6C-CEAA-47CD-BA05-BD586E43CEAA}"/>
              </a:ext>
            </a:extLst>
          </p:cNvPr>
          <p:cNvSpPr txBox="1"/>
          <p:nvPr/>
        </p:nvSpPr>
        <p:spPr>
          <a:xfrm>
            <a:off x="433916" y="1608654"/>
            <a:ext cx="11324167" cy="3939540"/>
          </a:xfrm>
          <a:prstGeom prst="rect">
            <a:avLst/>
          </a:prstGeom>
          <a:noFill/>
        </p:spPr>
        <p:txBody>
          <a:bodyPr wrap="square">
            <a:spAutoFit/>
          </a:bodyPr>
          <a:lstStyle/>
          <a:p>
            <a:pPr>
              <a:spcBef>
                <a:spcPts val="1800"/>
              </a:spcBef>
            </a:pPr>
            <a:r>
              <a:rPr lang="fr-FR" sz="2000" dirty="0">
                <a:effectLst/>
                <a:latin typeface="Arial" panose="020B0604020202020204" pitchFamily="34" charset="0"/>
                <a:ea typeface="Times New Roman" panose="02020603050405020304" pitchFamily="18" charset="0"/>
                <a:cs typeface="Arial" panose="020B0604020202020204" pitchFamily="34" charset="0"/>
              </a:rPr>
              <a:t>Le crédit-bail est un contrat qui permet à l’entreprise de louer un bien (un matériel, un véhicule) pendant une durée déterminée, elle peut disposer d’une option de rachat de ce bien au terme du contrat.</a:t>
            </a:r>
            <a:endParaRPr lang="fr-FR" sz="2000" dirty="0">
              <a:effectLst/>
              <a:latin typeface="Arial" panose="020B0604020202020204" pitchFamily="34" charset="0"/>
              <a:ea typeface="Times New Roman" panose="02020603050405020304" pitchFamily="18" charset="0"/>
              <a:cs typeface="Times New Roman" panose="02020603050405020304" pitchFamily="18" charset="0"/>
            </a:endParaRPr>
          </a:p>
          <a:p>
            <a:pPr>
              <a:spcBef>
                <a:spcPts val="1800"/>
              </a:spcBef>
            </a:pPr>
            <a:r>
              <a:rPr lang="fr-FR" sz="2000" dirty="0">
                <a:effectLst/>
                <a:latin typeface="Arial" panose="020B0604020202020204" pitchFamily="34" charset="0"/>
                <a:ea typeface="Times New Roman" panose="02020603050405020304" pitchFamily="18" charset="0"/>
                <a:cs typeface="Arial" panose="020B0604020202020204" pitchFamily="34" charset="0"/>
              </a:rPr>
              <a:t>Pendant toute la période de location, l’entreprise est simplement locataire du bien, le bien est la propriété de la société de </a:t>
            </a:r>
            <a:r>
              <a:rPr lang="fr-FR" sz="2000" dirty="0" err="1">
                <a:effectLst/>
                <a:latin typeface="Arial" panose="020B0604020202020204" pitchFamily="34" charset="0"/>
                <a:ea typeface="Times New Roman" panose="02020603050405020304" pitchFamily="18" charset="0"/>
                <a:cs typeface="Arial" panose="020B0604020202020204" pitchFamily="34" charset="0"/>
              </a:rPr>
              <a:t>crédit-bal</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endParaRPr lang="fr-FR" sz="2000" dirty="0">
              <a:effectLst/>
              <a:latin typeface="Arial" panose="020B0604020202020204" pitchFamily="34" charset="0"/>
              <a:ea typeface="Times New Roman" panose="02020603050405020304" pitchFamily="18" charset="0"/>
              <a:cs typeface="Times New Roman" panose="02020603050405020304" pitchFamily="18" charset="0"/>
            </a:endParaRPr>
          </a:p>
          <a:p>
            <a:pPr>
              <a:spcBef>
                <a:spcPts val="1800"/>
              </a:spcBef>
              <a:spcAft>
                <a:spcPts val="600"/>
              </a:spcAft>
            </a:pPr>
            <a:r>
              <a:rPr lang="fr-FR" sz="2000" dirty="0">
                <a:effectLst/>
                <a:latin typeface="Arial" panose="020B0604020202020204" pitchFamily="34" charset="0"/>
                <a:ea typeface="Times New Roman" panose="02020603050405020304" pitchFamily="18" charset="0"/>
                <a:cs typeface="Arial" panose="020B0604020202020204" pitchFamily="34" charset="0"/>
              </a:rPr>
              <a:t>Un </a:t>
            </a:r>
            <a:r>
              <a:rPr lang="fr-FR" sz="2000" b="1" dirty="0">
                <a:effectLst/>
                <a:latin typeface="Arial" panose="020B0604020202020204" pitchFamily="34" charset="0"/>
                <a:ea typeface="Times New Roman" panose="02020603050405020304" pitchFamily="18" charset="0"/>
                <a:cs typeface="Arial" panose="020B0604020202020204" pitchFamily="34" charset="0"/>
              </a:rPr>
              <a:t>dépôt de garantie</a:t>
            </a:r>
            <a:r>
              <a:rPr lang="fr-FR" sz="2000" dirty="0">
                <a:effectLst/>
                <a:latin typeface="Arial" panose="020B0604020202020204" pitchFamily="34" charset="0"/>
                <a:ea typeface="Times New Roman" panose="02020603050405020304" pitchFamily="18" charset="0"/>
                <a:cs typeface="Arial" panose="020B0604020202020204" pitchFamily="34" charset="0"/>
              </a:rPr>
              <a:t> est exigé par la société de crédit–bail (souvent deux à trois mois de loyer). Il est inscrit au compte 2751 « dépôt et cautionnement » car il s’agit d’une caution. Il sera récupéré en fin de contrat par l’entreprise, généralement sur les derniers loyers.</a:t>
            </a:r>
            <a:endParaRPr lang="fr-FR" sz="2000" dirty="0">
              <a:effectLst/>
              <a:latin typeface="Arial" panose="020B0604020202020204" pitchFamily="34" charset="0"/>
              <a:ea typeface="Times New Roman" panose="02020603050405020304" pitchFamily="18" charset="0"/>
              <a:cs typeface="Times New Roman" panose="02020603050405020304" pitchFamily="18" charset="0"/>
            </a:endParaRPr>
          </a:p>
          <a:p>
            <a:pPr>
              <a:spcBef>
                <a:spcPts val="1800"/>
              </a:spcBef>
              <a:spcAft>
                <a:spcPts val="600"/>
              </a:spcAft>
            </a:pPr>
            <a:r>
              <a:rPr lang="fr-FR" sz="2000" dirty="0">
                <a:effectLst/>
                <a:latin typeface="Arial" panose="020B0604020202020204" pitchFamily="34" charset="0"/>
                <a:ea typeface="Times New Roman" panose="02020603050405020304" pitchFamily="18" charset="0"/>
                <a:cs typeface="Arial" panose="020B0604020202020204" pitchFamily="34" charset="0"/>
              </a:rPr>
              <a:t>Les redevances constituent des charges de location enregistrées dans le compte </a:t>
            </a:r>
            <a:r>
              <a:rPr lang="fr-FR" sz="2000" b="1" dirty="0">
                <a:effectLst/>
                <a:latin typeface="Arial" panose="020B0604020202020204" pitchFamily="34" charset="0"/>
                <a:ea typeface="Times New Roman" panose="02020603050405020304" pitchFamily="18" charset="0"/>
                <a:cs typeface="Arial" panose="020B0604020202020204" pitchFamily="34" charset="0"/>
              </a:rPr>
              <a:t>612 Redevances de crédit-bail.</a:t>
            </a:r>
            <a:endParaRPr lang="fr-FR" sz="2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03146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11FB42D-9EF4-4098-BC00-8CF765C86896}"/>
              </a:ext>
            </a:extLst>
          </p:cNvPr>
          <p:cNvSpPr/>
          <p:nvPr/>
        </p:nvSpPr>
        <p:spPr>
          <a:xfrm>
            <a:off x="0" y="140275"/>
            <a:ext cx="11072264" cy="1031051"/>
          </a:xfrm>
          <a:prstGeom prst="rect">
            <a:avLst/>
          </a:prstGeom>
        </p:spPr>
        <p:txBody>
          <a:bodyPr wrap="square">
            <a:spAutoFit/>
          </a:bodyPr>
          <a:lstStyle/>
          <a:p>
            <a:pPr>
              <a:spcBef>
                <a:spcPts val="1200"/>
              </a:spcBef>
              <a:spcAft>
                <a:spcPts val="60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2 - Financer des investissements</a:t>
            </a:r>
          </a:p>
          <a:p>
            <a:pPr>
              <a:spcAft>
                <a:spcPts val="60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2.5. Évaluer le coût de chaque financement</a:t>
            </a:r>
          </a:p>
        </p:txBody>
      </p:sp>
      <p:graphicFrame>
        <p:nvGraphicFramePr>
          <p:cNvPr id="2" name="Tableau 1">
            <a:extLst>
              <a:ext uri="{FF2B5EF4-FFF2-40B4-BE49-F238E27FC236}">
                <a16:creationId xmlns:a16="http://schemas.microsoft.com/office/drawing/2014/main" id="{3C7B1353-2CE2-46D1-807A-1A5350B7A7DB}"/>
              </a:ext>
            </a:extLst>
          </p:cNvPr>
          <p:cNvGraphicFramePr>
            <a:graphicFrameLocks noGrp="1"/>
          </p:cNvGraphicFramePr>
          <p:nvPr>
            <p:extLst>
              <p:ext uri="{D42A27DB-BD31-4B8C-83A1-F6EECF244321}">
                <p14:modId xmlns:p14="http://schemas.microsoft.com/office/powerpoint/2010/main" val="2079145972"/>
              </p:ext>
            </p:extLst>
          </p:nvPr>
        </p:nvGraphicFramePr>
        <p:xfrm>
          <a:off x="525793" y="1630801"/>
          <a:ext cx="11072264" cy="4349201"/>
        </p:xfrm>
        <a:graphic>
          <a:graphicData uri="http://schemas.openxmlformats.org/drawingml/2006/table">
            <a:tbl>
              <a:tblPr firstRow="1" firstCol="1" lastRow="1" lastCol="1" bandRow="1" bandCol="1">
                <a:tableStyleId>{5C22544A-7EE6-4342-B048-85BDC9FD1C3A}</a:tableStyleId>
              </a:tblPr>
              <a:tblGrid>
                <a:gridCol w="2368960">
                  <a:extLst>
                    <a:ext uri="{9D8B030D-6E8A-4147-A177-3AD203B41FA5}">
                      <a16:colId xmlns:a16="http://schemas.microsoft.com/office/drawing/2014/main" val="1350056532"/>
                    </a:ext>
                  </a:extLst>
                </a:gridCol>
                <a:gridCol w="8703304">
                  <a:extLst>
                    <a:ext uri="{9D8B030D-6E8A-4147-A177-3AD203B41FA5}">
                      <a16:colId xmlns:a16="http://schemas.microsoft.com/office/drawing/2014/main" val="4054724260"/>
                    </a:ext>
                  </a:extLst>
                </a:gridCol>
              </a:tblGrid>
              <a:tr h="1229122">
                <a:tc>
                  <a:txBody>
                    <a:bodyPr/>
                    <a:lstStyle/>
                    <a:p>
                      <a:pPr>
                        <a:spcBef>
                          <a:spcPts val="300"/>
                        </a:spcBef>
                        <a:spcAft>
                          <a:spcPts val="300"/>
                        </a:spcAft>
                      </a:pPr>
                      <a:r>
                        <a:rPr lang="fr-FR" sz="1800" dirty="0">
                          <a:solidFill>
                            <a:schemeClr val="bg1"/>
                          </a:solidFill>
                          <a:effectLst/>
                          <a:latin typeface="Arial" panose="020B0604020202020204" pitchFamily="34" charset="0"/>
                          <a:cs typeface="Arial" panose="020B0604020202020204" pitchFamily="34" charset="0"/>
                        </a:rPr>
                        <a:t>Autofinancement</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accent1">
                        <a:lumMod val="75000"/>
                      </a:schemeClr>
                    </a:solidFill>
                  </a:tcPr>
                </a:tc>
                <a:tc>
                  <a:txBody>
                    <a:bodyPr/>
                    <a:lstStyle/>
                    <a:p>
                      <a:r>
                        <a:rPr lang="fr-FR" sz="1800" dirty="0">
                          <a:solidFill>
                            <a:schemeClr val="bg1"/>
                          </a:solidFill>
                          <a:effectLst/>
                          <a:latin typeface="Arial" panose="020B0604020202020204" pitchFamily="34" charset="0"/>
                          <a:cs typeface="Arial" panose="020B0604020202020204" pitchFamily="34" charset="0"/>
                        </a:rPr>
                        <a:t>Pas de coût.</a:t>
                      </a:r>
                    </a:p>
                    <a:p>
                      <a:pPr>
                        <a:spcBef>
                          <a:spcPts val="300"/>
                        </a:spcBef>
                        <a:spcAft>
                          <a:spcPts val="300"/>
                        </a:spcAft>
                      </a:pPr>
                      <a:r>
                        <a:rPr lang="fr-FR" sz="1800" dirty="0">
                          <a:solidFill>
                            <a:schemeClr val="bg1"/>
                          </a:solidFill>
                          <a:effectLst/>
                          <a:latin typeface="Arial" panose="020B0604020202020204" pitchFamily="34" charset="0"/>
                          <a:cs typeface="Arial" panose="020B0604020202020204" pitchFamily="34" charset="0"/>
                        </a:rPr>
                        <a:t>L’entreprise peut amortir le bien, les dotations aux amortissements diminuent le résultat et donc l’impôt (gain d’impôts).</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834154003"/>
                  </a:ext>
                </a:extLst>
              </a:tr>
              <a:tr h="378191">
                <a:tc>
                  <a:txBody>
                    <a:bodyPr/>
                    <a:lstStyle/>
                    <a:p>
                      <a:pPr>
                        <a:spcBef>
                          <a:spcPts val="300"/>
                        </a:spcBef>
                        <a:spcAft>
                          <a:spcPts val="300"/>
                        </a:spcAft>
                      </a:pPr>
                      <a:r>
                        <a:rPr lang="fr-FR" sz="1800" dirty="0">
                          <a:solidFill>
                            <a:schemeClr val="bg1"/>
                          </a:solidFill>
                          <a:effectLst/>
                          <a:latin typeface="Arial" panose="020B0604020202020204" pitchFamily="34" charset="0"/>
                          <a:cs typeface="Arial" panose="020B0604020202020204" pitchFamily="34" charset="0"/>
                        </a:rPr>
                        <a:t>Apport actionnaire</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accent1">
                        <a:lumMod val="75000"/>
                      </a:schemeClr>
                    </a:solidFill>
                  </a:tcPr>
                </a:tc>
                <a:tc>
                  <a:txBody>
                    <a:bodyPr/>
                    <a:lstStyle/>
                    <a:p>
                      <a:r>
                        <a:rPr lang="fr-FR" sz="1800" dirty="0">
                          <a:solidFill>
                            <a:schemeClr val="bg1"/>
                          </a:solidFill>
                          <a:effectLst/>
                          <a:latin typeface="Arial" panose="020B0604020202020204" pitchFamily="34" charset="0"/>
                          <a:cs typeface="Arial" panose="020B0604020202020204" pitchFamily="34" charset="0"/>
                        </a:rPr>
                        <a:t>Les actionnaires demandent en contrepartie le versement de dividendes.</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774549066"/>
                  </a:ext>
                </a:extLst>
              </a:tr>
              <a:tr h="1607314">
                <a:tc>
                  <a:txBody>
                    <a:bodyPr/>
                    <a:lstStyle/>
                    <a:p>
                      <a:pPr>
                        <a:spcBef>
                          <a:spcPts val="600"/>
                        </a:spcBef>
                      </a:pPr>
                      <a:r>
                        <a:rPr lang="fr-FR" sz="1800" dirty="0">
                          <a:solidFill>
                            <a:schemeClr val="bg1"/>
                          </a:solidFill>
                          <a:effectLst/>
                          <a:latin typeface="Arial" panose="020B0604020202020204" pitchFamily="34" charset="0"/>
                          <a:cs typeface="Arial" panose="020B0604020202020204" pitchFamily="34" charset="0"/>
                        </a:rPr>
                        <a:t>Emprunt</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accent1">
                        <a:lumMod val="75000"/>
                      </a:schemeClr>
                    </a:solidFill>
                  </a:tcPr>
                </a:tc>
                <a:tc>
                  <a:txBody>
                    <a:bodyPr/>
                    <a:lstStyle/>
                    <a:p>
                      <a:pPr>
                        <a:spcAft>
                          <a:spcPts val="300"/>
                        </a:spcAft>
                      </a:pPr>
                      <a:r>
                        <a:rPr lang="fr-FR" sz="1800" dirty="0">
                          <a:solidFill>
                            <a:schemeClr val="bg1"/>
                          </a:solidFill>
                          <a:effectLst/>
                          <a:latin typeface="Arial" panose="020B0604020202020204" pitchFamily="34" charset="0"/>
                          <a:cs typeface="Arial" panose="020B0604020202020204" pitchFamily="34" charset="0"/>
                        </a:rPr>
                        <a:t>Coût = intérêts d’emprunts + frais de dossier et d’assurance.</a:t>
                      </a:r>
                    </a:p>
                    <a:p>
                      <a:r>
                        <a:rPr lang="fr-FR" sz="1800" dirty="0">
                          <a:solidFill>
                            <a:schemeClr val="bg1"/>
                          </a:solidFill>
                          <a:effectLst/>
                          <a:latin typeface="Arial" panose="020B0604020202020204" pitchFamily="34" charset="0"/>
                          <a:cs typeface="Arial" panose="020B0604020202020204" pitchFamily="34" charset="0"/>
                        </a:rPr>
                        <a:t>Néanmoins, l’entreprise réalise une économie d’impôt sur les charges d’intérêts et les charges de dotations aux amortissements du bien (gain d’impôt).</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836561544"/>
                  </a:ext>
                </a:extLst>
              </a:tr>
              <a:tr h="1134574">
                <a:tc>
                  <a:txBody>
                    <a:bodyPr/>
                    <a:lstStyle/>
                    <a:p>
                      <a:r>
                        <a:rPr lang="fr-FR" sz="1800" dirty="0">
                          <a:solidFill>
                            <a:schemeClr val="bg1"/>
                          </a:solidFill>
                          <a:effectLst/>
                          <a:latin typeface="Arial" panose="020B0604020202020204" pitchFamily="34" charset="0"/>
                          <a:cs typeface="Arial" panose="020B0604020202020204" pitchFamily="34" charset="0"/>
                        </a:rPr>
                        <a:t>Crédit-bail</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accent1">
                        <a:lumMod val="75000"/>
                      </a:schemeClr>
                    </a:solidFill>
                  </a:tcPr>
                </a:tc>
                <a:tc>
                  <a:txBody>
                    <a:bodyPr/>
                    <a:lstStyle/>
                    <a:p>
                      <a:r>
                        <a:rPr lang="fr-FR" sz="1800" dirty="0">
                          <a:solidFill>
                            <a:schemeClr val="bg1"/>
                          </a:solidFill>
                          <a:effectLst/>
                          <a:latin typeface="Arial" panose="020B0604020202020204" pitchFamily="34" charset="0"/>
                          <a:cs typeface="Arial" panose="020B0604020202020204" pitchFamily="34" charset="0"/>
                        </a:rPr>
                        <a:t>Coût = redevances de crédit-bail – valeur du bien financé société de leasing.</a:t>
                      </a:r>
                    </a:p>
                    <a:p>
                      <a:pPr>
                        <a:spcAft>
                          <a:spcPts val="300"/>
                        </a:spcAft>
                      </a:pPr>
                      <a:r>
                        <a:rPr lang="fr-FR" sz="1800" dirty="0">
                          <a:solidFill>
                            <a:schemeClr val="bg1"/>
                          </a:solidFill>
                          <a:effectLst/>
                          <a:latin typeface="Arial" panose="020B0604020202020204" pitchFamily="34" charset="0"/>
                          <a:cs typeface="Arial" panose="020B0604020202020204" pitchFamily="34" charset="0"/>
                        </a:rPr>
                        <a:t>L’entreprise réalise un gain d’impôt sur les charges de redevance de crédit-bail.</a:t>
                      </a:r>
                      <a:endParaRPr lang="fr-FR"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4096821508"/>
                  </a:ext>
                </a:extLst>
              </a:tr>
            </a:tbl>
          </a:graphicData>
        </a:graphic>
      </p:graphicFrame>
    </p:spTree>
    <p:extLst>
      <p:ext uri="{BB962C8B-B14F-4D97-AF65-F5344CB8AC3E}">
        <p14:creationId xmlns:p14="http://schemas.microsoft.com/office/powerpoint/2010/main" val="24006188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TC104033921[[fn=Damas]]</Template>
  <TotalTime>676</TotalTime>
  <Words>1414</Words>
  <Application>Microsoft Office PowerPoint</Application>
  <PresentationFormat>Grand écran</PresentationFormat>
  <Paragraphs>198</Paragraphs>
  <Slides>9</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9</vt:i4>
      </vt:variant>
    </vt:vector>
  </HeadingPairs>
  <TitlesOfParts>
    <vt:vector size="15" baseType="lpstr">
      <vt:lpstr>Arial</vt:lpstr>
      <vt:lpstr>Bookman Old Style</vt:lpstr>
      <vt:lpstr>Calibri</vt:lpstr>
      <vt:lpstr>Rockwell</vt:lpstr>
      <vt:lpstr>Wingdings</vt:lpstr>
      <vt:lpstr>Damask</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Claude Terrier</dc:creator>
  <cp:lastModifiedBy>Claude Terrier</cp:lastModifiedBy>
  <cp:revision>35</cp:revision>
  <dcterms:created xsi:type="dcterms:W3CDTF">2014-06-17T06:47:14Z</dcterms:created>
  <dcterms:modified xsi:type="dcterms:W3CDTF">2024-04-27T22:11:29Z</dcterms:modified>
</cp:coreProperties>
</file>