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5"/>
  </p:notes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76BB3-6C8B-4D82-996A-58BC83BF111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AFE5CE5-DEBF-4254-9D70-D3DC96562B51}">
      <dgm:prSet phldrT="[Texte]" custT="1"/>
      <dgm:spPr/>
      <dgm:t>
        <a:bodyPr/>
        <a:lstStyle/>
        <a:p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Deux documents complémentaires exposent l’activité prévisionnelle et le financement du projet.</a:t>
          </a:r>
          <a:endParaRPr lang="fr-FR" sz="1800" b="1" dirty="0"/>
        </a:p>
      </dgm:t>
    </dgm:pt>
    <dgm:pt modelId="{C91C575D-92AE-4C35-80E7-78E4676381FB}" type="parTrans" cxnId="{042F34FB-0507-4F2C-B51F-52362110AB86}">
      <dgm:prSet/>
      <dgm:spPr/>
      <dgm:t>
        <a:bodyPr/>
        <a:lstStyle/>
        <a:p>
          <a:endParaRPr lang="fr-FR"/>
        </a:p>
      </dgm:t>
    </dgm:pt>
    <dgm:pt modelId="{9A42C2D7-7EE8-413F-AEF4-D3D1E86FD28B}" type="sibTrans" cxnId="{042F34FB-0507-4F2C-B51F-52362110AB86}">
      <dgm:prSet/>
      <dgm:spPr/>
      <dgm:t>
        <a:bodyPr/>
        <a:lstStyle/>
        <a:p>
          <a:endParaRPr lang="fr-FR"/>
        </a:p>
      </dgm:t>
    </dgm:pt>
    <dgm:pt modelId="{E1564056-9088-4D46-96EC-0F3AD114ECCA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tableau des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flux nets de trésorerie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précise les recettes et les dépenses d’exploitation et calcule la rentabilité prévisionnelle du projet en indiquant la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capacité d’autofinancement du projet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qui détaille année par année la solvabilité du projet.</a:t>
          </a:r>
        </a:p>
      </dgm:t>
    </dgm:pt>
    <dgm:pt modelId="{0D92B7B8-570A-4A1A-BED0-883465F3AFF0}" type="parTrans" cxnId="{DD59DF44-091D-4C74-BC57-66076E0D51B7}">
      <dgm:prSet/>
      <dgm:spPr/>
      <dgm:t>
        <a:bodyPr/>
        <a:lstStyle/>
        <a:p>
          <a:endParaRPr lang="fr-FR"/>
        </a:p>
      </dgm:t>
    </dgm:pt>
    <dgm:pt modelId="{FBB82753-1997-4AE5-A7CD-D88C87043C82}" type="sibTrans" cxnId="{DD59DF44-091D-4C74-BC57-66076E0D51B7}">
      <dgm:prSet/>
      <dgm:spPr/>
      <dgm:t>
        <a:bodyPr/>
        <a:lstStyle/>
        <a:p>
          <a:endParaRPr lang="fr-FR"/>
        </a:p>
      </dgm:t>
    </dgm:pt>
    <dgm:pt modelId="{626881B6-3797-42E0-9952-D7A7AF055F60}">
      <dgm:prSet custT="1"/>
      <dgm:spPr/>
      <dgm:t>
        <a:bodyPr/>
        <a:lstStyle/>
        <a:p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plan de financement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détaille les investissements à réaliser pour mettre en œuvre le projet et leurs modalités de financement. </a:t>
          </a:r>
        </a:p>
      </dgm:t>
    </dgm:pt>
    <dgm:pt modelId="{015CDFBA-8A3E-4DEA-9201-4D9FDBD8CB4B}" type="parTrans" cxnId="{E5A01F53-12FE-425B-8C5A-8BDF19A7AC1F}">
      <dgm:prSet/>
      <dgm:spPr/>
      <dgm:t>
        <a:bodyPr/>
        <a:lstStyle/>
        <a:p>
          <a:endParaRPr lang="fr-FR"/>
        </a:p>
      </dgm:t>
    </dgm:pt>
    <dgm:pt modelId="{DE9BFC9D-E88C-491F-BBE4-BF96680DBB97}" type="sibTrans" cxnId="{E5A01F53-12FE-425B-8C5A-8BDF19A7AC1F}">
      <dgm:prSet/>
      <dgm:spPr/>
      <dgm:t>
        <a:bodyPr/>
        <a:lstStyle/>
        <a:p>
          <a:endParaRPr lang="fr-FR"/>
        </a:p>
      </dgm:t>
    </dgm:pt>
    <dgm:pt modelId="{44ECBAA9-2877-47B5-8220-687431002845}" type="pres">
      <dgm:prSet presAssocID="{A8276BB3-6C8B-4D82-996A-58BC83BF111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43F5B58-3A6B-445C-BAB4-F52413EB56A1}" type="pres">
      <dgm:prSet presAssocID="{BAFE5CE5-DEBF-4254-9D70-D3DC96562B51}" presName="hierRoot1" presStyleCnt="0"/>
      <dgm:spPr/>
    </dgm:pt>
    <dgm:pt modelId="{C24DA099-A983-482B-98A0-8993A68246A9}" type="pres">
      <dgm:prSet presAssocID="{BAFE5CE5-DEBF-4254-9D70-D3DC96562B51}" presName="composite" presStyleCnt="0"/>
      <dgm:spPr/>
    </dgm:pt>
    <dgm:pt modelId="{542BFD5A-6867-4867-9AB7-87AB8A967E0A}" type="pres">
      <dgm:prSet presAssocID="{BAFE5CE5-DEBF-4254-9D70-D3DC96562B51}" presName="background" presStyleLbl="node0" presStyleIdx="0" presStyleCnt="1"/>
      <dgm:spPr/>
    </dgm:pt>
    <dgm:pt modelId="{C9D3F4A1-812F-40EF-98E3-690EEE1F7217}" type="pres">
      <dgm:prSet presAssocID="{BAFE5CE5-DEBF-4254-9D70-D3DC96562B51}" presName="text" presStyleLbl="fgAcc0" presStyleIdx="0" presStyleCnt="1" custScaleX="352743" custScaleY="81185" custLinFactNeighborX="642">
        <dgm:presLayoutVars>
          <dgm:chPref val="3"/>
        </dgm:presLayoutVars>
      </dgm:prSet>
      <dgm:spPr/>
    </dgm:pt>
    <dgm:pt modelId="{655810C8-0302-4875-84E4-574BE36A8F49}" type="pres">
      <dgm:prSet presAssocID="{BAFE5CE5-DEBF-4254-9D70-D3DC96562B51}" presName="hierChild2" presStyleCnt="0"/>
      <dgm:spPr/>
    </dgm:pt>
    <dgm:pt modelId="{C3FEB589-834A-4A89-9C7F-0CDA2096F02F}" type="pres">
      <dgm:prSet presAssocID="{0D92B7B8-570A-4A1A-BED0-883465F3AFF0}" presName="Name10" presStyleLbl="parChTrans1D2" presStyleIdx="0" presStyleCnt="2"/>
      <dgm:spPr/>
    </dgm:pt>
    <dgm:pt modelId="{12C4BA8B-4990-4488-8EF8-67C933FCE70D}" type="pres">
      <dgm:prSet presAssocID="{E1564056-9088-4D46-96EC-0F3AD114ECCA}" presName="hierRoot2" presStyleCnt="0"/>
      <dgm:spPr/>
    </dgm:pt>
    <dgm:pt modelId="{08E3A96C-0F11-4651-8209-97241BE255D8}" type="pres">
      <dgm:prSet presAssocID="{E1564056-9088-4D46-96EC-0F3AD114ECCA}" presName="composite2" presStyleCnt="0"/>
      <dgm:spPr/>
    </dgm:pt>
    <dgm:pt modelId="{90EF47B7-5D5D-4B9E-A9CE-555BACF09CA9}" type="pres">
      <dgm:prSet presAssocID="{E1564056-9088-4D46-96EC-0F3AD114ECCA}" presName="background2" presStyleLbl="node2" presStyleIdx="0" presStyleCnt="2"/>
      <dgm:spPr/>
    </dgm:pt>
    <dgm:pt modelId="{F6BB2611-3C86-4913-AB33-226CEF322C45}" type="pres">
      <dgm:prSet presAssocID="{E1564056-9088-4D46-96EC-0F3AD114ECCA}" presName="text2" presStyleLbl="fgAcc2" presStyleIdx="0" presStyleCnt="2" custScaleX="418526" custScaleY="163691" custLinFactNeighborX="642">
        <dgm:presLayoutVars>
          <dgm:chPref val="3"/>
        </dgm:presLayoutVars>
      </dgm:prSet>
      <dgm:spPr/>
    </dgm:pt>
    <dgm:pt modelId="{6C6DE642-05B5-429D-A3E1-4DE74907D3A7}" type="pres">
      <dgm:prSet presAssocID="{E1564056-9088-4D46-96EC-0F3AD114ECCA}" presName="hierChild3" presStyleCnt="0"/>
      <dgm:spPr/>
    </dgm:pt>
    <dgm:pt modelId="{B649FAFC-12AD-4B70-81CC-FFCA4A425F70}" type="pres">
      <dgm:prSet presAssocID="{015CDFBA-8A3E-4DEA-9201-4D9FDBD8CB4B}" presName="Name10" presStyleLbl="parChTrans1D2" presStyleIdx="1" presStyleCnt="2"/>
      <dgm:spPr/>
    </dgm:pt>
    <dgm:pt modelId="{DCA5B770-6F9F-4645-BCEA-391B1161C0FB}" type="pres">
      <dgm:prSet presAssocID="{626881B6-3797-42E0-9952-D7A7AF055F60}" presName="hierRoot2" presStyleCnt="0"/>
      <dgm:spPr/>
    </dgm:pt>
    <dgm:pt modelId="{BBC6F254-C3AF-479A-9AEE-E5882454DDE4}" type="pres">
      <dgm:prSet presAssocID="{626881B6-3797-42E0-9952-D7A7AF055F60}" presName="composite2" presStyleCnt="0"/>
      <dgm:spPr/>
    </dgm:pt>
    <dgm:pt modelId="{6ED73F09-25AE-4B66-9933-A48CE999F6CA}" type="pres">
      <dgm:prSet presAssocID="{626881B6-3797-42E0-9952-D7A7AF055F60}" presName="background2" presStyleLbl="node2" presStyleIdx="1" presStyleCnt="2"/>
      <dgm:spPr/>
    </dgm:pt>
    <dgm:pt modelId="{49015361-7D7F-455A-8B53-0C3E155B44D4}" type="pres">
      <dgm:prSet presAssocID="{626881B6-3797-42E0-9952-D7A7AF055F60}" presName="text2" presStyleLbl="fgAcc2" presStyleIdx="1" presStyleCnt="2" custScaleX="235838" custScaleY="163691">
        <dgm:presLayoutVars>
          <dgm:chPref val="3"/>
        </dgm:presLayoutVars>
      </dgm:prSet>
      <dgm:spPr/>
    </dgm:pt>
    <dgm:pt modelId="{764033F1-F06C-481E-95EB-BCA584D4A52A}" type="pres">
      <dgm:prSet presAssocID="{626881B6-3797-42E0-9952-D7A7AF055F60}" presName="hierChild3" presStyleCnt="0"/>
      <dgm:spPr/>
    </dgm:pt>
  </dgm:ptLst>
  <dgm:cxnLst>
    <dgm:cxn modelId="{2B0ECC09-EB19-4BE9-B7ED-FD0A6777AFBE}" type="presOf" srcId="{A8276BB3-6C8B-4D82-996A-58BC83BF111E}" destId="{44ECBAA9-2877-47B5-8220-687431002845}" srcOrd="0" destOrd="0" presId="urn:microsoft.com/office/officeart/2005/8/layout/hierarchy1"/>
    <dgm:cxn modelId="{DD59DF44-091D-4C74-BC57-66076E0D51B7}" srcId="{BAFE5CE5-DEBF-4254-9D70-D3DC96562B51}" destId="{E1564056-9088-4D46-96EC-0F3AD114ECCA}" srcOrd="0" destOrd="0" parTransId="{0D92B7B8-570A-4A1A-BED0-883465F3AFF0}" sibTransId="{FBB82753-1997-4AE5-A7CD-D88C87043C82}"/>
    <dgm:cxn modelId="{BFE7B645-89C6-49BB-9A18-2F9C286149F7}" type="presOf" srcId="{BAFE5CE5-DEBF-4254-9D70-D3DC96562B51}" destId="{C9D3F4A1-812F-40EF-98E3-690EEE1F7217}" srcOrd="0" destOrd="0" presId="urn:microsoft.com/office/officeart/2005/8/layout/hierarchy1"/>
    <dgm:cxn modelId="{E5A01F53-12FE-425B-8C5A-8BDF19A7AC1F}" srcId="{BAFE5CE5-DEBF-4254-9D70-D3DC96562B51}" destId="{626881B6-3797-42E0-9952-D7A7AF055F60}" srcOrd="1" destOrd="0" parTransId="{015CDFBA-8A3E-4DEA-9201-4D9FDBD8CB4B}" sibTransId="{DE9BFC9D-E88C-491F-BBE4-BF96680DBB97}"/>
    <dgm:cxn modelId="{C415518B-FE9B-46E3-96CD-75A186A76085}" type="presOf" srcId="{0D92B7B8-570A-4A1A-BED0-883465F3AFF0}" destId="{C3FEB589-834A-4A89-9C7F-0CDA2096F02F}" srcOrd="0" destOrd="0" presId="urn:microsoft.com/office/officeart/2005/8/layout/hierarchy1"/>
    <dgm:cxn modelId="{4340EFC5-D134-4C8F-8559-05478C7A4482}" type="presOf" srcId="{E1564056-9088-4D46-96EC-0F3AD114ECCA}" destId="{F6BB2611-3C86-4913-AB33-226CEF322C45}" srcOrd="0" destOrd="0" presId="urn:microsoft.com/office/officeart/2005/8/layout/hierarchy1"/>
    <dgm:cxn modelId="{D77D04CB-84DA-4A3D-9ED7-00DF4EB1B647}" type="presOf" srcId="{626881B6-3797-42E0-9952-D7A7AF055F60}" destId="{49015361-7D7F-455A-8B53-0C3E155B44D4}" srcOrd="0" destOrd="0" presId="urn:microsoft.com/office/officeart/2005/8/layout/hierarchy1"/>
    <dgm:cxn modelId="{8F1F81F5-BB5E-48C1-9FA4-D9DD426F2EB8}" type="presOf" srcId="{015CDFBA-8A3E-4DEA-9201-4D9FDBD8CB4B}" destId="{B649FAFC-12AD-4B70-81CC-FFCA4A425F70}" srcOrd="0" destOrd="0" presId="urn:microsoft.com/office/officeart/2005/8/layout/hierarchy1"/>
    <dgm:cxn modelId="{042F34FB-0507-4F2C-B51F-52362110AB86}" srcId="{A8276BB3-6C8B-4D82-996A-58BC83BF111E}" destId="{BAFE5CE5-DEBF-4254-9D70-D3DC96562B51}" srcOrd="0" destOrd="0" parTransId="{C91C575D-92AE-4C35-80E7-78E4676381FB}" sibTransId="{9A42C2D7-7EE8-413F-AEF4-D3D1E86FD28B}"/>
    <dgm:cxn modelId="{7E209D55-378C-4AB0-BB1B-1D86BE912FD9}" type="presParOf" srcId="{44ECBAA9-2877-47B5-8220-687431002845}" destId="{243F5B58-3A6B-445C-BAB4-F52413EB56A1}" srcOrd="0" destOrd="0" presId="urn:microsoft.com/office/officeart/2005/8/layout/hierarchy1"/>
    <dgm:cxn modelId="{9CEFBB6F-5441-4567-965C-7239EE05A964}" type="presParOf" srcId="{243F5B58-3A6B-445C-BAB4-F52413EB56A1}" destId="{C24DA099-A983-482B-98A0-8993A68246A9}" srcOrd="0" destOrd="0" presId="urn:microsoft.com/office/officeart/2005/8/layout/hierarchy1"/>
    <dgm:cxn modelId="{CB7BA721-DDDE-4FE5-83F1-BB1B3BD7E9DF}" type="presParOf" srcId="{C24DA099-A983-482B-98A0-8993A68246A9}" destId="{542BFD5A-6867-4867-9AB7-87AB8A967E0A}" srcOrd="0" destOrd="0" presId="urn:microsoft.com/office/officeart/2005/8/layout/hierarchy1"/>
    <dgm:cxn modelId="{09B88161-BBEB-45F0-90A9-E513D13AAD01}" type="presParOf" srcId="{C24DA099-A983-482B-98A0-8993A68246A9}" destId="{C9D3F4A1-812F-40EF-98E3-690EEE1F7217}" srcOrd="1" destOrd="0" presId="urn:microsoft.com/office/officeart/2005/8/layout/hierarchy1"/>
    <dgm:cxn modelId="{DBBB84A1-2FAF-41A6-982E-93D23F6C85BB}" type="presParOf" srcId="{243F5B58-3A6B-445C-BAB4-F52413EB56A1}" destId="{655810C8-0302-4875-84E4-574BE36A8F49}" srcOrd="1" destOrd="0" presId="urn:microsoft.com/office/officeart/2005/8/layout/hierarchy1"/>
    <dgm:cxn modelId="{B13CBE93-95A7-4BBC-B852-789B074E4454}" type="presParOf" srcId="{655810C8-0302-4875-84E4-574BE36A8F49}" destId="{C3FEB589-834A-4A89-9C7F-0CDA2096F02F}" srcOrd="0" destOrd="0" presId="urn:microsoft.com/office/officeart/2005/8/layout/hierarchy1"/>
    <dgm:cxn modelId="{854364FA-7912-4FA6-BB0A-07F8F2EE8A2C}" type="presParOf" srcId="{655810C8-0302-4875-84E4-574BE36A8F49}" destId="{12C4BA8B-4990-4488-8EF8-67C933FCE70D}" srcOrd="1" destOrd="0" presId="urn:microsoft.com/office/officeart/2005/8/layout/hierarchy1"/>
    <dgm:cxn modelId="{D6A8C7CF-EC63-4C47-8C5A-7C0A6E6C68AB}" type="presParOf" srcId="{12C4BA8B-4990-4488-8EF8-67C933FCE70D}" destId="{08E3A96C-0F11-4651-8209-97241BE255D8}" srcOrd="0" destOrd="0" presId="urn:microsoft.com/office/officeart/2005/8/layout/hierarchy1"/>
    <dgm:cxn modelId="{91A86104-76F0-47F6-959C-648DBE9DAA66}" type="presParOf" srcId="{08E3A96C-0F11-4651-8209-97241BE255D8}" destId="{90EF47B7-5D5D-4B9E-A9CE-555BACF09CA9}" srcOrd="0" destOrd="0" presId="urn:microsoft.com/office/officeart/2005/8/layout/hierarchy1"/>
    <dgm:cxn modelId="{3CC16CF5-9174-4FB1-B368-9182ED38DE62}" type="presParOf" srcId="{08E3A96C-0F11-4651-8209-97241BE255D8}" destId="{F6BB2611-3C86-4913-AB33-226CEF322C45}" srcOrd="1" destOrd="0" presId="urn:microsoft.com/office/officeart/2005/8/layout/hierarchy1"/>
    <dgm:cxn modelId="{D2366BFC-1073-4807-BC73-C790C3F67244}" type="presParOf" srcId="{12C4BA8B-4990-4488-8EF8-67C933FCE70D}" destId="{6C6DE642-05B5-429D-A3E1-4DE74907D3A7}" srcOrd="1" destOrd="0" presId="urn:microsoft.com/office/officeart/2005/8/layout/hierarchy1"/>
    <dgm:cxn modelId="{6A49A1FD-545C-4198-9679-6239FE7A7F35}" type="presParOf" srcId="{655810C8-0302-4875-84E4-574BE36A8F49}" destId="{B649FAFC-12AD-4B70-81CC-FFCA4A425F70}" srcOrd="2" destOrd="0" presId="urn:microsoft.com/office/officeart/2005/8/layout/hierarchy1"/>
    <dgm:cxn modelId="{E3805D7D-E1B1-421F-B6D8-80C7930B02E8}" type="presParOf" srcId="{655810C8-0302-4875-84E4-574BE36A8F49}" destId="{DCA5B770-6F9F-4645-BCEA-391B1161C0FB}" srcOrd="3" destOrd="0" presId="urn:microsoft.com/office/officeart/2005/8/layout/hierarchy1"/>
    <dgm:cxn modelId="{8DB994BC-CEDD-45AE-A0C6-725B38849881}" type="presParOf" srcId="{DCA5B770-6F9F-4645-BCEA-391B1161C0FB}" destId="{BBC6F254-C3AF-479A-9AEE-E5882454DDE4}" srcOrd="0" destOrd="0" presId="urn:microsoft.com/office/officeart/2005/8/layout/hierarchy1"/>
    <dgm:cxn modelId="{B7AC1B3A-F704-422F-8D94-C9BF9FF440BD}" type="presParOf" srcId="{BBC6F254-C3AF-479A-9AEE-E5882454DDE4}" destId="{6ED73F09-25AE-4B66-9933-A48CE999F6CA}" srcOrd="0" destOrd="0" presId="urn:microsoft.com/office/officeart/2005/8/layout/hierarchy1"/>
    <dgm:cxn modelId="{8926ABED-DE80-497F-9EF3-12104FFBD153}" type="presParOf" srcId="{BBC6F254-C3AF-479A-9AEE-E5882454DDE4}" destId="{49015361-7D7F-455A-8B53-0C3E155B44D4}" srcOrd="1" destOrd="0" presId="urn:microsoft.com/office/officeart/2005/8/layout/hierarchy1"/>
    <dgm:cxn modelId="{F4CA5230-8926-40EC-B344-C2F1CADC0264}" type="presParOf" srcId="{DCA5B770-6F9F-4645-BCEA-391B1161C0FB}" destId="{764033F1-F06C-481E-95EB-BCA584D4A52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47A400-5029-4ABF-85E4-B95F588EC349}" type="doc">
      <dgm:prSet loTypeId="urn:microsoft.com/office/officeart/2009/layout/ReverseList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F7E8B0DB-86FB-4E0E-A2B1-3DB3D1D944A7}">
      <dgm:prSet phldrT="[Texte]" custT="1"/>
      <dgm:spPr/>
      <dgm:t>
        <a:bodyPr/>
        <a:lstStyle/>
        <a:p>
          <a:pPr algn="ctr"/>
          <a:r>
            <a:rPr lang="fr-F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Investissements</a:t>
          </a:r>
        </a:p>
        <a:p>
          <a:pPr algn="ctr"/>
          <a:r>
            <a:rPr lang="fr-F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Remboursements et  rémunération des financeurs</a:t>
          </a:r>
        </a:p>
      </dgm:t>
    </dgm:pt>
    <dgm:pt modelId="{8954AE3F-5624-4F00-BD35-05DD1CDBE1AA}" type="parTrans" cxnId="{5D58A466-3600-48A1-9F4C-514C6E5FB901}">
      <dgm:prSet/>
      <dgm:spPr/>
      <dgm:t>
        <a:bodyPr/>
        <a:lstStyle/>
        <a:p>
          <a:endParaRPr lang="fr-FR" sz="16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5BFCEE-C00E-4A9C-BCC2-353264E40F93}" type="sibTrans" cxnId="{5D58A466-3600-48A1-9F4C-514C6E5FB901}">
      <dgm:prSet/>
      <dgm:spPr/>
      <dgm:t>
        <a:bodyPr/>
        <a:lstStyle/>
        <a:p>
          <a:endParaRPr lang="fr-FR" sz="16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CAF1B4-3F2D-419B-9C7A-C9707C5EEECF}">
      <dgm:prSet phldrT="[Texte]" custT="1"/>
      <dgm:spPr/>
      <dgm:t>
        <a:bodyPr/>
        <a:lstStyle/>
        <a:p>
          <a:pPr algn="ctr"/>
          <a:r>
            <a:rPr lang="fr-F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Flux de trésorerie</a:t>
          </a:r>
        </a:p>
        <a:p>
          <a:pPr algn="ctr"/>
          <a:r>
            <a:rPr lang="fr-FR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Capacité d'autofinancement projet</a:t>
          </a:r>
        </a:p>
      </dgm:t>
    </dgm:pt>
    <dgm:pt modelId="{05A69E2B-645B-4856-8A48-357ED3468937}" type="parTrans" cxnId="{EC951514-6A32-416B-B317-2E1D5A98D01B}">
      <dgm:prSet/>
      <dgm:spPr/>
      <dgm:t>
        <a:bodyPr/>
        <a:lstStyle/>
        <a:p>
          <a:endParaRPr lang="fr-FR" sz="16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1DED17-EB02-4E15-A6BF-18BCF7892F40}" type="sibTrans" cxnId="{EC951514-6A32-416B-B317-2E1D5A98D01B}">
      <dgm:prSet/>
      <dgm:spPr/>
      <dgm:t>
        <a:bodyPr/>
        <a:lstStyle/>
        <a:p>
          <a:endParaRPr lang="fr-FR" sz="16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396AF0-A15D-4CFA-9509-2767B6538E79}" type="pres">
      <dgm:prSet presAssocID="{0A47A400-5029-4ABF-85E4-B95F588EC349}" presName="Name0" presStyleCnt="0">
        <dgm:presLayoutVars>
          <dgm:chMax val="2"/>
          <dgm:chPref val="2"/>
          <dgm:animLvl val="lvl"/>
        </dgm:presLayoutVars>
      </dgm:prSet>
      <dgm:spPr/>
    </dgm:pt>
    <dgm:pt modelId="{AD7E8196-9FAD-4FB6-BC5B-EA2A7E0F3592}" type="pres">
      <dgm:prSet presAssocID="{0A47A400-5029-4ABF-85E4-B95F588EC349}" presName="LeftText" presStyleLbl="revTx" presStyleIdx="0" presStyleCnt="0">
        <dgm:presLayoutVars>
          <dgm:bulletEnabled val="1"/>
        </dgm:presLayoutVars>
      </dgm:prSet>
      <dgm:spPr/>
    </dgm:pt>
    <dgm:pt modelId="{6EEEA9D9-C4AB-422D-8C11-B46F8917C7AF}" type="pres">
      <dgm:prSet presAssocID="{0A47A400-5029-4ABF-85E4-B95F588EC349}" presName="LeftNode" presStyleLbl="bgImgPlace1" presStyleIdx="0" presStyleCnt="2" custScaleX="196119" custScaleY="76309" custLinFactNeighborX="-50370" custLinFactNeighborY="-2564">
        <dgm:presLayoutVars>
          <dgm:chMax val="2"/>
          <dgm:chPref val="2"/>
        </dgm:presLayoutVars>
      </dgm:prSet>
      <dgm:spPr/>
    </dgm:pt>
    <dgm:pt modelId="{FC562A13-9FC0-4FFA-8F61-2175429354CA}" type="pres">
      <dgm:prSet presAssocID="{0A47A400-5029-4ABF-85E4-B95F588EC349}" presName="RightText" presStyleLbl="revTx" presStyleIdx="0" presStyleCnt="0">
        <dgm:presLayoutVars>
          <dgm:bulletEnabled val="1"/>
        </dgm:presLayoutVars>
      </dgm:prSet>
      <dgm:spPr/>
    </dgm:pt>
    <dgm:pt modelId="{A7F70910-5660-433D-84C6-E0C83D2A1658}" type="pres">
      <dgm:prSet presAssocID="{0A47A400-5029-4ABF-85E4-B95F588EC349}" presName="RightNode" presStyleLbl="bgImgPlace1" presStyleIdx="1" presStyleCnt="2" custScaleX="212229" custScaleY="74778" custLinFactNeighborX="52722" custLinFactNeighborY="-2928">
        <dgm:presLayoutVars>
          <dgm:chMax val="0"/>
          <dgm:chPref val="0"/>
        </dgm:presLayoutVars>
      </dgm:prSet>
      <dgm:spPr/>
    </dgm:pt>
    <dgm:pt modelId="{410D38AE-AB55-41DE-AEEA-B4D854D3BEF6}" type="pres">
      <dgm:prSet presAssocID="{0A47A400-5029-4ABF-85E4-B95F588EC349}" presName="TopArrow" presStyleLbl="node1" presStyleIdx="0" presStyleCnt="2" custLinFactNeighborX="1409" custLinFactNeighborY="6746"/>
      <dgm:spPr/>
    </dgm:pt>
    <dgm:pt modelId="{9C36B1FB-2126-4AE3-8984-91922FC83613}" type="pres">
      <dgm:prSet presAssocID="{0A47A400-5029-4ABF-85E4-B95F588EC349}" presName="BottomArrow" presStyleLbl="node1" presStyleIdx="1" presStyleCnt="2" custLinFactNeighborX="6813" custLinFactNeighborY="-15969"/>
      <dgm:spPr/>
    </dgm:pt>
  </dgm:ptLst>
  <dgm:cxnLst>
    <dgm:cxn modelId="{EC951514-6A32-416B-B317-2E1D5A98D01B}" srcId="{0A47A400-5029-4ABF-85E4-B95F588EC349}" destId="{B8CAF1B4-3F2D-419B-9C7A-C9707C5EEECF}" srcOrd="1" destOrd="0" parTransId="{05A69E2B-645B-4856-8A48-357ED3468937}" sibTransId="{771DED17-EB02-4E15-A6BF-18BCF7892F40}"/>
    <dgm:cxn modelId="{5D58A466-3600-48A1-9F4C-514C6E5FB901}" srcId="{0A47A400-5029-4ABF-85E4-B95F588EC349}" destId="{F7E8B0DB-86FB-4E0E-A2B1-3DB3D1D944A7}" srcOrd="0" destOrd="0" parTransId="{8954AE3F-5624-4F00-BD35-05DD1CDBE1AA}" sibTransId="{645BFCEE-C00E-4A9C-BCC2-353264E40F93}"/>
    <dgm:cxn modelId="{D0390B56-7969-48E2-828F-777D72A51913}" type="presOf" srcId="{F7E8B0DB-86FB-4E0E-A2B1-3DB3D1D944A7}" destId="{AD7E8196-9FAD-4FB6-BC5B-EA2A7E0F3592}" srcOrd="0" destOrd="0" presId="urn:microsoft.com/office/officeart/2009/layout/ReverseList"/>
    <dgm:cxn modelId="{65E35893-1457-46DD-9BB1-EE212D104CE1}" type="presOf" srcId="{F7E8B0DB-86FB-4E0E-A2B1-3DB3D1D944A7}" destId="{6EEEA9D9-C4AB-422D-8C11-B46F8917C7AF}" srcOrd="1" destOrd="0" presId="urn:microsoft.com/office/officeart/2009/layout/ReverseList"/>
    <dgm:cxn modelId="{CF3DD6B8-6C21-4030-9F38-650DB189B7A5}" type="presOf" srcId="{0A47A400-5029-4ABF-85E4-B95F588EC349}" destId="{5C396AF0-A15D-4CFA-9509-2767B6538E79}" srcOrd="0" destOrd="0" presId="urn:microsoft.com/office/officeart/2009/layout/ReverseList"/>
    <dgm:cxn modelId="{9CDCEFC0-D0BA-4297-AB11-37A50BF08557}" type="presOf" srcId="{B8CAF1B4-3F2D-419B-9C7A-C9707C5EEECF}" destId="{A7F70910-5660-433D-84C6-E0C83D2A1658}" srcOrd="1" destOrd="0" presId="urn:microsoft.com/office/officeart/2009/layout/ReverseList"/>
    <dgm:cxn modelId="{DB3C4FEE-4CF0-4F4D-A211-EE882E2DF725}" type="presOf" srcId="{B8CAF1B4-3F2D-419B-9C7A-C9707C5EEECF}" destId="{FC562A13-9FC0-4FFA-8F61-2175429354CA}" srcOrd="0" destOrd="0" presId="urn:microsoft.com/office/officeart/2009/layout/ReverseList"/>
    <dgm:cxn modelId="{4F94C7BA-66D1-41BF-ADF0-517F9195044B}" type="presParOf" srcId="{5C396AF0-A15D-4CFA-9509-2767B6538E79}" destId="{AD7E8196-9FAD-4FB6-BC5B-EA2A7E0F3592}" srcOrd="0" destOrd="0" presId="urn:microsoft.com/office/officeart/2009/layout/ReverseList"/>
    <dgm:cxn modelId="{2AE39C63-C770-4301-AE2C-4FEE1AB69F66}" type="presParOf" srcId="{5C396AF0-A15D-4CFA-9509-2767B6538E79}" destId="{6EEEA9D9-C4AB-422D-8C11-B46F8917C7AF}" srcOrd="1" destOrd="0" presId="urn:microsoft.com/office/officeart/2009/layout/ReverseList"/>
    <dgm:cxn modelId="{8A920F2A-6AC4-4CE7-83EE-1DBAC8B60BE5}" type="presParOf" srcId="{5C396AF0-A15D-4CFA-9509-2767B6538E79}" destId="{FC562A13-9FC0-4FFA-8F61-2175429354CA}" srcOrd="2" destOrd="0" presId="urn:microsoft.com/office/officeart/2009/layout/ReverseList"/>
    <dgm:cxn modelId="{9594DC24-15DA-464A-A32C-6C92BAC6C9D0}" type="presParOf" srcId="{5C396AF0-A15D-4CFA-9509-2767B6538E79}" destId="{A7F70910-5660-433D-84C6-E0C83D2A1658}" srcOrd="3" destOrd="0" presId="urn:microsoft.com/office/officeart/2009/layout/ReverseList"/>
    <dgm:cxn modelId="{2D150431-B477-4E32-9209-3ED13F930242}" type="presParOf" srcId="{5C396AF0-A15D-4CFA-9509-2767B6538E79}" destId="{410D38AE-AB55-41DE-AEEA-B4D854D3BEF6}" srcOrd="4" destOrd="0" presId="urn:microsoft.com/office/officeart/2009/layout/ReverseList"/>
    <dgm:cxn modelId="{35EA180B-42EF-4D56-8BC3-92AAE5B6D694}" type="presParOf" srcId="{5C396AF0-A15D-4CFA-9509-2767B6538E79}" destId="{9C36B1FB-2126-4AE3-8984-91922FC83613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A5BAB2-DA96-4A6F-9D0B-5FBBF9E67BA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481DE41-AB71-42B0-B64A-408B9B9E6644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Chiffrer l'activité prévisionnelle en quantité et en valeur afin de pouvoir identifier les besoins d’investissements (matériels, besoin en fonds de roulement…), </a:t>
          </a:r>
          <a:endParaRPr lang="fr-FR" b="1" dirty="0">
            <a:solidFill>
              <a:srgbClr val="FF0000"/>
            </a:solidFill>
          </a:endParaRPr>
        </a:p>
      </dgm:t>
    </dgm:pt>
    <dgm:pt modelId="{3EEE7F51-5057-4DEA-8D32-3D1B74D56738}" type="parTrans" cxnId="{8B1ED43E-E917-49C1-AEDB-E09075DCF0FC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CD3F466A-E659-4D0B-BE9B-111E26BE90F5}" type="sibTrans" cxnId="{8B1ED43E-E917-49C1-AEDB-E09075DCF0FC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F287E1B1-161A-4368-8B69-5856BD7C4204}">
      <dgm:prSet/>
      <dgm:spPr/>
      <dgm:t>
        <a:bodyPr/>
        <a:lstStyle/>
        <a:p>
          <a:r>
            <a:rPr lang="fr-FR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Définir les modalités de financement (apports en capitaux ou en compte courant, emprunts, crédit-bail…), et chiffrer les remboursements, dividendes ou loyers qui en résulteront.</a:t>
          </a:r>
        </a:p>
      </dgm:t>
    </dgm:pt>
    <dgm:pt modelId="{C2F7FD78-10DF-4548-8701-70C42FFF8B01}" type="parTrans" cxnId="{ADF2690D-9FAA-41E0-A8AD-63FA61DB7107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7BC0D2F0-0114-47FA-9133-44F8EBE5353E}" type="sibTrans" cxnId="{ADF2690D-9FAA-41E0-A8AD-63FA61DB7107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DF338197-8BA6-4FD8-853A-14D1B1FD3D67}">
      <dgm:prSet/>
      <dgm:spPr/>
      <dgm:t>
        <a:bodyPr/>
        <a:lstStyle/>
        <a:p>
          <a:r>
            <a:rPr lang="fr-FR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Calculer les coûts prévisionnels pour e</a:t>
          </a:r>
          <a:r>
            <a:rPr lang="fr-FR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stimer les dépenses d'exploitation (fixes et variables) induites.</a:t>
          </a:r>
        </a:p>
      </dgm:t>
    </dgm:pt>
    <dgm:pt modelId="{44D77F2F-BAB2-4CEC-B15C-9ADE5E733353}" type="parTrans" cxnId="{1BF2AAE6-9317-4E9B-BB36-564747FF907D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E985713A-C378-4D93-98AE-CFB3AF052DD7}" type="sibTrans" cxnId="{1BF2AAE6-9317-4E9B-BB36-564747FF907D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2941691C-6A4A-4A42-A54D-B4922A17BB09}">
      <dgm:prSet/>
      <dgm:spPr/>
      <dgm:t>
        <a:bodyPr/>
        <a:lstStyle/>
        <a:p>
          <a:r>
            <a:rPr lang="fr-FR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Récapituler ces informations dans les deux documents de synthèses que sont le tableau des flux nets de trésorerie et le plan, de financement.</a:t>
          </a:r>
        </a:p>
      </dgm:t>
    </dgm:pt>
    <dgm:pt modelId="{3335FD54-B513-4B61-AE55-26125A9F397A}" type="parTrans" cxnId="{BFC6DC8B-1578-43E2-BF46-83FBEACD5CA0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A3E833CC-F060-421A-ABCC-AD021292BFA1}" type="sibTrans" cxnId="{BFC6DC8B-1578-43E2-BF46-83FBEACD5CA0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08CC2179-D96D-4497-A66F-66CB576369AB}" type="pres">
      <dgm:prSet presAssocID="{6AA5BAB2-DA96-4A6F-9D0B-5FBBF9E67BA3}" presName="outerComposite" presStyleCnt="0">
        <dgm:presLayoutVars>
          <dgm:chMax val="5"/>
          <dgm:dir/>
          <dgm:resizeHandles val="exact"/>
        </dgm:presLayoutVars>
      </dgm:prSet>
      <dgm:spPr/>
    </dgm:pt>
    <dgm:pt modelId="{735DAAF2-0A45-4443-8C00-91781D0AC04D}" type="pres">
      <dgm:prSet presAssocID="{6AA5BAB2-DA96-4A6F-9D0B-5FBBF9E67BA3}" presName="dummyMaxCanvas" presStyleCnt="0">
        <dgm:presLayoutVars/>
      </dgm:prSet>
      <dgm:spPr/>
    </dgm:pt>
    <dgm:pt modelId="{4BF3C3BD-06A0-4FF9-81B9-BC5D219191E3}" type="pres">
      <dgm:prSet presAssocID="{6AA5BAB2-DA96-4A6F-9D0B-5FBBF9E67BA3}" presName="FourNodes_1" presStyleLbl="node1" presStyleIdx="0" presStyleCnt="4">
        <dgm:presLayoutVars>
          <dgm:bulletEnabled val="1"/>
        </dgm:presLayoutVars>
      </dgm:prSet>
      <dgm:spPr/>
    </dgm:pt>
    <dgm:pt modelId="{233C67DB-02D2-42B3-BEA9-C3BDC28C3483}" type="pres">
      <dgm:prSet presAssocID="{6AA5BAB2-DA96-4A6F-9D0B-5FBBF9E67BA3}" presName="FourNodes_2" presStyleLbl="node1" presStyleIdx="1" presStyleCnt="4">
        <dgm:presLayoutVars>
          <dgm:bulletEnabled val="1"/>
        </dgm:presLayoutVars>
      </dgm:prSet>
      <dgm:spPr/>
    </dgm:pt>
    <dgm:pt modelId="{93D211EF-E367-4EE8-B238-D70744C574B6}" type="pres">
      <dgm:prSet presAssocID="{6AA5BAB2-DA96-4A6F-9D0B-5FBBF9E67BA3}" presName="FourNodes_3" presStyleLbl="node1" presStyleIdx="2" presStyleCnt="4">
        <dgm:presLayoutVars>
          <dgm:bulletEnabled val="1"/>
        </dgm:presLayoutVars>
      </dgm:prSet>
      <dgm:spPr/>
    </dgm:pt>
    <dgm:pt modelId="{9DFD8462-32B2-47A7-B79E-8EA3E479CA83}" type="pres">
      <dgm:prSet presAssocID="{6AA5BAB2-DA96-4A6F-9D0B-5FBBF9E67BA3}" presName="FourNodes_4" presStyleLbl="node1" presStyleIdx="3" presStyleCnt="4">
        <dgm:presLayoutVars>
          <dgm:bulletEnabled val="1"/>
        </dgm:presLayoutVars>
      </dgm:prSet>
      <dgm:spPr/>
    </dgm:pt>
    <dgm:pt modelId="{0AACBF3C-D1A0-464E-854B-29C0526DAE3F}" type="pres">
      <dgm:prSet presAssocID="{6AA5BAB2-DA96-4A6F-9D0B-5FBBF9E67BA3}" presName="FourConn_1-2" presStyleLbl="fgAccFollowNode1" presStyleIdx="0" presStyleCnt="3">
        <dgm:presLayoutVars>
          <dgm:bulletEnabled val="1"/>
        </dgm:presLayoutVars>
      </dgm:prSet>
      <dgm:spPr/>
    </dgm:pt>
    <dgm:pt modelId="{4DD711F6-DE0C-4CAC-8D14-7328A64B4A55}" type="pres">
      <dgm:prSet presAssocID="{6AA5BAB2-DA96-4A6F-9D0B-5FBBF9E67BA3}" presName="FourConn_2-3" presStyleLbl="fgAccFollowNode1" presStyleIdx="1" presStyleCnt="3">
        <dgm:presLayoutVars>
          <dgm:bulletEnabled val="1"/>
        </dgm:presLayoutVars>
      </dgm:prSet>
      <dgm:spPr/>
    </dgm:pt>
    <dgm:pt modelId="{5F8C6F50-9D25-4842-8115-8A010BB6C59A}" type="pres">
      <dgm:prSet presAssocID="{6AA5BAB2-DA96-4A6F-9D0B-5FBBF9E67BA3}" presName="FourConn_3-4" presStyleLbl="fgAccFollowNode1" presStyleIdx="2" presStyleCnt="3">
        <dgm:presLayoutVars>
          <dgm:bulletEnabled val="1"/>
        </dgm:presLayoutVars>
      </dgm:prSet>
      <dgm:spPr/>
    </dgm:pt>
    <dgm:pt modelId="{72FCDB16-1891-45C8-ABED-90A8DF941AAF}" type="pres">
      <dgm:prSet presAssocID="{6AA5BAB2-DA96-4A6F-9D0B-5FBBF9E67BA3}" presName="FourNodes_1_text" presStyleLbl="node1" presStyleIdx="3" presStyleCnt="4">
        <dgm:presLayoutVars>
          <dgm:bulletEnabled val="1"/>
        </dgm:presLayoutVars>
      </dgm:prSet>
      <dgm:spPr/>
    </dgm:pt>
    <dgm:pt modelId="{9FFAE5B5-2356-4201-96B5-A718B62B4F8B}" type="pres">
      <dgm:prSet presAssocID="{6AA5BAB2-DA96-4A6F-9D0B-5FBBF9E67BA3}" presName="FourNodes_2_text" presStyleLbl="node1" presStyleIdx="3" presStyleCnt="4">
        <dgm:presLayoutVars>
          <dgm:bulletEnabled val="1"/>
        </dgm:presLayoutVars>
      </dgm:prSet>
      <dgm:spPr/>
    </dgm:pt>
    <dgm:pt modelId="{A8AF9D28-17C2-4786-B9A2-B4C5F79DEA01}" type="pres">
      <dgm:prSet presAssocID="{6AA5BAB2-DA96-4A6F-9D0B-5FBBF9E67BA3}" presName="FourNodes_3_text" presStyleLbl="node1" presStyleIdx="3" presStyleCnt="4">
        <dgm:presLayoutVars>
          <dgm:bulletEnabled val="1"/>
        </dgm:presLayoutVars>
      </dgm:prSet>
      <dgm:spPr/>
    </dgm:pt>
    <dgm:pt modelId="{560A06DA-D253-41BA-84F5-35156D819B08}" type="pres">
      <dgm:prSet presAssocID="{6AA5BAB2-DA96-4A6F-9D0B-5FBBF9E67BA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D0E7401-75C6-4638-A598-FF54F7C48F8D}" type="presOf" srcId="{7BC0D2F0-0114-47FA-9133-44F8EBE5353E}" destId="{4DD711F6-DE0C-4CAC-8D14-7328A64B4A55}" srcOrd="0" destOrd="0" presId="urn:microsoft.com/office/officeart/2005/8/layout/vProcess5"/>
    <dgm:cxn modelId="{ADF2690D-9FAA-41E0-A8AD-63FA61DB7107}" srcId="{6AA5BAB2-DA96-4A6F-9D0B-5FBBF9E67BA3}" destId="{F287E1B1-161A-4368-8B69-5856BD7C4204}" srcOrd="1" destOrd="0" parTransId="{C2F7FD78-10DF-4548-8701-70C42FFF8B01}" sibTransId="{7BC0D2F0-0114-47FA-9133-44F8EBE5353E}"/>
    <dgm:cxn modelId="{8DD7DE16-DCD0-48DA-9F91-670C9F4AF781}" type="presOf" srcId="{DF338197-8BA6-4FD8-853A-14D1B1FD3D67}" destId="{93D211EF-E367-4EE8-B238-D70744C574B6}" srcOrd="0" destOrd="0" presId="urn:microsoft.com/office/officeart/2005/8/layout/vProcess5"/>
    <dgm:cxn modelId="{8B1ED43E-E917-49C1-AEDB-E09075DCF0FC}" srcId="{6AA5BAB2-DA96-4A6F-9D0B-5FBBF9E67BA3}" destId="{5481DE41-AB71-42B0-B64A-408B9B9E6644}" srcOrd="0" destOrd="0" parTransId="{3EEE7F51-5057-4DEA-8D32-3D1B74D56738}" sibTransId="{CD3F466A-E659-4D0B-BE9B-111E26BE90F5}"/>
    <dgm:cxn modelId="{61FB455B-E1FB-4B51-95CD-8A60BEA963F6}" type="presOf" srcId="{F287E1B1-161A-4368-8B69-5856BD7C4204}" destId="{233C67DB-02D2-42B3-BEA9-C3BDC28C3483}" srcOrd="0" destOrd="0" presId="urn:microsoft.com/office/officeart/2005/8/layout/vProcess5"/>
    <dgm:cxn modelId="{10E96C63-F866-4C79-BCA6-3464E1261BC6}" type="presOf" srcId="{6AA5BAB2-DA96-4A6F-9D0B-5FBBF9E67BA3}" destId="{08CC2179-D96D-4497-A66F-66CB576369AB}" srcOrd="0" destOrd="0" presId="urn:microsoft.com/office/officeart/2005/8/layout/vProcess5"/>
    <dgm:cxn modelId="{FFFD296B-D5D1-4552-A514-A7448669AE26}" type="presOf" srcId="{CD3F466A-E659-4D0B-BE9B-111E26BE90F5}" destId="{0AACBF3C-D1A0-464E-854B-29C0526DAE3F}" srcOrd="0" destOrd="0" presId="urn:microsoft.com/office/officeart/2005/8/layout/vProcess5"/>
    <dgm:cxn modelId="{3D94BB7A-8600-48D6-84C8-3FE8BF8BE9C6}" type="presOf" srcId="{5481DE41-AB71-42B0-B64A-408B9B9E6644}" destId="{72FCDB16-1891-45C8-ABED-90A8DF941AAF}" srcOrd="1" destOrd="0" presId="urn:microsoft.com/office/officeart/2005/8/layout/vProcess5"/>
    <dgm:cxn modelId="{6799278B-5EFC-4C27-8D33-9C3D1E92D8AB}" type="presOf" srcId="{5481DE41-AB71-42B0-B64A-408B9B9E6644}" destId="{4BF3C3BD-06A0-4FF9-81B9-BC5D219191E3}" srcOrd="0" destOrd="0" presId="urn:microsoft.com/office/officeart/2005/8/layout/vProcess5"/>
    <dgm:cxn modelId="{BFC6DC8B-1578-43E2-BF46-83FBEACD5CA0}" srcId="{6AA5BAB2-DA96-4A6F-9D0B-5FBBF9E67BA3}" destId="{2941691C-6A4A-4A42-A54D-B4922A17BB09}" srcOrd="3" destOrd="0" parTransId="{3335FD54-B513-4B61-AE55-26125A9F397A}" sibTransId="{A3E833CC-F060-421A-ABCC-AD021292BFA1}"/>
    <dgm:cxn modelId="{86CF7190-D195-4E8A-A70E-5789DEE2613B}" type="presOf" srcId="{2941691C-6A4A-4A42-A54D-B4922A17BB09}" destId="{9DFD8462-32B2-47A7-B79E-8EA3E479CA83}" srcOrd="0" destOrd="0" presId="urn:microsoft.com/office/officeart/2005/8/layout/vProcess5"/>
    <dgm:cxn modelId="{0EDBE9BB-2E31-4C98-AA95-CB4248E265F5}" type="presOf" srcId="{2941691C-6A4A-4A42-A54D-B4922A17BB09}" destId="{560A06DA-D253-41BA-84F5-35156D819B08}" srcOrd="1" destOrd="0" presId="urn:microsoft.com/office/officeart/2005/8/layout/vProcess5"/>
    <dgm:cxn modelId="{1BF2AAE6-9317-4E9B-BB36-564747FF907D}" srcId="{6AA5BAB2-DA96-4A6F-9D0B-5FBBF9E67BA3}" destId="{DF338197-8BA6-4FD8-853A-14D1B1FD3D67}" srcOrd="2" destOrd="0" parTransId="{44D77F2F-BAB2-4CEC-B15C-9ADE5E733353}" sibTransId="{E985713A-C378-4D93-98AE-CFB3AF052DD7}"/>
    <dgm:cxn modelId="{4390F2E8-EA55-4E01-829C-CDBED94E9CE1}" type="presOf" srcId="{DF338197-8BA6-4FD8-853A-14D1B1FD3D67}" destId="{A8AF9D28-17C2-4786-B9A2-B4C5F79DEA01}" srcOrd="1" destOrd="0" presId="urn:microsoft.com/office/officeart/2005/8/layout/vProcess5"/>
    <dgm:cxn modelId="{EC6BE9E9-4829-4A56-AFD9-4ACA383EB998}" type="presOf" srcId="{E985713A-C378-4D93-98AE-CFB3AF052DD7}" destId="{5F8C6F50-9D25-4842-8115-8A010BB6C59A}" srcOrd="0" destOrd="0" presId="urn:microsoft.com/office/officeart/2005/8/layout/vProcess5"/>
    <dgm:cxn modelId="{79DC90F3-698E-4A5B-9545-554520F642CA}" type="presOf" srcId="{F287E1B1-161A-4368-8B69-5856BD7C4204}" destId="{9FFAE5B5-2356-4201-96B5-A718B62B4F8B}" srcOrd="1" destOrd="0" presId="urn:microsoft.com/office/officeart/2005/8/layout/vProcess5"/>
    <dgm:cxn modelId="{4B2C6A6E-C728-4740-B8DD-59FBAA5BB525}" type="presParOf" srcId="{08CC2179-D96D-4497-A66F-66CB576369AB}" destId="{735DAAF2-0A45-4443-8C00-91781D0AC04D}" srcOrd="0" destOrd="0" presId="urn:microsoft.com/office/officeart/2005/8/layout/vProcess5"/>
    <dgm:cxn modelId="{F04A344D-F135-4A24-9562-ED21C38FE242}" type="presParOf" srcId="{08CC2179-D96D-4497-A66F-66CB576369AB}" destId="{4BF3C3BD-06A0-4FF9-81B9-BC5D219191E3}" srcOrd="1" destOrd="0" presId="urn:microsoft.com/office/officeart/2005/8/layout/vProcess5"/>
    <dgm:cxn modelId="{D4268BBD-EEA8-491F-8307-264F30A99B21}" type="presParOf" srcId="{08CC2179-D96D-4497-A66F-66CB576369AB}" destId="{233C67DB-02D2-42B3-BEA9-C3BDC28C3483}" srcOrd="2" destOrd="0" presId="urn:microsoft.com/office/officeart/2005/8/layout/vProcess5"/>
    <dgm:cxn modelId="{8B70A012-F70B-4658-A58C-2491B6A1C9AA}" type="presParOf" srcId="{08CC2179-D96D-4497-A66F-66CB576369AB}" destId="{93D211EF-E367-4EE8-B238-D70744C574B6}" srcOrd="3" destOrd="0" presId="urn:microsoft.com/office/officeart/2005/8/layout/vProcess5"/>
    <dgm:cxn modelId="{21B69805-123C-45DB-99CD-F236D04BF1C8}" type="presParOf" srcId="{08CC2179-D96D-4497-A66F-66CB576369AB}" destId="{9DFD8462-32B2-47A7-B79E-8EA3E479CA83}" srcOrd="4" destOrd="0" presId="urn:microsoft.com/office/officeart/2005/8/layout/vProcess5"/>
    <dgm:cxn modelId="{EB5F57DA-A1EB-491F-B933-79CE2F934C94}" type="presParOf" srcId="{08CC2179-D96D-4497-A66F-66CB576369AB}" destId="{0AACBF3C-D1A0-464E-854B-29C0526DAE3F}" srcOrd="5" destOrd="0" presId="urn:microsoft.com/office/officeart/2005/8/layout/vProcess5"/>
    <dgm:cxn modelId="{BC1E0573-F4DD-43DF-AA95-CE6331DA6E41}" type="presParOf" srcId="{08CC2179-D96D-4497-A66F-66CB576369AB}" destId="{4DD711F6-DE0C-4CAC-8D14-7328A64B4A55}" srcOrd="6" destOrd="0" presId="urn:microsoft.com/office/officeart/2005/8/layout/vProcess5"/>
    <dgm:cxn modelId="{58BD7483-37E8-464C-AAA6-1D3E5094D45E}" type="presParOf" srcId="{08CC2179-D96D-4497-A66F-66CB576369AB}" destId="{5F8C6F50-9D25-4842-8115-8A010BB6C59A}" srcOrd="7" destOrd="0" presId="urn:microsoft.com/office/officeart/2005/8/layout/vProcess5"/>
    <dgm:cxn modelId="{EF0D159C-FEE4-4106-BF60-B4D6AD463ECC}" type="presParOf" srcId="{08CC2179-D96D-4497-A66F-66CB576369AB}" destId="{72FCDB16-1891-45C8-ABED-90A8DF941AAF}" srcOrd="8" destOrd="0" presId="urn:microsoft.com/office/officeart/2005/8/layout/vProcess5"/>
    <dgm:cxn modelId="{0BEDE597-4F5D-42A0-9ECF-100D750A3664}" type="presParOf" srcId="{08CC2179-D96D-4497-A66F-66CB576369AB}" destId="{9FFAE5B5-2356-4201-96B5-A718B62B4F8B}" srcOrd="9" destOrd="0" presId="urn:microsoft.com/office/officeart/2005/8/layout/vProcess5"/>
    <dgm:cxn modelId="{2BF0C897-1E4E-4889-B2F7-C3953CE8D85B}" type="presParOf" srcId="{08CC2179-D96D-4497-A66F-66CB576369AB}" destId="{A8AF9D28-17C2-4786-B9A2-B4C5F79DEA01}" srcOrd="10" destOrd="0" presId="urn:microsoft.com/office/officeart/2005/8/layout/vProcess5"/>
    <dgm:cxn modelId="{E6E84BB4-BECA-4C8C-B2E9-13BAF7A76C51}" type="presParOf" srcId="{08CC2179-D96D-4497-A66F-66CB576369AB}" destId="{560A06DA-D253-41BA-84F5-35156D819B0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9FAFC-12AD-4B70-81CC-FFCA4A425F70}">
      <dsp:nvSpPr>
        <dsp:cNvPr id="0" name=""/>
        <dsp:cNvSpPr/>
      </dsp:nvSpPr>
      <dsp:spPr>
        <a:xfrm>
          <a:off x="5805537" y="871319"/>
          <a:ext cx="3713033" cy="491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908"/>
              </a:lnTo>
              <a:lnTo>
                <a:pt x="3713033" y="334908"/>
              </a:lnTo>
              <a:lnTo>
                <a:pt x="3713033" y="49145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EB589-834A-4A89-9C7F-0CDA2096F02F}">
      <dsp:nvSpPr>
        <dsp:cNvPr id="0" name=""/>
        <dsp:cNvSpPr/>
      </dsp:nvSpPr>
      <dsp:spPr>
        <a:xfrm>
          <a:off x="3625186" y="871319"/>
          <a:ext cx="2180350" cy="491450"/>
        </a:xfrm>
        <a:custGeom>
          <a:avLst/>
          <a:gdLst/>
          <a:ahLst/>
          <a:cxnLst/>
          <a:rect l="0" t="0" r="0" b="0"/>
          <a:pathLst>
            <a:path>
              <a:moveTo>
                <a:pt x="2180350" y="0"/>
              </a:moveTo>
              <a:lnTo>
                <a:pt x="2180350" y="334908"/>
              </a:lnTo>
              <a:lnTo>
                <a:pt x="0" y="334908"/>
              </a:lnTo>
              <a:lnTo>
                <a:pt x="0" y="49145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BFD5A-6867-4867-9AB7-87AB8A967E0A}">
      <dsp:nvSpPr>
        <dsp:cNvPr id="0" name=""/>
        <dsp:cNvSpPr/>
      </dsp:nvSpPr>
      <dsp:spPr>
        <a:xfrm>
          <a:off x="2825211" y="186"/>
          <a:ext cx="5960651" cy="871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3F4A1-812F-40EF-98E3-690EEE1F7217}">
      <dsp:nvSpPr>
        <dsp:cNvPr id="0" name=""/>
        <dsp:cNvSpPr/>
      </dsp:nvSpPr>
      <dsp:spPr>
        <a:xfrm>
          <a:off x="3012967" y="178553"/>
          <a:ext cx="5960651" cy="871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Deux documents complémentaires exposent l’activité prévisionnelle et le financement du projet.</a:t>
          </a:r>
          <a:endParaRPr lang="fr-FR" sz="1800" b="1" kern="1200" dirty="0"/>
        </a:p>
      </dsp:txBody>
      <dsp:txXfrm>
        <a:off x="3038482" y="204068"/>
        <a:ext cx="5909621" cy="820103"/>
      </dsp:txXfrm>
    </dsp:sp>
    <dsp:sp modelId="{90EF47B7-5D5D-4B9E-A9CE-555BACF09CA9}">
      <dsp:nvSpPr>
        <dsp:cNvPr id="0" name=""/>
        <dsp:cNvSpPr/>
      </dsp:nvSpPr>
      <dsp:spPr>
        <a:xfrm>
          <a:off x="89060" y="1362770"/>
          <a:ext cx="7072252" cy="1756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B2611-3C86-4913-AB33-226CEF322C45}">
      <dsp:nvSpPr>
        <dsp:cNvPr id="0" name=""/>
        <dsp:cNvSpPr/>
      </dsp:nvSpPr>
      <dsp:spPr>
        <a:xfrm>
          <a:off x="276815" y="1541137"/>
          <a:ext cx="7072252" cy="1756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tableau des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flux nets de trésorerie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précise les recettes et les dépenses d’exploitation et calcule la rentabilité prévisionnelle du projet en indiquant la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capacité d’autofinancement du projet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qui détaille année par année la solvabilité du projet.</a:t>
          </a:r>
        </a:p>
      </dsp:txBody>
      <dsp:txXfrm>
        <a:off x="328259" y="1592581"/>
        <a:ext cx="6969364" cy="1653554"/>
      </dsp:txXfrm>
    </dsp:sp>
    <dsp:sp modelId="{6ED73F09-25AE-4B66-9933-A48CE999F6CA}">
      <dsp:nvSpPr>
        <dsp:cNvPr id="0" name=""/>
        <dsp:cNvSpPr/>
      </dsp:nvSpPr>
      <dsp:spPr>
        <a:xfrm>
          <a:off x="7525975" y="1362770"/>
          <a:ext cx="3985190" cy="1756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15361-7D7F-455A-8B53-0C3E155B44D4}">
      <dsp:nvSpPr>
        <dsp:cNvPr id="0" name=""/>
        <dsp:cNvSpPr/>
      </dsp:nvSpPr>
      <dsp:spPr>
        <a:xfrm>
          <a:off x="7713730" y="1541137"/>
          <a:ext cx="3985190" cy="1756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plan de financement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détaille les investissements à réaliser pour mettre en œuvre le projet et leurs modalités de financement. </a:t>
          </a:r>
        </a:p>
      </dsp:txBody>
      <dsp:txXfrm>
        <a:off x="7765174" y="1592581"/>
        <a:ext cx="3882302" cy="1653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EA9D9-C4AB-422D-8C11-B46F8917C7AF}">
      <dsp:nvSpPr>
        <dsp:cNvPr id="0" name=""/>
        <dsp:cNvSpPr/>
      </dsp:nvSpPr>
      <dsp:spPr>
        <a:xfrm rot="16200000">
          <a:off x="675457" y="249410"/>
          <a:ext cx="1244620" cy="1954777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01600" rIns="91440" bIns="1016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Investissements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Remboursements et  rémunération des financeurs</a:t>
          </a:r>
        </a:p>
      </dsp:txBody>
      <dsp:txXfrm rot="5400000">
        <a:off x="381147" y="665256"/>
        <a:ext cx="1894009" cy="1123084"/>
      </dsp:txXfrm>
    </dsp:sp>
    <dsp:sp modelId="{A7F70910-5660-433D-84C6-E0C83D2A1658}">
      <dsp:nvSpPr>
        <dsp:cNvPr id="0" name=""/>
        <dsp:cNvSpPr/>
      </dsp:nvSpPr>
      <dsp:spPr>
        <a:xfrm rot="5400000">
          <a:off x="2757482" y="163186"/>
          <a:ext cx="1219649" cy="2115350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01600" rIns="60960" bIns="1016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Flux de trésorerie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Capacité d'autofinancement projet</a:t>
          </a:r>
        </a:p>
      </dsp:txBody>
      <dsp:txXfrm rot="-5400000">
        <a:off x="2309632" y="670586"/>
        <a:ext cx="2055801" cy="1100551"/>
      </dsp:txXfrm>
    </dsp:sp>
    <dsp:sp modelId="{410D38AE-AB55-41DE-AEEA-B4D854D3BEF6}">
      <dsp:nvSpPr>
        <dsp:cNvPr id="0" name=""/>
        <dsp:cNvSpPr/>
      </dsp:nvSpPr>
      <dsp:spPr>
        <a:xfrm>
          <a:off x="1814400" y="70289"/>
          <a:ext cx="1041989" cy="104193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6B1FB-2126-4AE3-8984-91922FC83613}">
      <dsp:nvSpPr>
        <dsp:cNvPr id="0" name=""/>
        <dsp:cNvSpPr/>
      </dsp:nvSpPr>
      <dsp:spPr>
        <a:xfrm rot="10800000">
          <a:off x="1870709" y="1328657"/>
          <a:ext cx="1041989" cy="104193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3C3BD-06A0-4FF9-81B9-BC5D219191E3}">
      <dsp:nvSpPr>
        <dsp:cNvPr id="0" name=""/>
        <dsp:cNvSpPr/>
      </dsp:nvSpPr>
      <dsp:spPr>
        <a:xfrm>
          <a:off x="0" y="0"/>
          <a:ext cx="8832426" cy="882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Chiffrer l'activité prévisionnelle en quantité et en valeur afin de pouvoir identifier les besoins d’investissements (matériels, besoin en fonds de roulement…), </a:t>
          </a:r>
          <a:endParaRPr lang="fr-FR" sz="1700" b="1" kern="1200" dirty="0">
            <a:solidFill>
              <a:srgbClr val="FF0000"/>
            </a:solidFill>
          </a:endParaRPr>
        </a:p>
      </dsp:txBody>
      <dsp:txXfrm>
        <a:off x="25859" y="25859"/>
        <a:ext cx="7805099" cy="831186"/>
      </dsp:txXfrm>
    </dsp:sp>
    <dsp:sp modelId="{233C67DB-02D2-42B3-BEA9-C3BDC28C3483}">
      <dsp:nvSpPr>
        <dsp:cNvPr id="0" name=""/>
        <dsp:cNvSpPr/>
      </dsp:nvSpPr>
      <dsp:spPr>
        <a:xfrm>
          <a:off x="739715" y="1043432"/>
          <a:ext cx="8832426" cy="882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Définir les modalités de financement (apports en capitaux ou en compte courant, emprunts, crédit-bail…), et chiffrer les remboursements, dividendes ou loyers qui en résulteront.</a:t>
          </a:r>
        </a:p>
      </dsp:txBody>
      <dsp:txXfrm>
        <a:off x="765574" y="1069291"/>
        <a:ext cx="7467105" cy="831186"/>
      </dsp:txXfrm>
    </dsp:sp>
    <dsp:sp modelId="{93D211EF-E367-4EE8-B238-D70744C574B6}">
      <dsp:nvSpPr>
        <dsp:cNvPr id="0" name=""/>
        <dsp:cNvSpPr/>
      </dsp:nvSpPr>
      <dsp:spPr>
        <a:xfrm>
          <a:off x="1468390" y="2086864"/>
          <a:ext cx="8832426" cy="882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Calculer les coûts prévisionnels pour e</a:t>
          </a:r>
          <a:r>
            <a:rPr lang="fr-FR" sz="17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stimer les dépenses d'exploitation (fixes et variables) induites.</a:t>
          </a:r>
        </a:p>
      </dsp:txBody>
      <dsp:txXfrm>
        <a:off x="1494249" y="2112723"/>
        <a:ext cx="7478145" cy="831186"/>
      </dsp:txXfrm>
    </dsp:sp>
    <dsp:sp modelId="{9DFD8462-32B2-47A7-B79E-8EA3E479CA83}">
      <dsp:nvSpPr>
        <dsp:cNvPr id="0" name=""/>
        <dsp:cNvSpPr/>
      </dsp:nvSpPr>
      <dsp:spPr>
        <a:xfrm>
          <a:off x="2208106" y="3130295"/>
          <a:ext cx="8832426" cy="882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Récapituler ces informations dans les deux documents de synthèses que sont le tableau des flux nets de trésorerie et le plan, de financement.</a:t>
          </a:r>
        </a:p>
      </dsp:txBody>
      <dsp:txXfrm>
        <a:off x="2233965" y="3156154"/>
        <a:ext cx="7467105" cy="831186"/>
      </dsp:txXfrm>
    </dsp:sp>
    <dsp:sp modelId="{0AACBF3C-D1A0-464E-854B-29C0526DAE3F}">
      <dsp:nvSpPr>
        <dsp:cNvPr id="0" name=""/>
        <dsp:cNvSpPr/>
      </dsp:nvSpPr>
      <dsp:spPr>
        <a:xfrm>
          <a:off x="8258538" y="676224"/>
          <a:ext cx="573887" cy="5738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700" b="1" kern="1200">
            <a:solidFill>
              <a:srgbClr val="FF0000"/>
            </a:solidFill>
          </a:endParaRPr>
        </a:p>
      </dsp:txBody>
      <dsp:txXfrm>
        <a:off x="8387663" y="676224"/>
        <a:ext cx="315637" cy="431850"/>
      </dsp:txXfrm>
    </dsp:sp>
    <dsp:sp modelId="{4DD711F6-DE0C-4CAC-8D14-7328A64B4A55}">
      <dsp:nvSpPr>
        <dsp:cNvPr id="0" name=""/>
        <dsp:cNvSpPr/>
      </dsp:nvSpPr>
      <dsp:spPr>
        <a:xfrm>
          <a:off x="8998254" y="1719656"/>
          <a:ext cx="573887" cy="5738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700" b="1" kern="1200">
            <a:solidFill>
              <a:srgbClr val="FF0000"/>
            </a:solidFill>
          </a:endParaRPr>
        </a:p>
      </dsp:txBody>
      <dsp:txXfrm>
        <a:off x="9127379" y="1719656"/>
        <a:ext cx="315637" cy="431850"/>
      </dsp:txXfrm>
    </dsp:sp>
    <dsp:sp modelId="{5F8C6F50-9D25-4842-8115-8A010BB6C59A}">
      <dsp:nvSpPr>
        <dsp:cNvPr id="0" name=""/>
        <dsp:cNvSpPr/>
      </dsp:nvSpPr>
      <dsp:spPr>
        <a:xfrm>
          <a:off x="9726929" y="2763088"/>
          <a:ext cx="573887" cy="5738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700" b="1" kern="1200">
            <a:solidFill>
              <a:srgbClr val="FF0000"/>
            </a:solidFill>
          </a:endParaRPr>
        </a:p>
      </dsp:txBody>
      <dsp:txXfrm>
        <a:off x="9856054" y="2763088"/>
        <a:ext cx="315637" cy="431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A25F3-A68F-F640-9BB1-C8EC556DCC9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EA647-36A4-684D-9A75-4A3251E893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81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93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Chap.19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Plan de financement et modes de financement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9CDD959-B545-43E8-BBC9-5A9B8B78EF88}"/>
              </a:ext>
            </a:extLst>
          </p:cNvPr>
          <p:cNvSpPr txBox="1"/>
          <p:nvPr/>
        </p:nvSpPr>
        <p:spPr>
          <a:xfrm>
            <a:off x="380403" y="803442"/>
            <a:ext cx="1109133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Tout projet d’investissement, qu’il concerne une entreprise ou un créateur d’entreprise, impose une réflexion préalable </a:t>
            </a:r>
          </a:p>
          <a:p>
            <a:pPr algn="ctr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 les conditions d’exercice de l’activité, sur sa rentabilité prévisionnelle et sur les investissements à réaliser ainsi que leurs financements. </a:t>
            </a:r>
          </a:p>
          <a:p>
            <a:pPr algn="just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étude doit prouver la viabilité du projet. 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E8DEA47F-FB80-4C97-AF39-1018A2B205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7435235"/>
              </p:ext>
            </p:extLst>
          </p:nvPr>
        </p:nvGraphicFramePr>
        <p:xfrm>
          <a:off x="160867" y="3200934"/>
          <a:ext cx="11777133" cy="3297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018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93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Chap.19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Plan de financement et modes de financement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311" y="722273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0DE92CB-281E-4F1E-A393-F9C224371A8F}"/>
              </a:ext>
            </a:extLst>
          </p:cNvPr>
          <p:cNvSpPr txBox="1"/>
          <p:nvPr/>
        </p:nvSpPr>
        <p:spPr>
          <a:xfrm>
            <a:off x="304799" y="1489467"/>
            <a:ext cx="7141633" cy="2693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 deux documents sont en interaction dans la mesure ou le plan de financement interfère sur les flux de trésorerie par les modalités de remboursement ou de rémunération des financeurs. </a:t>
            </a:r>
          </a:p>
          <a:p>
            <a:pPr algn="just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le flux net de trésorerie, en calculant la capacité d’autofinancement du projet, rétroagit sur les modalités de financement du projet.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5791B7D7-3991-43C9-939D-7B6554743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1582537"/>
              </p:ext>
            </p:extLst>
          </p:nvPr>
        </p:nvGraphicFramePr>
        <p:xfrm>
          <a:off x="7525115" y="1459775"/>
          <a:ext cx="4721918" cy="2536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6715DC06-17EC-4C04-A30E-535BCC6F89DC}"/>
              </a:ext>
            </a:extLst>
          </p:cNvPr>
          <p:cNvSpPr txBox="1"/>
          <p:nvPr/>
        </p:nvSpPr>
        <p:spPr>
          <a:xfrm>
            <a:off x="763751" y="4871760"/>
            <a:ext cx="1096681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 documents sont le plus souvent demandés par les investisseurs et les banquiers. Ces documents prospectifs sont établis sur 3 à 5 ans, au-delà, la précision devient aléatoire. 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93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Chap.19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Plan de financement et modes de financement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E6D0DED-342A-4B14-A7C3-23EFC1BCFD04}"/>
              </a:ext>
            </a:extLst>
          </p:cNvPr>
          <p:cNvSpPr txBox="1"/>
          <p:nvPr/>
        </p:nvSpPr>
        <p:spPr>
          <a:xfrm>
            <a:off x="255778" y="5994400"/>
            <a:ext cx="110405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le cadre de ce chapitre nous allons nous attacher plus particulièrement à l’étude des étapes 2 et 4.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E02B96FE-B66C-4BFC-BB4C-D79C521A27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2332738"/>
              </p:ext>
            </p:extLst>
          </p:nvPr>
        </p:nvGraphicFramePr>
        <p:xfrm>
          <a:off x="575733" y="1595907"/>
          <a:ext cx="11040533" cy="401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0317EBD0-72FD-4E1F-890B-2AD4D142A53F}"/>
              </a:ext>
            </a:extLst>
          </p:cNvPr>
          <p:cNvSpPr txBox="1"/>
          <p:nvPr/>
        </p:nvSpPr>
        <p:spPr>
          <a:xfrm>
            <a:off x="255778" y="939800"/>
            <a:ext cx="11222567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4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L’élaboration de ces documents est réalisée en plusieurs étapes. </a:t>
            </a:r>
            <a:endParaRPr lang="fr-FR" sz="2400" kern="1200" dirty="0"/>
          </a:p>
        </p:txBody>
      </p:sp>
    </p:spTree>
    <p:extLst>
      <p:ext uri="{BB962C8B-B14F-4D97-AF65-F5344CB8AC3E}">
        <p14:creationId xmlns:p14="http://schemas.microsoft.com/office/powerpoint/2010/main" val="744646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77</TotalTime>
  <Words>377</Words>
  <Application>Microsoft Office PowerPoint</Application>
  <PresentationFormat>Grand écran</PresentationFormat>
  <Paragraphs>23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Damask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15</cp:revision>
  <dcterms:created xsi:type="dcterms:W3CDTF">2014-06-17T06:47:14Z</dcterms:created>
  <dcterms:modified xsi:type="dcterms:W3CDTF">2024-04-27T22:09:38Z</dcterms:modified>
</cp:coreProperties>
</file>