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2A0DC7-AAFB-4E2B-B3D5-0637CAC535D4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EABE2E3-9401-480E-9002-5F9EBF098315}">
      <dgm:prSet phldrT="[Texte]" custT="1"/>
      <dgm:spPr/>
      <dgm:t>
        <a:bodyPr/>
        <a:lstStyle/>
        <a:p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Flux nets de trésorerie et capacité d'autofinancement du projet</a:t>
          </a:r>
        </a:p>
      </dgm:t>
    </dgm:pt>
    <dgm:pt modelId="{DF081ABA-56E0-4BB1-BAAE-50C4533AD414}" type="parTrans" cxnId="{8789A5CC-CF3A-4657-AD1D-FA23E08CAF16}">
      <dgm:prSet/>
      <dgm:spPr/>
      <dgm:t>
        <a:bodyPr/>
        <a:lstStyle/>
        <a:p>
          <a:endParaRPr lang="fr-FR" sz="5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BC2D70-5D68-4CC3-9C82-4954CF91ABAD}" type="sibTrans" cxnId="{8789A5CC-CF3A-4657-AD1D-FA23E08CAF16}">
      <dgm:prSet/>
      <dgm:spPr/>
      <dgm:t>
        <a:bodyPr/>
        <a:lstStyle/>
        <a:p>
          <a:endParaRPr lang="fr-FR" sz="5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15FF3A-0A86-4924-B613-895D3615F4D7}">
      <dgm:prSet phldrT="[Texte]" custT="1"/>
      <dgm:spPr/>
      <dgm:t>
        <a:bodyPr/>
        <a:lstStyle/>
        <a:p>
          <a:r>
            <a:rPr lang="fr-FR" sz="1600" b="1">
              <a:latin typeface="Arial" panose="020B0604020202020204" pitchFamily="34" charset="0"/>
              <a:cs typeface="Arial" panose="020B0604020202020204" pitchFamily="34" charset="0"/>
            </a:rPr>
            <a:t>Plan de financement</a:t>
          </a:r>
        </a:p>
      </dgm:t>
    </dgm:pt>
    <dgm:pt modelId="{5F700573-3B10-458A-A695-6900DEC49ECF}" type="parTrans" cxnId="{F199B1A1-5681-4FD4-8056-B01B51E5E506}">
      <dgm:prSet/>
      <dgm:spPr/>
      <dgm:t>
        <a:bodyPr/>
        <a:lstStyle/>
        <a:p>
          <a:endParaRPr lang="fr-FR" sz="5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4D1079-FEB1-49CC-8204-28477EB001FE}" type="sibTrans" cxnId="{F199B1A1-5681-4FD4-8056-B01B51E5E506}">
      <dgm:prSet/>
      <dgm:spPr/>
      <dgm:t>
        <a:bodyPr/>
        <a:lstStyle/>
        <a:p>
          <a:endParaRPr lang="fr-FR" sz="5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E90884-18DA-48B8-8D71-3A80AF992E4A}" type="pres">
      <dgm:prSet presAssocID="{7C2A0DC7-AAFB-4E2B-B3D5-0637CAC535D4}" presName="compositeShape" presStyleCnt="0">
        <dgm:presLayoutVars>
          <dgm:chMax val="2"/>
          <dgm:dir/>
          <dgm:resizeHandles val="exact"/>
        </dgm:presLayoutVars>
      </dgm:prSet>
      <dgm:spPr/>
    </dgm:pt>
    <dgm:pt modelId="{88EE2506-AF32-4CA1-AD53-76977BB9BA89}" type="pres">
      <dgm:prSet presAssocID="{7C2A0DC7-AAFB-4E2B-B3D5-0637CAC535D4}" presName="divider" presStyleLbl="fgShp" presStyleIdx="0" presStyleCnt="1"/>
      <dgm:spPr/>
    </dgm:pt>
    <dgm:pt modelId="{4AF2CED8-F52B-43EC-B6AE-FBA362F9B6A2}" type="pres">
      <dgm:prSet presAssocID="{9EABE2E3-9401-480E-9002-5F9EBF098315}" presName="downArrow" presStyleLbl="node1" presStyleIdx="0" presStyleCnt="2"/>
      <dgm:spPr/>
    </dgm:pt>
    <dgm:pt modelId="{390F556A-5710-49AE-BEE9-05A434BB54D6}" type="pres">
      <dgm:prSet presAssocID="{9EABE2E3-9401-480E-9002-5F9EBF098315}" presName="downArrowText" presStyleLbl="revTx" presStyleIdx="0" presStyleCnt="2" custScaleX="135863">
        <dgm:presLayoutVars>
          <dgm:bulletEnabled val="1"/>
        </dgm:presLayoutVars>
      </dgm:prSet>
      <dgm:spPr/>
    </dgm:pt>
    <dgm:pt modelId="{FDA2F7DC-8E34-4071-B0EF-B18D612980E4}" type="pres">
      <dgm:prSet presAssocID="{AF15FF3A-0A86-4924-B613-895D3615F4D7}" presName="upArrow" presStyleLbl="node1" presStyleIdx="1" presStyleCnt="2"/>
      <dgm:spPr/>
    </dgm:pt>
    <dgm:pt modelId="{BD24B6A5-4ABF-4C5A-9A43-A6C2D524DB58}" type="pres">
      <dgm:prSet presAssocID="{AF15FF3A-0A86-4924-B613-895D3615F4D7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F199B1A1-5681-4FD4-8056-B01B51E5E506}" srcId="{7C2A0DC7-AAFB-4E2B-B3D5-0637CAC535D4}" destId="{AF15FF3A-0A86-4924-B613-895D3615F4D7}" srcOrd="1" destOrd="0" parTransId="{5F700573-3B10-458A-A695-6900DEC49ECF}" sibTransId="{2B4D1079-FEB1-49CC-8204-28477EB001FE}"/>
    <dgm:cxn modelId="{ACF8C2C9-E5CF-43A7-BDFA-E7ACE9A237B8}" type="presOf" srcId="{9EABE2E3-9401-480E-9002-5F9EBF098315}" destId="{390F556A-5710-49AE-BEE9-05A434BB54D6}" srcOrd="0" destOrd="0" presId="urn:microsoft.com/office/officeart/2005/8/layout/arrow3"/>
    <dgm:cxn modelId="{8789A5CC-CF3A-4657-AD1D-FA23E08CAF16}" srcId="{7C2A0DC7-AAFB-4E2B-B3D5-0637CAC535D4}" destId="{9EABE2E3-9401-480E-9002-5F9EBF098315}" srcOrd="0" destOrd="0" parTransId="{DF081ABA-56E0-4BB1-BAAE-50C4533AD414}" sibTransId="{A8BC2D70-5D68-4CC3-9C82-4954CF91ABAD}"/>
    <dgm:cxn modelId="{0E0006E0-43AE-432D-8A06-FBA1592C39B7}" type="presOf" srcId="{7C2A0DC7-AAFB-4E2B-B3D5-0637CAC535D4}" destId="{7BE90884-18DA-48B8-8D71-3A80AF992E4A}" srcOrd="0" destOrd="0" presId="urn:microsoft.com/office/officeart/2005/8/layout/arrow3"/>
    <dgm:cxn modelId="{522A6DE1-1CF3-473C-9E88-8FCE0E0A586E}" type="presOf" srcId="{AF15FF3A-0A86-4924-B613-895D3615F4D7}" destId="{BD24B6A5-4ABF-4C5A-9A43-A6C2D524DB58}" srcOrd="0" destOrd="0" presId="urn:microsoft.com/office/officeart/2005/8/layout/arrow3"/>
    <dgm:cxn modelId="{762DD2BE-657C-4C15-9036-B525A8C92050}" type="presParOf" srcId="{7BE90884-18DA-48B8-8D71-3A80AF992E4A}" destId="{88EE2506-AF32-4CA1-AD53-76977BB9BA89}" srcOrd="0" destOrd="0" presId="urn:microsoft.com/office/officeart/2005/8/layout/arrow3"/>
    <dgm:cxn modelId="{64A42C59-C6F7-4ED4-9737-089014DAAA01}" type="presParOf" srcId="{7BE90884-18DA-48B8-8D71-3A80AF992E4A}" destId="{4AF2CED8-F52B-43EC-B6AE-FBA362F9B6A2}" srcOrd="1" destOrd="0" presId="urn:microsoft.com/office/officeart/2005/8/layout/arrow3"/>
    <dgm:cxn modelId="{A4BB1A94-68F7-48B6-BAAF-1056D9E88D2A}" type="presParOf" srcId="{7BE90884-18DA-48B8-8D71-3A80AF992E4A}" destId="{390F556A-5710-49AE-BEE9-05A434BB54D6}" srcOrd="2" destOrd="0" presId="urn:microsoft.com/office/officeart/2005/8/layout/arrow3"/>
    <dgm:cxn modelId="{45B36976-2982-49B1-B4D9-A595DACE994A}" type="presParOf" srcId="{7BE90884-18DA-48B8-8D71-3A80AF992E4A}" destId="{FDA2F7DC-8E34-4071-B0EF-B18D612980E4}" srcOrd="3" destOrd="0" presId="urn:microsoft.com/office/officeart/2005/8/layout/arrow3"/>
    <dgm:cxn modelId="{FDBE12EC-1B50-4432-86A7-E72B0407F488}" type="presParOf" srcId="{7BE90884-18DA-48B8-8D71-3A80AF992E4A}" destId="{BD24B6A5-4ABF-4C5A-9A43-A6C2D524DB58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EE2506-AF32-4CA1-AD53-76977BB9BA89}">
      <dsp:nvSpPr>
        <dsp:cNvPr id="0" name=""/>
        <dsp:cNvSpPr/>
      </dsp:nvSpPr>
      <dsp:spPr>
        <a:xfrm rot="21300000">
          <a:off x="16089" y="1012387"/>
          <a:ext cx="5210803" cy="596715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2CED8-F52B-43EC-B6AE-FBA362F9B6A2}">
      <dsp:nvSpPr>
        <dsp:cNvPr id="0" name=""/>
        <dsp:cNvSpPr/>
      </dsp:nvSpPr>
      <dsp:spPr>
        <a:xfrm>
          <a:off x="629157" y="131074"/>
          <a:ext cx="1572894" cy="1048596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0F556A-5710-49AE-BEE9-05A434BB54D6}">
      <dsp:nvSpPr>
        <dsp:cNvPr id="0" name=""/>
        <dsp:cNvSpPr/>
      </dsp:nvSpPr>
      <dsp:spPr>
        <a:xfrm>
          <a:off x="2477933" y="0"/>
          <a:ext cx="2279447" cy="11010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Flux nets de trésorerie et capacité d'autofinancement du projet</a:t>
          </a:r>
        </a:p>
      </dsp:txBody>
      <dsp:txXfrm>
        <a:off x="2477933" y="0"/>
        <a:ext cx="2279447" cy="1101026"/>
      </dsp:txXfrm>
    </dsp:sp>
    <dsp:sp modelId="{FDA2F7DC-8E34-4071-B0EF-B18D612980E4}">
      <dsp:nvSpPr>
        <dsp:cNvPr id="0" name=""/>
        <dsp:cNvSpPr/>
      </dsp:nvSpPr>
      <dsp:spPr>
        <a:xfrm>
          <a:off x="3040929" y="1441820"/>
          <a:ext cx="1572894" cy="1048596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24B6A5-4ABF-4C5A-9A43-A6C2D524DB58}">
      <dsp:nvSpPr>
        <dsp:cNvPr id="0" name=""/>
        <dsp:cNvSpPr/>
      </dsp:nvSpPr>
      <dsp:spPr>
        <a:xfrm>
          <a:off x="786447" y="1520464"/>
          <a:ext cx="1677754" cy="11010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" panose="020B0604020202020204" pitchFamily="34" charset="0"/>
              <a:cs typeface="Arial" panose="020B0604020202020204" pitchFamily="34" charset="0"/>
            </a:rPr>
            <a:t>Plan de financement</a:t>
          </a:r>
        </a:p>
      </dsp:txBody>
      <dsp:txXfrm>
        <a:off x="786447" y="1520464"/>
        <a:ext cx="1677754" cy="11010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A25F3-A68F-F640-9BB1-C8EC556DCC96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EA647-36A4-684D-9A75-4A3251E893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2811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93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Chap.19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–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Plan de financement et modes de financement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628311" y="722273"/>
            <a:ext cx="1016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Problématique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25BDA5D1-2414-4C38-B6B6-1EAD0F9288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1382722"/>
              </p:ext>
            </p:extLst>
          </p:nvPr>
        </p:nvGraphicFramePr>
        <p:xfrm>
          <a:off x="6802968" y="2882900"/>
          <a:ext cx="5242982" cy="2621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id="{35B751C4-8CDD-4F73-B5F4-A6BB0FEEE9B2}"/>
              </a:ext>
            </a:extLst>
          </p:cNvPr>
          <p:cNvSpPr txBox="1"/>
          <p:nvPr/>
        </p:nvSpPr>
        <p:spPr>
          <a:xfrm>
            <a:off x="664633" y="1466797"/>
            <a:ext cx="104394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Tout projet d’investissement, qu’il concerne une entreprise ou un créateur d’entreprise, impose une réflexion préalable sur les conditions d’exercice de l’activité, sur sa rentabilité prévisionnelle et sur les investissements à réaliser ainsi que leurs financements. Cette étude doit prouver la viabilité du projet.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A1E2690-4A40-4A6A-99C2-DCEEAA2B693E}"/>
              </a:ext>
            </a:extLst>
          </p:cNvPr>
          <p:cNvSpPr txBox="1"/>
          <p:nvPr/>
        </p:nvSpPr>
        <p:spPr>
          <a:xfrm>
            <a:off x="628311" y="2965628"/>
            <a:ext cx="652602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Deux documents exposent l’activité prévisionnelle et le financement du projet.</a:t>
            </a:r>
          </a:p>
          <a:p>
            <a:pPr marL="342900" lvl="0" indent="-342900" algn="just">
              <a:spcBef>
                <a:spcPts val="1200"/>
              </a:spcBef>
              <a:buFont typeface="Arial" panose="020B0604020202020204" pitchFamily="34" charset="0"/>
              <a:buChar char="-"/>
            </a:pP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2000" b="1" dirty="0">
                <a:solidFill>
                  <a:schemeClr val="tx2">
                    <a:lumMod val="9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tableau des flux nets de trésorerie</a:t>
            </a:r>
            <a:r>
              <a:rPr lang="fr-FR" sz="2000" dirty="0">
                <a:solidFill>
                  <a:schemeClr val="tx2">
                    <a:lumMod val="9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précise les recettes et les dépenses d’exploitation et calcule la rentabilité prévisionnelle du projet en indiquant la </a:t>
            </a:r>
            <a:r>
              <a:rPr lang="fr-F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capacité d’autofinancement du projet</a:t>
            </a: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qui détaille année par année la solvabilité du projet.</a:t>
            </a:r>
          </a:p>
          <a:p>
            <a:pPr marL="342900" lvl="0" indent="-342900">
              <a:spcBef>
                <a:spcPts val="1200"/>
              </a:spcBef>
              <a:buFont typeface="Arial" panose="020B0604020202020204" pitchFamily="34" charset="0"/>
              <a:buChar char="-"/>
            </a:pPr>
            <a:r>
              <a:rPr lang="fr-F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2000" b="1" dirty="0">
                <a:solidFill>
                  <a:schemeClr val="tx2">
                    <a:lumMod val="9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 de financement</a:t>
            </a:r>
            <a:r>
              <a:rPr lang="fr-FR" sz="2000" dirty="0">
                <a:solidFill>
                  <a:schemeClr val="tx2">
                    <a:lumMod val="9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détaille les investissements à réaliser pour mettre en œuvre le projet et leurs modalités de </a:t>
            </a:r>
          </a:p>
        </p:txBody>
      </p:sp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64</TotalTime>
  <Words>140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Rockwell</vt:lpstr>
      <vt:lpstr>Damask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12</cp:revision>
  <dcterms:created xsi:type="dcterms:W3CDTF">2014-06-17T06:47:14Z</dcterms:created>
  <dcterms:modified xsi:type="dcterms:W3CDTF">2024-04-27T22:07:26Z</dcterms:modified>
</cp:coreProperties>
</file>