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70" r:id="rId2"/>
    <p:sldId id="263" r:id="rId3"/>
    <p:sldId id="268" r:id="rId4"/>
    <p:sldId id="269" r:id="rId5"/>
    <p:sldId id="264" r:id="rId6"/>
    <p:sldId id="265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2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73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8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3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41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64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41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76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04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63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95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4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63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6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49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0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64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2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441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0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Chap. 18 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Les effets des décisions de gestion</a:t>
            </a:r>
            <a:endParaRPr lang="fr-FR" sz="28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3220"/>
            <a:ext cx="982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Avoir un résultat sain</a:t>
            </a:r>
            <a:endParaRPr lang="fr-FR" sz="16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85924"/>
            <a:ext cx="114173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 Les Soldes intermédiaires de gestion</a:t>
            </a:r>
          </a:p>
          <a:p>
            <a:pPr algn="ctr">
              <a:spcAft>
                <a:spcPts val="600"/>
              </a:spcAft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soldes sont calculés en cascade les performances liées à l’activité de l’entreprise. </a:t>
            </a:r>
            <a:endParaRPr lang="fr-FR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42811"/>
              </p:ext>
            </p:extLst>
          </p:nvPr>
        </p:nvGraphicFramePr>
        <p:xfrm>
          <a:off x="352965" y="2041014"/>
          <a:ext cx="11631763" cy="4122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2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7819">
                  <a:extLst>
                    <a:ext uri="{9D8B030D-6E8A-4147-A177-3AD203B41FA5}">
                      <a16:colId xmlns:a16="http://schemas.microsoft.com/office/drawing/2014/main" val="2615370895"/>
                    </a:ext>
                  </a:extLst>
                </a:gridCol>
                <a:gridCol w="2743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12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comptable / compte de résultat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584"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Charges d’exploitation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Produits d’exploitation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Valeur Ajoutée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601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607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Achats de matières et marchandises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Achats de matières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Achats de marchandises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Ventes de produits et marchandises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Ventes de produits finis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Ventes de marchandises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62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 et 62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Achats à des entreprises extérieures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et 72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stockée ou immobilisée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584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Impôts et taxes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Excèdent Brut Exploitation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646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Salaires et charge du personnel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Subvention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584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Autres charges 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Autres produits 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 exploitation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967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681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Dot. </a:t>
                      </a:r>
                      <a:r>
                        <a:rPr lang="fr-FR" sz="160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amt</a:t>
                      </a: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fr-FR" sz="160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</a:t>
                      </a: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d’exploitation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781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Reprises </a:t>
                      </a:r>
                      <a:r>
                        <a:rPr lang="fr-FR" sz="160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amt</a:t>
                      </a:r>
                      <a:r>
                        <a:rPr lang="fr-FR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prov. d’exploitation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584"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Charges financières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Produits financiers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financier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5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Charges financières 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Produits financiers 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Amt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prov. financiers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Reprise </a:t>
                      </a:r>
                      <a:r>
                        <a:rPr lang="fr-FR" sz="1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Amt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fr-FR" sz="1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financier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584"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Charges exceptionnelles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Produits exceptionnelles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 exceptionnel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5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Charges Exceptionnelles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Produits exceptionnels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Amt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fr-FR" sz="1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exceptionnels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Reprises </a:t>
                      </a:r>
                      <a:r>
                        <a:rPr lang="fr-FR" sz="1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Amt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prov. exceptionnels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004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Avoir un résultat sain</a:t>
            </a:r>
            <a:endParaRPr lang="fr-FR" sz="32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1616" y="746357"/>
            <a:ext cx="7922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calculs de soldes sont réalisés de la façon suivante :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119565"/>
              </p:ext>
            </p:extLst>
          </p:nvPr>
        </p:nvGraphicFramePr>
        <p:xfrm>
          <a:off x="1113128" y="1397479"/>
          <a:ext cx="9813680" cy="4518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1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Soldes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Raccourcis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Marge commerciale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(Activité de négoce)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+ 707 - 7097	Ventes nettes de marchandises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- 607  		Achats de marchandises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6037 		Variation du stock de marchandises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Marge commerciale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(Activité industrielle)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+ 701 -7091 	Production nette vendue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+ 71, 72 		Production stockée ou immobilisée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713        	Variation du stock de produits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Production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65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Valeur ajoutée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(Valeur créée)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Marge commerciale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Production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- 60, 61, 62 Services extérieurs (non utilisés ci-dessus)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Valeur ajoutée (VA)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+70 + 71 + 72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- 60 + 61 + 62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VA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lèche courbée vers la gauche 5"/>
          <p:cNvSpPr/>
          <p:nvPr/>
        </p:nvSpPr>
        <p:spPr>
          <a:xfrm>
            <a:off x="5117221" y="4206815"/>
            <a:ext cx="474133" cy="939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courbée vers la gauche 7"/>
          <p:cNvSpPr/>
          <p:nvPr/>
        </p:nvSpPr>
        <p:spPr>
          <a:xfrm>
            <a:off x="6134021" y="2843522"/>
            <a:ext cx="533400" cy="20997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4667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8163" y="722810"/>
            <a:ext cx="7922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calculs de soldes sont réalisés de la façon suivante :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305454"/>
              </p:ext>
            </p:extLst>
          </p:nvPr>
        </p:nvGraphicFramePr>
        <p:xfrm>
          <a:off x="960728" y="1448917"/>
          <a:ext cx="9874049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4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6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Soldes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Calculs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Raccourcis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5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Excédent Brut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Exploitation (EBE)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(Rentabilité d’exploitation)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Valeur ajoutée (VA)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+ 74 	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Subvention exploitation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- 63	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Impôts et taxes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- 64	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Charges de personnel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EBE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de 70 à 74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de 60 à 64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EBE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2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 d’exploitation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+ 75      Autres produits de gestion courante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+ 781    Reprises amortissement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provisions d’exploitation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- 65  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Autres charges de gestion courante</a:t>
                      </a:r>
                    </a:p>
                    <a:p>
                      <a:pPr marL="180975" indent="-180975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681    Dotations amortissement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provisions d’exploitation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Résultat d’exploitation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6627D03-366E-4968-AA3E-081521CE416E}"/>
              </a:ext>
            </a:extLst>
          </p:cNvPr>
          <p:cNvSpPr/>
          <p:nvPr/>
        </p:nvSpPr>
        <p:spPr>
          <a:xfrm>
            <a:off x="0" y="44004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Avoir un résultat sain</a:t>
            </a:r>
            <a:endParaRPr lang="fr-FR" sz="32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460" y="681200"/>
            <a:ext cx="7922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calculs de soldes sont réalisés de la façon suivante :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7097"/>
              </p:ext>
            </p:extLst>
          </p:nvPr>
        </p:nvGraphicFramePr>
        <p:xfrm>
          <a:off x="397213" y="1253198"/>
          <a:ext cx="10661851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Soldes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Calculs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5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 financier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(Politique de financement)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+ 7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    Produits financiers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+ 78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Reprises amortissement et provisions financières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6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    Charges financières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84835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- 68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    Dotations amortissement et provisions financières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Résultat financier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1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 courant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 impôt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Résultat d’exploitation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Résultat financier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Résultat courant avant impôts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1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 exceptionnel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7912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+ 7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  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Produits exceptionnels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7912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+ 78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Reprises amortissement et provisions exceptionnelles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7912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6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  Charges exceptionnelles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7912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- 68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  Dotations amortissement et provisions exceptionnelles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Résultat exceptionnel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5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 net de l’exercice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Résultat courant avant impôts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Résultat exceptionnel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5613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- 695 	Impôts sur les bénéfices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- 691        Participation des salariés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" algn="l"/>
                          <a:tab pos="54864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  <a:tab pos="91440" algn="l"/>
                          <a:tab pos="270510" algn="l"/>
                          <a:tab pos="1005840" algn="l"/>
                          <a:tab pos="1463040" algn="l"/>
                          <a:tab pos="1920240" algn="l"/>
                          <a:tab pos="2377440" algn="l"/>
                          <a:tab pos="2834640" algn="l"/>
                          <a:tab pos="3291840" algn="l"/>
                          <a:tab pos="3749040" algn="l"/>
                          <a:tab pos="420624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Résultat net de l’exercice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80" marR="438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Flèche courbée vers la gauche 1"/>
          <p:cNvSpPr/>
          <p:nvPr/>
        </p:nvSpPr>
        <p:spPr>
          <a:xfrm>
            <a:off x="10205278" y="3522808"/>
            <a:ext cx="541867" cy="179493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courbée vers la gauche 5"/>
          <p:cNvSpPr/>
          <p:nvPr/>
        </p:nvSpPr>
        <p:spPr>
          <a:xfrm>
            <a:off x="7372709" y="4896290"/>
            <a:ext cx="245533" cy="6519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A5FC85-2AEB-4C33-9CE5-6CB68BB63FD9}"/>
              </a:ext>
            </a:extLst>
          </p:cNvPr>
          <p:cNvSpPr/>
          <p:nvPr/>
        </p:nvSpPr>
        <p:spPr>
          <a:xfrm>
            <a:off x="0" y="44004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Avoir un résultat sain</a:t>
            </a:r>
            <a:endParaRPr lang="fr-FR" sz="32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AD9327-E26C-40C7-9E4D-338ABA10007B}"/>
              </a:ext>
            </a:extLst>
          </p:cNvPr>
          <p:cNvSpPr/>
          <p:nvPr/>
        </p:nvSpPr>
        <p:spPr>
          <a:xfrm>
            <a:off x="0" y="44004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Avoir un résultat sain</a:t>
            </a:r>
            <a:endParaRPr lang="fr-FR" sz="32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texte, nombre, Police, capture d’écran&#10;&#10;Description générée automatiquement">
            <a:extLst>
              <a:ext uri="{FF2B5EF4-FFF2-40B4-BE49-F238E27FC236}">
                <a16:creationId xmlns:a16="http://schemas.microsoft.com/office/drawing/2014/main" id="{D2132963-1881-8EDE-8347-BE182ED44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84" y="1049499"/>
            <a:ext cx="10142592" cy="46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DE284A3B-A80B-33F7-C387-E5FF72C90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47" y="352782"/>
            <a:ext cx="9444107" cy="4843498"/>
          </a:xfrm>
          <a:prstGeom prst="rect">
            <a:avLst/>
          </a:prstGeom>
        </p:spPr>
      </p:pic>
      <p:pic>
        <p:nvPicPr>
          <p:cNvPr id="7" name="Image 6" descr="Une image contenant texte, capture d’écran, Police, blanc&#10;&#10;Description générée automatiquement">
            <a:extLst>
              <a:ext uri="{FF2B5EF4-FFF2-40B4-BE49-F238E27FC236}">
                <a16:creationId xmlns:a16="http://schemas.microsoft.com/office/drawing/2014/main" id="{92035EE0-07CD-7CE4-E559-63860ACF3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84" y="5196280"/>
            <a:ext cx="9529832" cy="13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80759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TC104033921[[fn=Damas]]</Template>
  <TotalTime>111</TotalTime>
  <Words>562</Words>
  <Application>Microsoft Office PowerPoint</Application>
  <PresentationFormat>Grand écran</PresentationFormat>
  <Paragraphs>146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Terrier</dc:creator>
  <cp:lastModifiedBy>Claude Terrier</cp:lastModifiedBy>
  <cp:revision>24</cp:revision>
  <dcterms:created xsi:type="dcterms:W3CDTF">2014-06-17T06:47:14Z</dcterms:created>
  <dcterms:modified xsi:type="dcterms:W3CDTF">2024-04-23T13:12:59Z</dcterms:modified>
</cp:coreProperties>
</file>