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70" r:id="rId2"/>
    <p:sldId id="273" r:id="rId3"/>
    <p:sldId id="271" r:id="rId4"/>
    <p:sldId id="274" r:id="rId5"/>
    <p:sldId id="275" r:id="rId6"/>
    <p:sldId id="276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73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38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63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41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64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41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768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040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63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95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4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63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36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49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30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64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22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277B-6D0B-4CF9-B8A4-AC1FBBF06B23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441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441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Chap. 18 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Les effets des décisions de gestion</a:t>
            </a:r>
            <a:endParaRPr lang="fr-FR" sz="28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3220"/>
            <a:ext cx="982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Avoir un bilan sain</a:t>
            </a:r>
            <a:endParaRPr lang="fr-FR" sz="16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210BC3-4E6E-42D3-8810-BC70B49ED771}"/>
              </a:ext>
            </a:extLst>
          </p:cNvPr>
          <p:cNvSpPr txBox="1"/>
          <p:nvPr/>
        </p:nvSpPr>
        <p:spPr>
          <a:xfrm>
            <a:off x="322210" y="1079744"/>
            <a:ext cx="11393272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tabLst>
                <a:tab pos="91440" algn="l"/>
                <a:tab pos="548640" algn="l"/>
                <a:tab pos="1005840" algn="l"/>
                <a:tab pos="1463040" algn="l"/>
                <a:tab pos="1920240" algn="l"/>
                <a:tab pos="2377440" algn="l"/>
                <a:tab pos="2834640" algn="l"/>
                <a:tab pos="3291840" algn="l"/>
                <a:tab pos="3749040" algn="l"/>
                <a:tab pos="4206240" algn="l"/>
              </a:tabLst>
            </a:pP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Analyser la situation actuelle</a:t>
            </a:r>
          </a:p>
          <a:p>
            <a:pPr algn="ctr">
              <a:spcBef>
                <a:spcPts val="3000"/>
              </a:spcBef>
              <a:tabLst>
                <a:tab pos="91440" algn="l"/>
                <a:tab pos="548640" algn="l"/>
                <a:tab pos="1005840" algn="l"/>
                <a:tab pos="1463040" algn="l"/>
                <a:tab pos="1920240" algn="l"/>
                <a:tab pos="2377440" algn="l"/>
                <a:tab pos="2834640" algn="l"/>
                <a:tab pos="3291840" algn="l"/>
                <a:tab pos="3749040" algn="l"/>
                <a:tab pos="4206240" algn="l"/>
              </a:tabLst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besoin de fonds de roulement et un besoin permanent 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résulte </a:t>
            </a:r>
          </a:p>
          <a:p>
            <a:pPr marL="342900" indent="-342900" algn="ctr">
              <a:buFont typeface="Wingdings" panose="05000000000000000000" pitchFamily="2" charset="2"/>
              <a:buChar char="Ø"/>
              <a:tabLst>
                <a:tab pos="91440" algn="l"/>
                <a:tab pos="548640" algn="l"/>
                <a:tab pos="1005840" algn="l"/>
                <a:tab pos="1463040" algn="l"/>
                <a:tab pos="1920240" algn="l"/>
                <a:tab pos="2377440" algn="l"/>
                <a:tab pos="2834640" algn="l"/>
                <a:tab pos="3291840" algn="l"/>
                <a:tab pos="3749040" algn="l"/>
                <a:tab pos="4206240" algn="l"/>
              </a:tabLst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fr-FR" sz="2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besoin de stockage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ctr">
              <a:buFont typeface="Wingdings" panose="05000000000000000000" pitchFamily="2" charset="2"/>
              <a:buChar char="Ø"/>
              <a:tabLst>
                <a:tab pos="91440" algn="l"/>
                <a:tab pos="548640" algn="l"/>
                <a:tab pos="1005840" algn="l"/>
                <a:tab pos="1463040" algn="l"/>
                <a:tab pos="1920240" algn="l"/>
                <a:tab pos="2377440" algn="l"/>
                <a:tab pos="2834640" algn="l"/>
                <a:tab pos="3291840" algn="l"/>
                <a:tab pos="3749040" algn="l"/>
                <a:tab pos="4206240" algn="l"/>
              </a:tabLst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fr-FR" sz="2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crédit accordé aux clients 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(conditions le paiement). </a:t>
            </a:r>
          </a:p>
          <a:p>
            <a:pPr marL="342900" indent="-342900" algn="ctr">
              <a:buFont typeface="Wingdings" panose="05000000000000000000" pitchFamily="2" charset="2"/>
              <a:buChar char="Ø"/>
              <a:tabLst>
                <a:tab pos="91440" algn="l"/>
                <a:tab pos="548640" algn="l"/>
                <a:tab pos="1005840" algn="l"/>
                <a:tab pos="1463040" algn="l"/>
                <a:tab pos="1920240" algn="l"/>
                <a:tab pos="2377440" algn="l"/>
                <a:tab pos="2834640" algn="l"/>
                <a:tab pos="3291840" algn="l"/>
                <a:tab pos="3749040" algn="l"/>
                <a:tab pos="4206240" algn="l"/>
              </a:tabLst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Diminué du </a:t>
            </a:r>
            <a:r>
              <a:rPr lang="fr-FR" sz="2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crédit obtenu auprès des fournisseurs 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(conditions de paiement).</a:t>
            </a:r>
          </a:p>
          <a:p>
            <a:pPr algn="ctr">
              <a:spcBef>
                <a:spcPts val="1800"/>
              </a:spcBef>
              <a:tabLst>
                <a:tab pos="91440" algn="l"/>
                <a:tab pos="548640" algn="l"/>
                <a:tab pos="1005840" algn="l"/>
                <a:tab pos="1463040" algn="l"/>
                <a:tab pos="1920240" algn="l"/>
                <a:tab pos="2377440" algn="l"/>
                <a:tab pos="2834640" algn="l"/>
                <a:tab pos="3291840" algn="l"/>
                <a:tab pos="3749040" algn="l"/>
                <a:tab pos="4206240" algn="l"/>
              </a:tabLst>
            </a:pPr>
            <a:r>
              <a:rPr lang="fr-F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besoin durable doit impérativement être financé par des ressources durables 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(emprunts ou capitaux). 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ð"/>
              <a:tabLst>
                <a:tab pos="91440" algn="l"/>
                <a:tab pos="548640" algn="l"/>
                <a:tab pos="1005840" algn="l"/>
                <a:tab pos="1463040" algn="l"/>
                <a:tab pos="1920240" algn="l"/>
                <a:tab pos="2377440" algn="l"/>
                <a:tab pos="2834640" algn="l"/>
                <a:tab pos="3291840" algn="l"/>
                <a:tab pos="3749040" algn="l"/>
                <a:tab pos="4206240" algn="l"/>
              </a:tabLst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 apport permanent est le </a:t>
            </a:r>
            <a:r>
              <a:rPr lang="fr-FR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 de roulement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ð"/>
              <a:tabLst>
                <a:tab pos="91440" algn="l"/>
                <a:tab pos="548640" algn="l"/>
                <a:tab pos="1005840" algn="l"/>
                <a:tab pos="1463040" algn="l"/>
                <a:tab pos="1920240" algn="l"/>
                <a:tab pos="2377440" algn="l"/>
                <a:tab pos="2834640" algn="l"/>
                <a:tab pos="3291840" algn="l"/>
                <a:tab pos="3749040" algn="l"/>
                <a:tab pos="4206240" algn="l"/>
              </a:tabLst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doit être supérieur au </a:t>
            </a:r>
            <a:r>
              <a:rPr lang="fr-F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besoin en fonds de roulement 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sans quoi la trésorerie (le compte banque) sera négative. 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ð"/>
              <a:tabLst>
                <a:tab pos="91440" algn="l"/>
                <a:tab pos="548640" algn="l"/>
                <a:tab pos="1005840" algn="l"/>
                <a:tab pos="1463040" algn="l"/>
                <a:tab pos="1920240" algn="l"/>
                <a:tab pos="2377440" algn="l"/>
                <a:tab pos="2834640" algn="l"/>
                <a:tab pos="3291840" algn="l"/>
                <a:tab pos="3749040" algn="l"/>
                <a:tab pos="4206240" algn="l"/>
              </a:tabLst>
            </a:pPr>
            <a:r>
              <a:rPr lang="fr-FR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’entreprise risque d’avoir un découvert bancaire </a:t>
            </a:r>
            <a:r>
              <a:rPr lang="fr-FR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peut conduire à une cessation de paiement en cas d'aggravation.</a:t>
            </a:r>
          </a:p>
        </p:txBody>
      </p:sp>
    </p:spTree>
    <p:extLst>
      <p:ext uri="{BB962C8B-B14F-4D97-AF65-F5344CB8AC3E}">
        <p14:creationId xmlns:p14="http://schemas.microsoft.com/office/powerpoint/2010/main" val="934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441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Chap. 18 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Les effets des décisions de gestion</a:t>
            </a:r>
            <a:endParaRPr lang="fr-FR" sz="28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3220"/>
            <a:ext cx="982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Avoir un bilan sain</a:t>
            </a:r>
            <a:endParaRPr lang="fr-FR" sz="16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6276824-DCDC-172F-64BD-0CE7B0532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5" y="1285959"/>
            <a:ext cx="10401068" cy="436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441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Chap. 18 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Les effets des décisions de gestion</a:t>
            </a:r>
            <a:endParaRPr lang="fr-FR" sz="28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3220"/>
            <a:ext cx="982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Avoir un bilan sain</a:t>
            </a:r>
            <a:endParaRPr lang="fr-FR" sz="16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06D99DF-D257-1D34-61B2-55B2194E9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03" y="984885"/>
            <a:ext cx="8967187" cy="56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441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Chap. 18 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Les effets des décisions de gestion</a:t>
            </a:r>
            <a:endParaRPr lang="fr-FR" sz="28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3220"/>
            <a:ext cx="982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Avoir un bilan sain</a:t>
            </a:r>
            <a:endParaRPr lang="fr-FR" sz="16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ACC3E4F-F80F-400A-B3C9-B20795C4ED79}"/>
              </a:ext>
            </a:extLst>
          </p:cNvPr>
          <p:cNvSpPr txBox="1"/>
          <p:nvPr/>
        </p:nvSpPr>
        <p:spPr>
          <a:xfrm>
            <a:off x="171777" y="1082371"/>
            <a:ext cx="114088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91440" algn="l"/>
                <a:tab pos="548640" algn="l"/>
                <a:tab pos="1005840" algn="l"/>
                <a:tab pos="1463040" algn="l"/>
                <a:tab pos="1920240" algn="l"/>
                <a:tab pos="2377440" algn="l"/>
                <a:tab pos="2834640" algn="l"/>
                <a:tab pos="3291840" algn="l"/>
                <a:tab pos="3749040" algn="l"/>
                <a:tab pos="4206240" algn="l"/>
              </a:tabLst>
            </a:pPr>
            <a:r>
              <a:rPr lang="fr-FR" sz="2800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1.2. Prendre des décisions adaptées </a:t>
            </a:r>
          </a:p>
        </p:txBody>
      </p:sp>
      <p:pic>
        <p:nvPicPr>
          <p:cNvPr id="8" name="Image 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730A192-E505-EC16-3CCE-949B483B8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7" y="1968339"/>
            <a:ext cx="10215637" cy="41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4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441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Chap. 18 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Les effets des décisions de gestion</a:t>
            </a:r>
            <a:endParaRPr lang="fr-FR" sz="28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3220"/>
            <a:ext cx="982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Avoir un bilan sain</a:t>
            </a:r>
            <a:endParaRPr lang="fr-FR" sz="16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ACC3E4F-F80F-400A-B3C9-B20795C4ED79}"/>
              </a:ext>
            </a:extLst>
          </p:cNvPr>
          <p:cNvSpPr txBox="1"/>
          <p:nvPr/>
        </p:nvSpPr>
        <p:spPr>
          <a:xfrm>
            <a:off x="42989" y="1082371"/>
            <a:ext cx="114088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91440" algn="l"/>
                <a:tab pos="548640" algn="l"/>
                <a:tab pos="1005840" algn="l"/>
                <a:tab pos="1463040" algn="l"/>
                <a:tab pos="1920240" algn="l"/>
                <a:tab pos="2377440" algn="l"/>
                <a:tab pos="2834640" algn="l"/>
                <a:tab pos="3291840" algn="l"/>
                <a:tab pos="3749040" algn="l"/>
                <a:tab pos="4206240" algn="l"/>
              </a:tabLst>
            </a:pPr>
            <a:r>
              <a:rPr lang="fr-FR" sz="2800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1.2. Prendre des décisions adaptées </a:t>
            </a:r>
          </a:p>
        </p:txBody>
      </p:sp>
      <p:pic>
        <p:nvPicPr>
          <p:cNvPr id="3" name="Image 2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E78A9AF5-1C66-DC1E-F64A-C53E68F2F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6" y="2034750"/>
            <a:ext cx="10187062" cy="307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441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Chap. 18 </a:t>
            </a:r>
            <a:r>
              <a:rPr lang="fr-FR" sz="2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Les effets des décisions de gestion</a:t>
            </a:r>
            <a:endParaRPr lang="fr-FR" sz="28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23220"/>
            <a:ext cx="982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Avoir un bilan sain</a:t>
            </a:r>
            <a:endParaRPr lang="fr-FR" sz="16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ACC3E4F-F80F-400A-B3C9-B20795C4ED79}"/>
              </a:ext>
            </a:extLst>
          </p:cNvPr>
          <p:cNvSpPr txBox="1"/>
          <p:nvPr/>
        </p:nvSpPr>
        <p:spPr>
          <a:xfrm>
            <a:off x="81625" y="1046440"/>
            <a:ext cx="114088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91440" algn="l"/>
                <a:tab pos="548640" algn="l"/>
                <a:tab pos="1005840" algn="l"/>
                <a:tab pos="1463040" algn="l"/>
                <a:tab pos="1920240" algn="l"/>
                <a:tab pos="2377440" algn="l"/>
                <a:tab pos="2834640" algn="l"/>
                <a:tab pos="3291840" algn="l"/>
                <a:tab pos="3749040" algn="l"/>
                <a:tab pos="4206240" algn="l"/>
              </a:tabLst>
            </a:pPr>
            <a:r>
              <a:rPr lang="fr-FR" sz="2800" b="1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1.2. Prendre des décisions adaptées </a:t>
            </a:r>
          </a:p>
        </p:txBody>
      </p:sp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F312085-AF65-6E96-1F22-2AE95912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5" y="2394550"/>
            <a:ext cx="10187062" cy="387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TC104033921[[fn=Damas]]</Template>
  <TotalTime>152</TotalTime>
  <Words>223</Words>
  <Application>Microsoft Office PowerPoint</Application>
  <PresentationFormat>Grand écran</PresentationFormat>
  <Paragraphs>24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Rockwell</vt:lpstr>
      <vt:lpstr>Wingdings</vt:lpstr>
      <vt:lpstr>Damask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Terrier</dc:creator>
  <cp:lastModifiedBy>Claude Terrier</cp:lastModifiedBy>
  <cp:revision>25</cp:revision>
  <dcterms:created xsi:type="dcterms:W3CDTF">2014-06-17T06:47:14Z</dcterms:created>
  <dcterms:modified xsi:type="dcterms:W3CDTF">2024-04-23T13:08:28Z</dcterms:modified>
</cp:coreProperties>
</file>