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19/04/2024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1611155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17 –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nalyse de la performance financière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le</a:t>
            </a: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bilan</a:t>
            </a:r>
            <a:endParaRPr lang="fr-FR" sz="32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 Créer le bilan fonctionnel</a:t>
            </a:r>
          </a:p>
        </p:txBody>
      </p:sp>
      <p:sp>
        <p:nvSpPr>
          <p:cNvPr id="2" name="Rectangle 1"/>
          <p:cNvSpPr/>
          <p:nvPr/>
        </p:nvSpPr>
        <p:spPr>
          <a:xfrm>
            <a:off x="347931" y="1779523"/>
            <a:ext cx="11263224" cy="3974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6350" algn="ctr">
              <a:lnSpc>
                <a:spcPct val="97000"/>
              </a:lnSpc>
              <a:spcAft>
                <a:spcPts val="600"/>
              </a:spcAft>
            </a:pPr>
            <a:r>
              <a:rPr lang="fr-FR" sz="2800" kern="100" dirty="0">
                <a:latin typeface="Arial" panose="020B0604020202020204" pitchFamily="34" charset="0"/>
                <a:ea typeface="Times New Roman" panose="02020603050405020304" pitchFamily="18" charset="0"/>
              </a:rPr>
              <a:t>L’analyse financière n’est pas réalisée directement </a:t>
            </a:r>
          </a:p>
          <a:p>
            <a:pPr indent="-6350" algn="ctr">
              <a:lnSpc>
                <a:spcPct val="97000"/>
              </a:lnSpc>
              <a:spcAft>
                <a:spcPts val="600"/>
              </a:spcAft>
            </a:pPr>
            <a:r>
              <a:rPr lang="fr-FR" sz="2800" kern="100" dirty="0">
                <a:latin typeface="Arial" panose="020B0604020202020204" pitchFamily="34" charset="0"/>
                <a:ea typeface="Times New Roman" panose="02020603050405020304" pitchFamily="18" charset="0"/>
              </a:rPr>
              <a:t>à partir du bilan comptable, </a:t>
            </a:r>
          </a:p>
          <a:p>
            <a:pPr indent="-6350" algn="ctr">
              <a:lnSpc>
                <a:spcPct val="97000"/>
              </a:lnSpc>
              <a:spcAft>
                <a:spcPts val="600"/>
              </a:spcAft>
            </a:pPr>
            <a:r>
              <a:rPr lang="fr-FR" sz="2800" kern="100" dirty="0">
                <a:latin typeface="Arial" panose="020B0604020202020204" pitchFamily="34" charset="0"/>
                <a:ea typeface="Times New Roman" panose="02020603050405020304" pitchFamily="18" charset="0"/>
              </a:rPr>
              <a:t>mais à partir d’un bilan retraité appelé : </a:t>
            </a:r>
            <a:r>
              <a:rPr lang="fr-FR" sz="2800" b="1" kern="1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Bilan fonctionnel</a:t>
            </a:r>
            <a:r>
              <a:rPr lang="fr-FR" sz="2800" kern="100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pPr indent="-6350" algn="ctr">
              <a:lnSpc>
                <a:spcPct val="97000"/>
              </a:lnSpc>
              <a:spcAft>
                <a:spcPts val="600"/>
              </a:spcAft>
            </a:pPr>
            <a:endParaRPr lang="fr-FR" sz="2800" kern="1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-6350" algn="ctr">
              <a:lnSpc>
                <a:spcPct val="97000"/>
              </a:lnSpc>
              <a:spcAft>
                <a:spcPts val="600"/>
              </a:spcAft>
            </a:pPr>
            <a:r>
              <a:rPr lang="fr-FR" sz="2800" kern="100" dirty="0">
                <a:latin typeface="Arial" panose="020B0604020202020204" pitchFamily="34" charset="0"/>
                <a:ea typeface="Times New Roman" panose="02020603050405020304" pitchFamily="18" charset="0"/>
              </a:rPr>
              <a:t>Il regroupe les postes en fonction des cycles :</a:t>
            </a:r>
          </a:p>
          <a:p>
            <a:pPr marL="3770313" indent="-342900">
              <a:lnSpc>
                <a:spcPct val="9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800" kern="1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d’investissement ; </a:t>
            </a:r>
          </a:p>
          <a:p>
            <a:pPr marL="3770313" indent="-342900">
              <a:lnSpc>
                <a:spcPct val="9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800" kern="1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 financement ;</a:t>
            </a:r>
          </a:p>
          <a:p>
            <a:pPr marL="3770313" indent="-342900">
              <a:lnSpc>
                <a:spcPct val="9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800" kern="1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et d’exploitation.  </a:t>
            </a:r>
          </a:p>
        </p:txBody>
      </p:sp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30564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 Créer le bilan fonctionnelle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058159"/>
            <a:ext cx="3441940" cy="4442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200"/>
              </a:spcBef>
              <a:buFont typeface="+mj-lt"/>
              <a:buAutoNum type="arabicParenBoth"/>
            </a:pPr>
            <a:r>
              <a:rPr lang="fr-FR" sz="1900" kern="100" dirty="0">
                <a:latin typeface="Arial" panose="020B0604020202020204" pitchFamily="34" charset="0"/>
                <a:ea typeface="Times New Roman" panose="02020603050405020304" pitchFamily="18" charset="0"/>
              </a:rPr>
              <a:t>Le classement par cycle nécessite plusieurs retraitements : </a:t>
            </a:r>
          </a:p>
          <a:p>
            <a:pPr marL="342900" lvl="0" indent="-342900">
              <a:lnSpc>
                <a:spcPct val="99000"/>
              </a:lnSpc>
              <a:spcAft>
                <a:spcPts val="25"/>
              </a:spcAft>
              <a:buFont typeface="Symbol" panose="05050102010706020507" pitchFamily="18" charset="2"/>
              <a:buChar char=""/>
            </a:pPr>
            <a:r>
              <a:rPr lang="fr-FR" sz="1900" kern="100" dirty="0">
                <a:latin typeface="Arial" panose="020B0604020202020204" pitchFamily="34" charset="0"/>
                <a:ea typeface="Times New Roman" panose="02020603050405020304" pitchFamily="18" charset="0"/>
              </a:rPr>
              <a:t>Les éléments d’actifs sont évalués à leur </a:t>
            </a:r>
            <a:r>
              <a:rPr lang="fr-FR" sz="1900" b="1" kern="100" dirty="0">
                <a:latin typeface="Arial" panose="020B0604020202020204" pitchFamily="34" charset="0"/>
                <a:ea typeface="Times New Roman" panose="02020603050405020304" pitchFamily="18" charset="0"/>
              </a:rPr>
              <a:t>valeur brute</a:t>
            </a:r>
            <a:r>
              <a:rPr lang="fr-FR" sz="1900" kern="100" dirty="0">
                <a:latin typeface="Arial" panose="020B0604020202020204" pitchFamily="34" charset="0"/>
                <a:ea typeface="Times New Roman" panose="02020603050405020304" pitchFamily="18" charset="0"/>
              </a:rPr>
              <a:t>, les amortissements et provisions sont considérés comme des réserves et intégrés dans les ressources propres stables. </a:t>
            </a:r>
          </a:p>
          <a:p>
            <a:pPr marL="342900" lvl="0" indent="-342900">
              <a:lnSpc>
                <a:spcPct val="99000"/>
              </a:lnSpc>
              <a:spcAft>
                <a:spcPts val="25"/>
              </a:spcAft>
              <a:buFont typeface="Symbol" panose="05050102010706020507" pitchFamily="18" charset="2"/>
              <a:buChar char=""/>
            </a:pPr>
            <a:r>
              <a:rPr lang="fr-FR" sz="1900" kern="100" dirty="0">
                <a:latin typeface="Arial" panose="020B0604020202020204" pitchFamily="34" charset="0"/>
                <a:ea typeface="Times New Roman" panose="02020603050405020304" pitchFamily="18" charset="0"/>
              </a:rPr>
              <a:t>Les dettes financières constituent des ressources durables (emprunts et dettes financières). </a:t>
            </a:r>
          </a:p>
        </p:txBody>
      </p:sp>
      <p:pic>
        <p:nvPicPr>
          <p:cNvPr id="6" name="Image 5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FB88E604-A5FF-4961-AEDB-2906380288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993" y="893792"/>
            <a:ext cx="8498655" cy="490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0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70</TotalTime>
  <Words>112</Words>
  <Application>Microsoft Office PowerPoint</Application>
  <PresentationFormat>Grand écran</PresentationFormat>
  <Paragraphs>14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Bookman Old Style</vt:lpstr>
      <vt:lpstr>Rockwell</vt:lpstr>
      <vt:lpstr>Symbol</vt:lpstr>
      <vt:lpstr>Damask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19</cp:revision>
  <dcterms:created xsi:type="dcterms:W3CDTF">2014-06-17T06:47:14Z</dcterms:created>
  <dcterms:modified xsi:type="dcterms:W3CDTF">2024-04-19T19:11:11Z</dcterms:modified>
</cp:coreProperties>
</file>