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048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17 –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nalyse de la performance financière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le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bilan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8247" y="523220"/>
            <a:ext cx="6355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sz="1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8541" y="1782395"/>
            <a:ext cx="106121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ctr">
              <a:lnSpc>
                <a:spcPct val="100000"/>
              </a:lnSpc>
              <a:spcBef>
                <a:spcPts val="1800"/>
              </a:spcBef>
              <a:spcAft>
                <a:spcPts val="635"/>
              </a:spcAft>
            </a:pPr>
            <a:r>
              <a:rPr lang="fr-FR" sz="2400" kern="100" dirty="0">
                <a:latin typeface="Arial" panose="020B0604020202020204" pitchFamily="34" charset="0"/>
              </a:rPr>
              <a:t>Tous les flux financiers de l’entreprise sont enregistrés en comptabilité dans les comptes de bilan, de charges et de produits (comptes 1 à 7). </a:t>
            </a:r>
          </a:p>
          <a:p>
            <a:pPr indent="-6350" algn="ctr">
              <a:lnSpc>
                <a:spcPct val="100000"/>
              </a:lnSpc>
              <a:spcBef>
                <a:spcPts val="3000"/>
              </a:spcBef>
              <a:spcAft>
                <a:spcPts val="635"/>
              </a:spcAft>
            </a:pPr>
            <a:r>
              <a:rPr lang="fr-FR" sz="2400" kern="100" dirty="0">
                <a:latin typeface="Arial" panose="020B0604020202020204" pitchFamily="34" charset="0"/>
              </a:rPr>
              <a:t>Les totaux des comptes sont synthétisés dans deux documents comptables : </a:t>
            </a:r>
          </a:p>
          <a:p>
            <a:pPr marL="336550" indent="-342900" algn="just">
              <a:lnSpc>
                <a:spcPct val="100000"/>
              </a:lnSpc>
              <a:spcBef>
                <a:spcPts val="1800"/>
              </a:spcBef>
              <a:spcAft>
                <a:spcPts val="635"/>
              </a:spcAft>
              <a:buFont typeface="Wingdings" panose="05000000000000000000" pitchFamily="2" charset="2"/>
              <a:buChar char="q"/>
            </a:pPr>
            <a:r>
              <a:rPr lang="fr-FR" sz="2400" b="1" kern="100" dirty="0">
                <a:solidFill>
                  <a:srgbClr val="00B0F0"/>
                </a:solidFill>
                <a:latin typeface="Arial" panose="020B0604020202020204" pitchFamily="34" charset="0"/>
              </a:rPr>
              <a:t>le bilan récapitule les comptes 1 à 5 et détaille la situation patrimoniale de l’entreprise ;</a:t>
            </a:r>
          </a:p>
          <a:p>
            <a:pPr marL="336550" indent="-342900" algn="just">
              <a:lnSpc>
                <a:spcPct val="100000"/>
              </a:lnSpc>
              <a:spcBef>
                <a:spcPts val="1800"/>
              </a:spcBef>
              <a:spcAft>
                <a:spcPts val="635"/>
              </a:spcAft>
              <a:buFont typeface="Wingdings" panose="05000000000000000000" pitchFamily="2" charset="2"/>
              <a:buChar char="q"/>
            </a:pPr>
            <a:r>
              <a:rPr lang="fr-FR" sz="2400" b="1" kern="100" dirty="0">
                <a:solidFill>
                  <a:srgbClr val="00B0F0"/>
                </a:solidFill>
                <a:latin typeface="Arial" panose="020B0604020202020204" pitchFamily="34" charset="0"/>
              </a:rPr>
              <a:t>le compte de résultat récapitule les comptes 6 et 7 et détaille l’activité d’exploitation, financière et exceptionnelle de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0480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17 –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nalyse de la performance financière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le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bilan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10340"/>
              </p:ext>
            </p:extLst>
          </p:nvPr>
        </p:nvGraphicFramePr>
        <p:xfrm>
          <a:off x="1738328" y="3558528"/>
          <a:ext cx="8243872" cy="22862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70172">
                  <a:extLst>
                    <a:ext uri="{9D8B030D-6E8A-4147-A177-3AD203B41FA5}">
                      <a16:colId xmlns:a16="http://schemas.microsoft.com/office/drawing/2014/main" val="94692383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40617205"/>
                    </a:ext>
                  </a:extLst>
                </a:gridCol>
                <a:gridCol w="2578100">
                  <a:extLst>
                    <a:ext uri="{9D8B030D-6E8A-4147-A177-3AD203B41FA5}">
                      <a16:colId xmlns:a16="http://schemas.microsoft.com/office/drawing/2014/main" val="284046037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91259904"/>
                    </a:ext>
                  </a:extLst>
                </a:gridCol>
              </a:tblGrid>
              <a:tr h="301544">
                <a:tc gridSpan="4">
                  <a:txBody>
                    <a:bodyPr/>
                    <a:lstStyle/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 au 31/12/N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45076"/>
                  </a:ext>
                </a:extLst>
              </a:tr>
              <a:tr h="314745">
                <a:tc gridSpan="2">
                  <a:txBody>
                    <a:bodyPr/>
                    <a:lstStyle/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Actif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Passif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116651"/>
                  </a:ext>
                </a:extLst>
              </a:tr>
              <a:tr h="302002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Immobilisations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 anchor="ctr"/>
                </a:tc>
                <a:tc>
                  <a:txBody>
                    <a:bodyPr/>
                    <a:lstStyle/>
                    <a:p>
                      <a:pPr marL="27305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56 000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Capitaux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45 000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extLst>
                  <a:ext uri="{0D108BD9-81ED-4DB2-BD59-A6C34878D82A}">
                    <a16:rowId xmlns:a16="http://schemas.microsoft.com/office/drawing/2014/main" val="1895848286"/>
                  </a:ext>
                </a:extLst>
              </a:tr>
              <a:tr h="330999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Stocks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 anchor="ctr"/>
                </a:tc>
                <a:tc>
                  <a:txBody>
                    <a:bodyPr/>
                    <a:lstStyle/>
                    <a:p>
                      <a:pPr marR="127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8 000 </a:t>
                      </a:r>
                      <a:endParaRPr lang="fr-FR" sz="24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Dettes à long terme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14 000 </a:t>
                      </a:r>
                      <a:endParaRPr lang="fr-FR" sz="24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extLst>
                  <a:ext uri="{0D108BD9-81ED-4DB2-BD59-A6C34878D82A}">
                    <a16:rowId xmlns:a16="http://schemas.microsoft.com/office/drawing/2014/main" val="3784201772"/>
                  </a:ext>
                </a:extLst>
              </a:tr>
              <a:tr h="330999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Créances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 anchor="ctr"/>
                </a:tc>
                <a:tc>
                  <a:txBody>
                    <a:bodyPr/>
                    <a:lstStyle/>
                    <a:p>
                      <a:pPr marL="27305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19 000 </a:t>
                      </a:r>
                      <a:endParaRPr lang="fr-FR" sz="24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Dettes à court terme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26 000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extLst>
                  <a:ext uri="{0D108BD9-81ED-4DB2-BD59-A6C34878D82A}">
                    <a16:rowId xmlns:a16="http://schemas.microsoft.com/office/drawing/2014/main" val="1522596407"/>
                  </a:ext>
                </a:extLst>
              </a:tr>
              <a:tr h="330999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Trésorerie </a:t>
                      </a:r>
                      <a:endParaRPr lang="fr-FR" sz="24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 anchor="ctr"/>
                </a:tc>
                <a:tc>
                  <a:txBody>
                    <a:bodyPr/>
                    <a:lstStyle/>
                    <a:p>
                      <a:pPr marR="127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 </a:t>
                      </a:r>
                      <a:endParaRPr lang="fr-FR" sz="24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extLst>
                  <a:ext uri="{0D108BD9-81ED-4DB2-BD59-A6C34878D82A}">
                    <a16:rowId xmlns:a16="http://schemas.microsoft.com/office/drawing/2014/main" val="2897315898"/>
                  </a:ext>
                </a:extLst>
              </a:tr>
              <a:tr h="330999">
                <a:tc>
                  <a:txBody>
                    <a:bodyPr/>
                    <a:lstStyle/>
                    <a:p>
                      <a:pPr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27305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85 000 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tc>
                  <a:txBody>
                    <a:bodyPr/>
                    <a:lstStyle/>
                    <a:p>
                      <a:pPr marL="8890" indent="-63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85 000 </a:t>
                      </a:r>
                      <a:endParaRPr lang="fr-FR" sz="2400" b="1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2380" marR="46647" marT="0" marB="0"/>
                </a:tc>
                <a:extLst>
                  <a:ext uri="{0D108BD9-81ED-4DB2-BD59-A6C34878D82A}">
                    <a16:rowId xmlns:a16="http://schemas.microsoft.com/office/drawing/2014/main" val="141211303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22256" y="948267"/>
            <a:ext cx="1114748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00000"/>
              </a:lnSpc>
              <a:spcAft>
                <a:spcPts val="635"/>
              </a:spcAft>
            </a:pPr>
            <a:r>
              <a:rPr lang="fr-FR" sz="2200" kern="100">
                <a:latin typeface="Arial" panose="020B0604020202020204" pitchFamily="34" charset="0"/>
                <a:ea typeface="Times New Roman" panose="02020603050405020304" pitchFamily="18" charset="0"/>
              </a:rPr>
              <a:t>Le bilan récapitule </a:t>
            </a:r>
            <a:r>
              <a:rPr lang="fr-FR" sz="22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</a:p>
          <a:p>
            <a:pPr marL="336550" indent="-342900" algn="just">
              <a:lnSpc>
                <a:spcPct val="100000"/>
              </a:lnSpc>
              <a:spcBef>
                <a:spcPts val="1200"/>
              </a:spcBef>
              <a:spcAft>
                <a:spcPts val="635"/>
              </a:spcAft>
              <a:buFont typeface="Wingdings" panose="05000000000000000000" pitchFamily="2" charset="2"/>
              <a:buChar char="q"/>
            </a:pPr>
            <a:r>
              <a:rPr lang="fr-FR" sz="2200" b="1" kern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 passif, les moyens de financement</a:t>
            </a:r>
            <a:r>
              <a:rPr lang="fr-FR" sz="2200" kern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dont l’entreprise a disposés (capitaux, dettes à long terme et dettes à court terme, crédits fournisseurs, URSSAF, etc.). </a:t>
            </a:r>
          </a:p>
          <a:p>
            <a:pPr marL="336550" indent="-342900" algn="just">
              <a:lnSpc>
                <a:spcPct val="100000"/>
              </a:lnSpc>
              <a:spcBef>
                <a:spcPts val="1200"/>
              </a:spcBef>
              <a:spcAft>
                <a:spcPts val="635"/>
              </a:spcAft>
              <a:buFont typeface="Wingdings" panose="05000000000000000000" pitchFamily="2" charset="2"/>
              <a:buChar char="q"/>
            </a:pPr>
            <a:r>
              <a:rPr lang="fr-FR" sz="2200" b="1" kern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 l’actif, l’utilisation faite des moyens de financement</a:t>
            </a:r>
            <a:r>
              <a:rPr lang="fr-FR" sz="2200" kern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fr-FR" sz="2200" i="1" kern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immobilisations, stocks, crédits clients, trésorerie, etc.</a:t>
            </a:r>
          </a:p>
        </p:txBody>
      </p:sp>
    </p:spTree>
    <p:extLst>
      <p:ext uri="{BB962C8B-B14F-4D97-AF65-F5344CB8AC3E}">
        <p14:creationId xmlns:p14="http://schemas.microsoft.com/office/powerpoint/2010/main" val="609388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84</TotalTime>
  <Words>198</Words>
  <Application>Microsoft Office PowerPoint</Application>
  <PresentationFormat>Grand écran</PresentationFormat>
  <Paragraphs>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22</cp:revision>
  <dcterms:created xsi:type="dcterms:W3CDTF">2014-06-17T06:47:14Z</dcterms:created>
  <dcterms:modified xsi:type="dcterms:W3CDTF">2024-04-19T19:04:37Z</dcterms:modified>
</cp:coreProperties>
</file>