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62" r:id="rId2"/>
    <p:sldId id="257" r:id="rId3"/>
    <p:sldId id="258" r:id="rId4"/>
    <p:sldId id="263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18/04/2024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5099D13-B052-41E6-ABEA-E143CB3B6F65}"/>
              </a:ext>
            </a:extLst>
          </p:cNvPr>
          <p:cNvSpPr/>
          <p:nvPr/>
        </p:nvSpPr>
        <p:spPr>
          <a:xfrm>
            <a:off x="-33265" y="0"/>
            <a:ext cx="1225853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16 –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L’impact des décisions de gestion sur la rentabilité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7. Réaliser une étude prévisionnelle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51359B3-BD8E-4BDC-9DF9-E48A228191DD}"/>
              </a:ext>
            </a:extLst>
          </p:cNvPr>
          <p:cNvSpPr txBox="1"/>
          <p:nvPr/>
        </p:nvSpPr>
        <p:spPr>
          <a:xfrm>
            <a:off x="1257300" y="1793740"/>
            <a:ext cx="9677400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partir de la formule de calcul et du graphique </a:t>
            </a:r>
          </a:p>
          <a:p>
            <a:pPr algn="ctr">
              <a:spcBef>
                <a:spcPts val="1800"/>
              </a:spcBef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qui permettent de calculer le seuil de rentabilité, </a:t>
            </a:r>
          </a:p>
          <a:p>
            <a:pPr algn="ctr">
              <a:spcBef>
                <a:spcPts val="1800"/>
              </a:spcBef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est possible </a:t>
            </a:r>
          </a:p>
          <a:p>
            <a:pPr algn="ctr">
              <a:spcBef>
                <a:spcPts val="1800"/>
              </a:spcBef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d’extrapoler les données pour visualiser les ventes prévisionnelles </a:t>
            </a:r>
          </a:p>
          <a:p>
            <a:pPr algn="ctr">
              <a:spcBef>
                <a:spcPts val="1800"/>
              </a:spcBef>
            </a:pPr>
            <a:r>
              <a:rPr lang="fr-FR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 pour calculer des résultats à venir</a:t>
            </a:r>
          </a:p>
        </p:txBody>
      </p:sp>
    </p:spTree>
    <p:extLst>
      <p:ext uri="{BB962C8B-B14F-4D97-AF65-F5344CB8AC3E}">
        <p14:creationId xmlns:p14="http://schemas.microsoft.com/office/powerpoint/2010/main" val="39892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5099D13-B052-41E6-ABEA-E143CB3B6F65}"/>
              </a:ext>
            </a:extLst>
          </p:cNvPr>
          <p:cNvSpPr/>
          <p:nvPr/>
        </p:nvSpPr>
        <p:spPr>
          <a:xfrm>
            <a:off x="-33265" y="0"/>
            <a:ext cx="12258530" cy="93102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16 –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L’impact des décisions de gestion sur la rentabilité</a:t>
            </a:r>
          </a:p>
          <a:p>
            <a:pPr>
              <a:spcAft>
                <a:spcPts val="3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7. Réaliser une étude prévisionnelle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22FD8136-0292-4619-BE19-6ADD0A9081C9}"/>
              </a:ext>
            </a:extLst>
          </p:cNvPr>
          <p:cNvSpPr txBox="1"/>
          <p:nvPr/>
        </p:nvSpPr>
        <p:spPr>
          <a:xfrm>
            <a:off x="550484" y="931024"/>
            <a:ext cx="10781484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7.1 Calculer un CA à partir d’un résultat prévisionnel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 formule de calcul</a:t>
            </a:r>
          </a:p>
          <a:p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est possible de calculer le chiffre d'affaires à réaliser pour obtenir un résultat donné à l’aide de la formule de calcul suivante : </a:t>
            </a:r>
          </a:p>
          <a:p>
            <a:pPr algn="ctr">
              <a:spcBef>
                <a:spcPts val="1800"/>
              </a:spcBef>
            </a:pP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 prévisionnel = (Résultat prévisionnel + Frais fixe) / Taux de marge sur coût variable</a:t>
            </a:r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1EB21ED-F2C3-48B2-8A93-9B6586ECAF2C}"/>
              </a:ext>
            </a:extLst>
          </p:cNvPr>
          <p:cNvSpPr txBox="1"/>
          <p:nvPr/>
        </p:nvSpPr>
        <p:spPr>
          <a:xfrm>
            <a:off x="602049" y="3393076"/>
            <a:ext cx="524841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Exemple illustré</a:t>
            </a:r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Compte tenu des données utilisées dans les exemples précédents quel est le chiffre d’affaires à réaliser pour obtenir un résultat de 100 000 €. </a:t>
            </a:r>
            <a:endParaRPr lang="fr-FR" sz="2000" dirty="0"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74215432-61B2-40C4-84E4-F7AE960B81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916" y="3393076"/>
            <a:ext cx="5460400" cy="1989619"/>
          </a:xfrm>
          <a:prstGeom prst="rect">
            <a:avLst/>
          </a:prstGeom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88883C97-327F-459A-A34C-A4FA0653C0DC}"/>
              </a:ext>
            </a:extLst>
          </p:cNvPr>
          <p:cNvSpPr txBox="1"/>
          <p:nvPr/>
        </p:nvSpPr>
        <p:spPr>
          <a:xfrm>
            <a:off x="550484" y="5680016"/>
            <a:ext cx="1182944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 prévisionnel = (Résultat prévisionnel + Frais fixe) / Taux de marge sur coût variable</a:t>
            </a:r>
          </a:p>
          <a:p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 prévisionnel = (100 000 + 349 300)  / 54,73 % =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820 939,15 €</a:t>
            </a:r>
            <a:endParaRPr lang="fr-FR" sz="2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24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5099D13-B052-41E6-ABEA-E143CB3B6F65}"/>
              </a:ext>
            </a:extLst>
          </p:cNvPr>
          <p:cNvSpPr/>
          <p:nvPr/>
        </p:nvSpPr>
        <p:spPr>
          <a:xfrm>
            <a:off x="-33265" y="0"/>
            <a:ext cx="1225853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16 –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L’impact des décisions de gestion sur la rentabilité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7. Réaliser une étude prévisionnelle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893BCC0-C9F0-4A0D-A737-CEF9BDF96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467" y="1576671"/>
            <a:ext cx="7580977" cy="2231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 la fonction valeur cible d’Excel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valeur cible permet de rechercher la valeur d’une cellule pour atteindre le résultat programmé. La valeur cible doit obligatoirement faire partie d’une formule de calcul. </a:t>
            </a:r>
            <a:endParaRPr kumimoji="0" lang="fr-FR" altLang="fr-F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 18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7CD9BD3B-73B0-4F20-8432-F15EEF4CA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033" y="1952800"/>
            <a:ext cx="2553230" cy="2031193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34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5099D13-B052-41E6-ABEA-E143CB3B6F65}"/>
              </a:ext>
            </a:extLst>
          </p:cNvPr>
          <p:cNvSpPr/>
          <p:nvPr/>
        </p:nvSpPr>
        <p:spPr>
          <a:xfrm>
            <a:off x="-33265" y="0"/>
            <a:ext cx="1225853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16 –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L’impact des décisions de gestion sur la rentabilité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7. Réaliser une étude prévisionnelle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893BCC0-C9F0-4A0D-A737-CEF9BDF96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17" y="1171595"/>
            <a:ext cx="118660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 la fonction valeur cible d’Excel</a:t>
            </a:r>
            <a:endParaRPr kumimoji="0" lang="fr-FR" altLang="fr-FR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3" name="Image 18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15145A83-2413-458C-8B82-0108FE5D6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6151" y="669325"/>
            <a:ext cx="1708358" cy="135906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A09601F-FE99-456D-A74F-5E454E02E8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43" y="1671711"/>
            <a:ext cx="11427594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Exemple illustré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- Ouvrez Excel et activez l’onglet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Données.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- Cliquez le bouton déroulant de l’outil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Analyse scénarios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et sélectionnez l’option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Valeur cible…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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Une fenêtre de paramétrage est affichée.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- Pointez la cellule résultat qui doit contenir la valeur cible :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B7 </a:t>
            </a:r>
            <a:r>
              <a:rPr kumimoji="0" lang="fr-FR" altLang="fr-F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(Résultat)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. 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- Saisissez au-dessous le montant à atteindre :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100 000</a:t>
            </a: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- Saisissez au bas de la fenêtre la cellule à calculer </a:t>
            </a:r>
            <a:r>
              <a:rPr kumimoji="0" lang="fr-FR" alt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B3 </a:t>
            </a:r>
            <a:r>
              <a:rPr kumimoji="0" lang="fr-FR" altLang="fr-FR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(Chiffre d’affaires).</a:t>
            </a:r>
            <a:endParaRPr kumimoji="0" lang="fr-FR" alt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6" name="Image 5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F3E09E3B-AAAF-4703-88CF-3FAF82858B5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680" y="3943656"/>
            <a:ext cx="7435880" cy="2695521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604883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5099D13-B052-41E6-ABEA-E143CB3B6F65}"/>
              </a:ext>
            </a:extLst>
          </p:cNvPr>
          <p:cNvSpPr/>
          <p:nvPr/>
        </p:nvSpPr>
        <p:spPr>
          <a:xfrm>
            <a:off x="-33265" y="0"/>
            <a:ext cx="12258530" cy="105413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16 –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L’impact des décisions de gestion sur la rentabilité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7. Réaliser une étude prévisionnelle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57D4933-4B6B-41F6-B235-4B8F2458E744}"/>
              </a:ext>
            </a:extLst>
          </p:cNvPr>
          <p:cNvSpPr txBox="1"/>
          <p:nvPr/>
        </p:nvSpPr>
        <p:spPr>
          <a:xfrm>
            <a:off x="1363284" y="1530841"/>
            <a:ext cx="62220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Cliquez sur le bouton </a:t>
            </a: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OK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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 montant trouvé est affiché dans le tableau.</a:t>
            </a:r>
          </a:p>
        </p:txBody>
      </p:sp>
      <p:pic>
        <p:nvPicPr>
          <p:cNvPr id="5" name="Image 4" descr="Une image contenant capture d’écran, en bois, ordinateur&#10;&#10;Description générée automatiquement">
            <a:extLst>
              <a:ext uri="{FF2B5EF4-FFF2-40B4-BE49-F238E27FC236}">
                <a16:creationId xmlns:a16="http://schemas.microsoft.com/office/drawing/2014/main" id="{A614F250-BB9F-4BC6-9875-85280F9D65D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887" y="2809663"/>
            <a:ext cx="7779571" cy="2710603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E7E1F460-247F-4DD9-8497-AFDADEDC1DFB}"/>
              </a:ext>
            </a:extLst>
          </p:cNvPr>
          <p:cNvCxnSpPr/>
          <p:nvPr/>
        </p:nvCxnSpPr>
        <p:spPr>
          <a:xfrm>
            <a:off x="5016500" y="2238727"/>
            <a:ext cx="160867" cy="15543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312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100</TotalTime>
  <Words>377</Words>
  <Application>Microsoft Office PowerPoint</Application>
  <PresentationFormat>Grand écran</PresentationFormat>
  <Paragraphs>35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Bookman Old Style</vt:lpstr>
      <vt:lpstr>Rockwell</vt:lpstr>
      <vt:lpstr>Symbol</vt:lpstr>
      <vt:lpstr>Times New Roman</vt:lpstr>
      <vt:lpstr>Wingdings</vt:lpstr>
      <vt:lpstr>Damask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23</cp:revision>
  <dcterms:created xsi:type="dcterms:W3CDTF">2014-06-17T06:47:14Z</dcterms:created>
  <dcterms:modified xsi:type="dcterms:W3CDTF">2024-04-18T09:08:54Z</dcterms:modified>
</cp:coreProperties>
</file>