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62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8C0DA-ABEB-4CCF-9CC2-3F5F030C475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323B0CE-C15B-460A-9400-8898C75800BA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Reclassement des charges selon leur relation à l'activité</a:t>
          </a:r>
          <a:endParaRPr lang="fr-FR" sz="2400" b="1" dirty="0">
            <a:solidFill>
              <a:schemeClr val="bg1"/>
            </a:solidFill>
          </a:endParaRPr>
        </a:p>
      </dgm:t>
    </dgm:pt>
    <dgm:pt modelId="{C8CFD0C7-3917-495F-94B8-1B53F67B8D71}" type="parTrans" cxnId="{539DDF10-5AF4-419C-ADB4-8BCEA5EBD735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4284B1F3-8351-4994-938C-BC050F226BCE}" type="sibTrans" cxnId="{539DDF10-5AF4-419C-ADB4-8BCEA5EBD735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FC1300AD-23C4-4F94-BA7A-8DAD94196609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Certaines charges sont fixes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quelle que soit l'activité ou la production de la société. </a:t>
          </a:r>
        </a:p>
        <a:p>
          <a:r>
            <a:rPr lang="fr-FR" sz="2200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assurances, loyers, amortissement du matériel, etc. </a:t>
          </a:r>
        </a:p>
        <a:p>
          <a:r>
            <a:rPr lang="fr-FR" sz="2200" b="1" i="1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sont des charges fixes ou charges de structure</a:t>
          </a:r>
          <a:r>
            <a:rPr lang="fr-FR" sz="2200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fr-FR" sz="2200" b="1" i="1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7564F6-6C28-44FC-9A46-63DEEA1E8824}" type="parTrans" cxnId="{F52CFC53-0280-4568-9BE5-685BF5351303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9E7FA58D-18AB-4558-A10E-A3BC1A711922}" type="sibTrans" cxnId="{F52CFC53-0280-4568-9BE5-685BF5351303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5880FE21-B281-43CF-A844-8C8C736728E8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Certaines charges sont proportionnelles à l'activité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ou à la production de l'entreprise : </a:t>
          </a:r>
        </a:p>
        <a:p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achats matières, heures supplémentaires, etc. </a:t>
          </a:r>
        </a:p>
        <a:p>
          <a:r>
            <a:rPr lang="fr-FR" sz="2200" b="1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sont des charges variables.</a:t>
          </a:r>
          <a:endParaRPr lang="fr-FR" sz="2200" b="1" dirty="0">
            <a:solidFill>
              <a:schemeClr val="bg1"/>
            </a:solidFill>
            <a:highlight>
              <a:srgbClr val="FFFF00"/>
            </a:highlight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394B09-FACE-45C8-AC20-96A088D321F7}" type="parTrans" cxnId="{8FF5FB91-7FA9-4F17-A094-63C0570D7792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6A0FC260-D8E9-44BB-8561-CEEB8DC0A38B}" type="sibTrans" cxnId="{8FF5FB91-7FA9-4F17-A094-63C0570D7792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C6F468D8-CB14-43A2-997E-92BD8804E7F4}" type="pres">
      <dgm:prSet presAssocID="{7218C0DA-ABEB-4CCF-9CC2-3F5F030C475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224014-8F16-4B38-B831-67B0CC0F9097}" type="pres">
      <dgm:prSet presAssocID="{3323B0CE-C15B-460A-9400-8898C75800BA}" presName="root1" presStyleCnt="0"/>
      <dgm:spPr/>
    </dgm:pt>
    <dgm:pt modelId="{8C749062-BB57-4C88-886F-A0F0590A59E3}" type="pres">
      <dgm:prSet presAssocID="{3323B0CE-C15B-460A-9400-8898C75800BA}" presName="LevelOneTextNode" presStyleLbl="node0" presStyleIdx="0" presStyleCnt="1" custScaleX="116794" custScaleY="221363">
        <dgm:presLayoutVars>
          <dgm:chPref val="3"/>
        </dgm:presLayoutVars>
      </dgm:prSet>
      <dgm:spPr/>
    </dgm:pt>
    <dgm:pt modelId="{0BC2B38B-726C-41D6-82EF-C892347B8722}" type="pres">
      <dgm:prSet presAssocID="{3323B0CE-C15B-460A-9400-8898C75800BA}" presName="level2hierChild" presStyleCnt="0"/>
      <dgm:spPr/>
    </dgm:pt>
    <dgm:pt modelId="{BEA77936-D483-4054-B72A-1A1CB08061A1}" type="pres">
      <dgm:prSet presAssocID="{FD7564F6-6C28-44FC-9A46-63DEEA1E8824}" presName="conn2-1" presStyleLbl="parChTrans1D2" presStyleIdx="0" presStyleCnt="2"/>
      <dgm:spPr/>
    </dgm:pt>
    <dgm:pt modelId="{445BB602-1BAA-4264-9001-7AA4A72172B2}" type="pres">
      <dgm:prSet presAssocID="{FD7564F6-6C28-44FC-9A46-63DEEA1E8824}" presName="connTx" presStyleLbl="parChTrans1D2" presStyleIdx="0" presStyleCnt="2"/>
      <dgm:spPr/>
    </dgm:pt>
    <dgm:pt modelId="{0FBAE54A-0346-4975-BD1C-ED1FE6EC5897}" type="pres">
      <dgm:prSet presAssocID="{FC1300AD-23C4-4F94-BA7A-8DAD94196609}" presName="root2" presStyleCnt="0"/>
      <dgm:spPr/>
    </dgm:pt>
    <dgm:pt modelId="{A27F2B7B-5F61-41C6-B5DC-62C9C16347D7}" type="pres">
      <dgm:prSet presAssocID="{FC1300AD-23C4-4F94-BA7A-8DAD94196609}" presName="LevelTwoTextNode" presStyleLbl="node2" presStyleIdx="0" presStyleCnt="2" custScaleX="356644" custScaleY="182097" custLinFactNeighborX="802" custLinFactNeighborY="-535">
        <dgm:presLayoutVars>
          <dgm:chPref val="3"/>
        </dgm:presLayoutVars>
      </dgm:prSet>
      <dgm:spPr/>
    </dgm:pt>
    <dgm:pt modelId="{6FF69900-5396-4DBF-8F01-4BA30B91AE87}" type="pres">
      <dgm:prSet presAssocID="{FC1300AD-23C4-4F94-BA7A-8DAD94196609}" presName="level3hierChild" presStyleCnt="0"/>
      <dgm:spPr/>
    </dgm:pt>
    <dgm:pt modelId="{4BD49844-1869-48D1-8383-900EB26586FB}" type="pres">
      <dgm:prSet presAssocID="{37394B09-FACE-45C8-AC20-96A088D321F7}" presName="conn2-1" presStyleLbl="parChTrans1D2" presStyleIdx="1" presStyleCnt="2"/>
      <dgm:spPr/>
    </dgm:pt>
    <dgm:pt modelId="{65B9FD34-C4FC-42DC-A63E-8C63A5C089A8}" type="pres">
      <dgm:prSet presAssocID="{37394B09-FACE-45C8-AC20-96A088D321F7}" presName="connTx" presStyleLbl="parChTrans1D2" presStyleIdx="1" presStyleCnt="2"/>
      <dgm:spPr/>
    </dgm:pt>
    <dgm:pt modelId="{0CD939C7-C17E-4DCA-8656-A5D33DF18DD8}" type="pres">
      <dgm:prSet presAssocID="{5880FE21-B281-43CF-A844-8C8C736728E8}" presName="root2" presStyleCnt="0"/>
      <dgm:spPr/>
    </dgm:pt>
    <dgm:pt modelId="{26D2E6FE-0F8A-4E39-8A5A-E6E7ABE901E8}" type="pres">
      <dgm:prSet presAssocID="{5880FE21-B281-43CF-A844-8C8C736728E8}" presName="LevelTwoTextNode" presStyleLbl="node2" presStyleIdx="1" presStyleCnt="2" custScaleX="356644" custScaleY="182097" custLinFactNeighborX="744" custLinFactNeighborY="15854">
        <dgm:presLayoutVars>
          <dgm:chPref val="3"/>
        </dgm:presLayoutVars>
      </dgm:prSet>
      <dgm:spPr/>
    </dgm:pt>
    <dgm:pt modelId="{4F885D1F-98B9-4DA6-8DB6-18FDA5B8A4F9}" type="pres">
      <dgm:prSet presAssocID="{5880FE21-B281-43CF-A844-8C8C736728E8}" presName="level3hierChild" presStyleCnt="0"/>
      <dgm:spPr/>
    </dgm:pt>
  </dgm:ptLst>
  <dgm:cxnLst>
    <dgm:cxn modelId="{539DDF10-5AF4-419C-ADB4-8BCEA5EBD735}" srcId="{7218C0DA-ABEB-4CCF-9CC2-3F5F030C475E}" destId="{3323B0CE-C15B-460A-9400-8898C75800BA}" srcOrd="0" destOrd="0" parTransId="{C8CFD0C7-3917-495F-94B8-1B53F67B8D71}" sibTransId="{4284B1F3-8351-4994-938C-BC050F226BCE}"/>
    <dgm:cxn modelId="{13A81620-B79E-4012-92F3-8644A2E23EB4}" type="presOf" srcId="{37394B09-FACE-45C8-AC20-96A088D321F7}" destId="{4BD49844-1869-48D1-8383-900EB26586FB}" srcOrd="0" destOrd="0" presId="urn:microsoft.com/office/officeart/2005/8/layout/hierarchy2"/>
    <dgm:cxn modelId="{32093161-01AD-41AD-9289-72D68C5A14DC}" type="presOf" srcId="{37394B09-FACE-45C8-AC20-96A088D321F7}" destId="{65B9FD34-C4FC-42DC-A63E-8C63A5C089A8}" srcOrd="1" destOrd="0" presId="urn:microsoft.com/office/officeart/2005/8/layout/hierarchy2"/>
    <dgm:cxn modelId="{9B8D826F-F5E4-40D8-8383-6A15745F939A}" type="presOf" srcId="{FC1300AD-23C4-4F94-BA7A-8DAD94196609}" destId="{A27F2B7B-5F61-41C6-B5DC-62C9C16347D7}" srcOrd="0" destOrd="0" presId="urn:microsoft.com/office/officeart/2005/8/layout/hierarchy2"/>
    <dgm:cxn modelId="{8567E571-7FD5-4695-93B9-681B683375F7}" type="presOf" srcId="{3323B0CE-C15B-460A-9400-8898C75800BA}" destId="{8C749062-BB57-4C88-886F-A0F0590A59E3}" srcOrd="0" destOrd="0" presId="urn:microsoft.com/office/officeart/2005/8/layout/hierarchy2"/>
    <dgm:cxn modelId="{F52CFC53-0280-4568-9BE5-685BF5351303}" srcId="{3323B0CE-C15B-460A-9400-8898C75800BA}" destId="{FC1300AD-23C4-4F94-BA7A-8DAD94196609}" srcOrd="0" destOrd="0" parTransId="{FD7564F6-6C28-44FC-9A46-63DEEA1E8824}" sibTransId="{9E7FA58D-18AB-4558-A10E-A3BC1A711922}"/>
    <dgm:cxn modelId="{8FF5FB91-7FA9-4F17-A094-63C0570D7792}" srcId="{3323B0CE-C15B-460A-9400-8898C75800BA}" destId="{5880FE21-B281-43CF-A844-8C8C736728E8}" srcOrd="1" destOrd="0" parTransId="{37394B09-FACE-45C8-AC20-96A088D321F7}" sibTransId="{6A0FC260-D8E9-44BB-8561-CEEB8DC0A38B}"/>
    <dgm:cxn modelId="{C2401C97-BCBF-4299-898E-74AEF27244B9}" type="presOf" srcId="{7218C0DA-ABEB-4CCF-9CC2-3F5F030C475E}" destId="{C6F468D8-CB14-43A2-997E-92BD8804E7F4}" srcOrd="0" destOrd="0" presId="urn:microsoft.com/office/officeart/2005/8/layout/hierarchy2"/>
    <dgm:cxn modelId="{4D542EAB-0731-41F8-87D2-B72996951B37}" type="presOf" srcId="{5880FE21-B281-43CF-A844-8C8C736728E8}" destId="{26D2E6FE-0F8A-4E39-8A5A-E6E7ABE901E8}" srcOrd="0" destOrd="0" presId="urn:microsoft.com/office/officeart/2005/8/layout/hierarchy2"/>
    <dgm:cxn modelId="{758403B6-B023-41AE-8DDC-8AD788348C3F}" type="presOf" srcId="{FD7564F6-6C28-44FC-9A46-63DEEA1E8824}" destId="{BEA77936-D483-4054-B72A-1A1CB08061A1}" srcOrd="0" destOrd="0" presId="urn:microsoft.com/office/officeart/2005/8/layout/hierarchy2"/>
    <dgm:cxn modelId="{8E8D7CE0-809B-45A7-AADD-AF1662A33DE9}" type="presOf" srcId="{FD7564F6-6C28-44FC-9A46-63DEEA1E8824}" destId="{445BB602-1BAA-4264-9001-7AA4A72172B2}" srcOrd="1" destOrd="0" presId="urn:microsoft.com/office/officeart/2005/8/layout/hierarchy2"/>
    <dgm:cxn modelId="{81A9EB97-1E22-49ED-9CD6-5E9DE057E062}" type="presParOf" srcId="{C6F468D8-CB14-43A2-997E-92BD8804E7F4}" destId="{00224014-8F16-4B38-B831-67B0CC0F9097}" srcOrd="0" destOrd="0" presId="urn:microsoft.com/office/officeart/2005/8/layout/hierarchy2"/>
    <dgm:cxn modelId="{520ADE2A-5CD5-45BC-8EDC-D72E8FC67DE7}" type="presParOf" srcId="{00224014-8F16-4B38-B831-67B0CC0F9097}" destId="{8C749062-BB57-4C88-886F-A0F0590A59E3}" srcOrd="0" destOrd="0" presId="urn:microsoft.com/office/officeart/2005/8/layout/hierarchy2"/>
    <dgm:cxn modelId="{26F72D65-6377-4FCC-948B-948A9D1C7580}" type="presParOf" srcId="{00224014-8F16-4B38-B831-67B0CC0F9097}" destId="{0BC2B38B-726C-41D6-82EF-C892347B8722}" srcOrd="1" destOrd="0" presId="urn:microsoft.com/office/officeart/2005/8/layout/hierarchy2"/>
    <dgm:cxn modelId="{42F947F6-AEAC-415E-B858-C92BC6536B2A}" type="presParOf" srcId="{0BC2B38B-726C-41D6-82EF-C892347B8722}" destId="{BEA77936-D483-4054-B72A-1A1CB08061A1}" srcOrd="0" destOrd="0" presId="urn:microsoft.com/office/officeart/2005/8/layout/hierarchy2"/>
    <dgm:cxn modelId="{B2FBE3D8-16AD-4B6D-A126-BE3C3A744FCA}" type="presParOf" srcId="{BEA77936-D483-4054-B72A-1A1CB08061A1}" destId="{445BB602-1BAA-4264-9001-7AA4A72172B2}" srcOrd="0" destOrd="0" presId="urn:microsoft.com/office/officeart/2005/8/layout/hierarchy2"/>
    <dgm:cxn modelId="{53FDB37E-92BD-4AAD-93DA-E81B3FC27CD9}" type="presParOf" srcId="{0BC2B38B-726C-41D6-82EF-C892347B8722}" destId="{0FBAE54A-0346-4975-BD1C-ED1FE6EC5897}" srcOrd="1" destOrd="0" presId="urn:microsoft.com/office/officeart/2005/8/layout/hierarchy2"/>
    <dgm:cxn modelId="{E4F32503-F320-463F-ABED-1CF4110484E3}" type="presParOf" srcId="{0FBAE54A-0346-4975-BD1C-ED1FE6EC5897}" destId="{A27F2B7B-5F61-41C6-B5DC-62C9C16347D7}" srcOrd="0" destOrd="0" presId="urn:microsoft.com/office/officeart/2005/8/layout/hierarchy2"/>
    <dgm:cxn modelId="{01B19D7A-7CED-42A0-8A57-9728783FB29E}" type="presParOf" srcId="{0FBAE54A-0346-4975-BD1C-ED1FE6EC5897}" destId="{6FF69900-5396-4DBF-8F01-4BA30B91AE87}" srcOrd="1" destOrd="0" presId="urn:microsoft.com/office/officeart/2005/8/layout/hierarchy2"/>
    <dgm:cxn modelId="{A40B614C-249D-4234-850D-2FE023220297}" type="presParOf" srcId="{0BC2B38B-726C-41D6-82EF-C892347B8722}" destId="{4BD49844-1869-48D1-8383-900EB26586FB}" srcOrd="2" destOrd="0" presId="urn:microsoft.com/office/officeart/2005/8/layout/hierarchy2"/>
    <dgm:cxn modelId="{947405A9-959D-4187-9199-68A3397BDB6E}" type="presParOf" srcId="{4BD49844-1869-48D1-8383-900EB26586FB}" destId="{65B9FD34-C4FC-42DC-A63E-8C63A5C089A8}" srcOrd="0" destOrd="0" presId="urn:microsoft.com/office/officeart/2005/8/layout/hierarchy2"/>
    <dgm:cxn modelId="{631B1141-DE4D-4952-83CC-735869BE7F5E}" type="presParOf" srcId="{0BC2B38B-726C-41D6-82EF-C892347B8722}" destId="{0CD939C7-C17E-4DCA-8656-A5D33DF18DD8}" srcOrd="3" destOrd="0" presId="urn:microsoft.com/office/officeart/2005/8/layout/hierarchy2"/>
    <dgm:cxn modelId="{281B694D-A197-4475-AC39-5F58F45C4D26}" type="presParOf" srcId="{0CD939C7-C17E-4DCA-8656-A5D33DF18DD8}" destId="{26D2E6FE-0F8A-4E39-8A5A-E6E7ABE901E8}" srcOrd="0" destOrd="0" presId="urn:microsoft.com/office/officeart/2005/8/layout/hierarchy2"/>
    <dgm:cxn modelId="{46BE4AF5-8407-4E2B-BC02-367DFE961395}" type="presParOf" srcId="{0CD939C7-C17E-4DCA-8656-A5D33DF18DD8}" destId="{4F885D1F-98B9-4DA6-8DB6-18FDA5B8A4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49062-BB57-4C88-886F-A0F0590A59E3}">
      <dsp:nvSpPr>
        <dsp:cNvPr id="0" name=""/>
        <dsp:cNvSpPr/>
      </dsp:nvSpPr>
      <dsp:spPr>
        <a:xfrm>
          <a:off x="6244" y="989350"/>
          <a:ext cx="2335995" cy="2213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Reclassement des charges selon leur relation à l'activité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71082" y="1054188"/>
        <a:ext cx="2206319" cy="2084063"/>
      </dsp:txXfrm>
    </dsp:sp>
    <dsp:sp modelId="{BEA77936-D483-4054-B72A-1A1CB08061A1}">
      <dsp:nvSpPr>
        <dsp:cNvPr id="0" name=""/>
        <dsp:cNvSpPr/>
      </dsp:nvSpPr>
      <dsp:spPr>
        <a:xfrm rot="18548118">
          <a:off x="2106643" y="1579309"/>
          <a:ext cx="1277475" cy="42936"/>
        </a:xfrm>
        <a:custGeom>
          <a:avLst/>
          <a:gdLst/>
          <a:ahLst/>
          <a:cxnLst/>
          <a:rect l="0" t="0" r="0" b="0"/>
          <a:pathLst>
            <a:path>
              <a:moveTo>
                <a:pt x="0" y="21468"/>
              </a:moveTo>
              <a:lnTo>
                <a:pt x="1277475" y="214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>
            <a:solidFill>
              <a:schemeClr val="bg1"/>
            </a:solidFill>
          </a:endParaRPr>
        </a:p>
      </dsp:txBody>
      <dsp:txXfrm>
        <a:off x="2713444" y="1568841"/>
        <a:ext cx="63873" cy="63873"/>
      </dsp:txXfrm>
    </dsp:sp>
    <dsp:sp modelId="{A27F2B7B-5F61-41C6-B5DC-62C9C16347D7}">
      <dsp:nvSpPr>
        <dsp:cNvPr id="0" name=""/>
        <dsp:cNvSpPr/>
      </dsp:nvSpPr>
      <dsp:spPr>
        <a:xfrm>
          <a:off x="3148522" y="194806"/>
          <a:ext cx="7133232" cy="1821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Certaines charges sont fixes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quelle que soit l'activité ou la production de la société.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assurances, loyers, amortissement du matériel, etc.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i="1" kern="12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sont des charges fixes ou charges de structure</a:t>
          </a:r>
          <a:r>
            <a:rPr lang="fr-FR" sz="22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fr-FR" sz="2200" b="1" i="1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1859" y="248143"/>
        <a:ext cx="7026558" cy="1714385"/>
      </dsp:txXfrm>
    </dsp:sp>
    <dsp:sp modelId="{4BD49844-1869-48D1-8383-900EB26586FB}">
      <dsp:nvSpPr>
        <dsp:cNvPr id="0" name=""/>
        <dsp:cNvSpPr/>
      </dsp:nvSpPr>
      <dsp:spPr>
        <a:xfrm rot="3289560">
          <a:off x="2045556" y="2646792"/>
          <a:ext cx="1399648" cy="42936"/>
        </a:xfrm>
        <a:custGeom>
          <a:avLst/>
          <a:gdLst/>
          <a:ahLst/>
          <a:cxnLst/>
          <a:rect l="0" t="0" r="0" b="0"/>
          <a:pathLst>
            <a:path>
              <a:moveTo>
                <a:pt x="0" y="21468"/>
              </a:moveTo>
              <a:lnTo>
                <a:pt x="1399648" y="214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b="1" kern="1200">
            <a:solidFill>
              <a:schemeClr val="bg1"/>
            </a:solidFill>
          </a:endParaRPr>
        </a:p>
      </dsp:txBody>
      <dsp:txXfrm>
        <a:off x="2710389" y="2633269"/>
        <a:ext cx="69982" cy="69982"/>
      </dsp:txXfrm>
    </dsp:sp>
    <dsp:sp modelId="{26D2E6FE-0F8A-4E39-8A5A-E6E7ABE901E8}">
      <dsp:nvSpPr>
        <dsp:cNvPr id="0" name=""/>
        <dsp:cNvSpPr/>
      </dsp:nvSpPr>
      <dsp:spPr>
        <a:xfrm>
          <a:off x="3148522" y="2329771"/>
          <a:ext cx="7133232" cy="1821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Certaines charges sont proportionnelles à l'activité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ou à la production de l'entreprise 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achats matières, heures supplémentaires, etc.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sont des charges variables.</a:t>
          </a:r>
          <a:endParaRPr lang="fr-FR" sz="2200" b="1" kern="1200" dirty="0">
            <a:solidFill>
              <a:schemeClr val="bg1"/>
            </a:solidFill>
            <a:highlight>
              <a:srgbClr val="FFFF00"/>
            </a:highlight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1859" y="2383108"/>
        <a:ext cx="7026558" cy="1714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Identifier la relation entre les coûts et l’activité</a:t>
            </a:r>
          </a:p>
        </p:txBody>
      </p:sp>
      <p:sp>
        <p:nvSpPr>
          <p:cNvPr id="2" name="Rectangle 1"/>
          <p:cNvSpPr/>
          <p:nvPr/>
        </p:nvSpPr>
        <p:spPr>
          <a:xfrm>
            <a:off x="1130718" y="1335756"/>
            <a:ext cx="9518469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comptabilité, les charges sont classées par nature : 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601 = Achats matières premières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607 = Achats de marchandises 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616 = Assurances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623 = Publicité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624 = Transports et déplacements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641 = Salaires 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667 = Services bancaires</a:t>
            </a:r>
          </a:p>
          <a:p>
            <a:pPr marL="17938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78418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84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Identifier la relation entre les coûts et l’activité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4151530"/>
              </p:ext>
            </p:extLst>
          </p:nvPr>
        </p:nvGraphicFramePr>
        <p:xfrm>
          <a:off x="975716" y="1121432"/>
          <a:ext cx="10281755" cy="4192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83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Identifier la relation entre les coûts et l’activité</a:t>
            </a:r>
          </a:p>
        </p:txBody>
      </p:sp>
      <p:sp>
        <p:nvSpPr>
          <p:cNvPr id="3" name="Rectangle 2"/>
          <p:cNvSpPr/>
          <p:nvPr/>
        </p:nvSpPr>
        <p:spPr>
          <a:xfrm>
            <a:off x="103517" y="995011"/>
            <a:ext cx="11834784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Les charges fixes ne sont pas proportionnelles à la production </a:t>
            </a:r>
          </a:p>
          <a:p>
            <a:pPr marL="1077913" indent="-342900">
              <a:buFont typeface="Arial" panose="020B0604020202020204" pitchFamily="34" charset="0"/>
              <a:buChar char="•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Si une machine de 100 000 € permet de produire 1 000 articles maximum. </a:t>
            </a:r>
          </a:p>
          <a:p>
            <a:pPr marL="1077913" indent="-342900">
              <a:buFont typeface="Arial" panose="020B0604020202020204" pitchFamily="34" charset="0"/>
              <a:buChar char="•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pour en produire 1001, il faut une 2</a:t>
            </a:r>
            <a:r>
              <a:rPr lang="fr-FR" sz="2400" i="1" baseline="30000" dirty="0">
                <a:latin typeface="Arial" panose="020B0604020202020204" pitchFamily="34" charset="0"/>
                <a:ea typeface="Times New Roman" panose="02020603050405020304" pitchFamily="18" charset="0"/>
              </a:rPr>
              <a:t>e </a:t>
            </a: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machine.</a:t>
            </a:r>
            <a:endParaRPr lang="fr-FR" sz="2400" i="1" dirty="0"/>
          </a:p>
        </p:txBody>
      </p:sp>
      <p:pic>
        <p:nvPicPr>
          <p:cNvPr id="2" name="Image 1" descr="Une image contenant capture d’écran, horloge&#10;&#10;Description générée automatiquement">
            <a:extLst>
              <a:ext uri="{FF2B5EF4-FFF2-40B4-BE49-F238E27FC236}">
                <a16:creationId xmlns:a16="http://schemas.microsoft.com/office/drawing/2014/main" id="{C0DDCB60-055C-46C4-8A6A-54D8CA86DD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57" y="2571702"/>
            <a:ext cx="5468740" cy="35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3144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fr-FR" sz="32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Identifier la relation entre les coûts et l’activité</a:t>
            </a:r>
            <a:endParaRPr lang="fr-FR" sz="32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99647" y="867126"/>
            <a:ext cx="9807659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charges variables sont proportionnelles à la production. </a:t>
            </a:r>
          </a:p>
          <a:p>
            <a:pPr>
              <a:spcAft>
                <a:spcPts val="0"/>
              </a:spcAf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le prix d'achat d’un article est 100 €,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1 000 articles le prix d’achat sera de 100 000 €  (1 000*100)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2 000 articles =&gt; 200 000 € (2000*100)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63871CCD-C617-43A9-8610-6FF389B21F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738" y="2817709"/>
            <a:ext cx="5594821" cy="357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34894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74</TotalTime>
  <Words>244</Words>
  <Application>Microsoft Office PowerPoint</Application>
  <PresentationFormat>Grand écran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23</cp:revision>
  <dcterms:created xsi:type="dcterms:W3CDTF">2014-06-17T06:47:14Z</dcterms:created>
  <dcterms:modified xsi:type="dcterms:W3CDTF">2024-04-18T08:53:29Z</dcterms:modified>
</cp:coreProperties>
</file>