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A6729A-67AA-4C52-AAFA-5D457827E642}" type="doc">
      <dgm:prSet loTypeId="urn:microsoft.com/office/officeart/2005/8/layout/chevronAccent+Icon" loCatId="process" qsTypeId="urn:microsoft.com/office/officeart/2005/8/quickstyle/3d2" qsCatId="3D" csTypeId="urn:microsoft.com/office/officeart/2005/8/colors/colorful4" csCatId="colorful" phldr="1"/>
      <dgm:spPr/>
    </dgm:pt>
    <dgm:pt modelId="{EBCA98C6-9E59-47E6-93EA-7BC85596A495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gm:t>
    </dgm:pt>
    <dgm:pt modelId="{E368F23E-A77E-47C1-A288-D87FBE8AB705}" type="parTrans" cxnId="{AF91FC87-7518-49BD-AEB4-60050D7EF532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DB1181-77F1-4521-9BA9-90438F75E622}" type="sibTrans" cxnId="{AF91FC87-7518-49BD-AEB4-60050D7EF532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1980FF-D19C-4AB1-95A8-037A4E9A6CD9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Ventilation des charges en charges fixes et variables</a:t>
          </a:r>
        </a:p>
      </dgm:t>
    </dgm:pt>
    <dgm:pt modelId="{FD30BEED-9A90-487C-A26E-D6A474DDDDF2}" type="parTrans" cxnId="{192B4821-0C37-45CA-A46F-369F817976F0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AC406-0F14-4A79-8C7F-6094B6874AD0}" type="sibTrans" cxnId="{192B4821-0C37-45CA-A46F-369F817976F0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5C6983-7704-4F79-86B9-A7C777B94161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Compte d'exploitation différentiel</a:t>
          </a:r>
        </a:p>
      </dgm:t>
    </dgm:pt>
    <dgm:pt modelId="{FF95E9A5-BD4E-440B-8A0D-A707605C56B4}" type="parTrans" cxnId="{B7549A66-37BB-4CA2-AF35-598360C72AEC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107743-D72F-4F7F-B466-A93D3E28001C}" type="sibTrans" cxnId="{B7549A66-37BB-4CA2-AF35-598360C72AEC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E704D-F4CE-4C16-AA2F-A8F830934B37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Calcul du seuil de rentabilité</a:t>
          </a:r>
        </a:p>
      </dgm:t>
    </dgm:pt>
    <dgm:pt modelId="{A8BDAC54-6BEA-431D-8335-494DD6274737}" type="parTrans" cxnId="{D2EFBCAC-4FA4-4121-B512-8AB64D323ECF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9FF20D-3E1D-406D-83B1-4205EB682837}" type="sibTrans" cxnId="{D2EFBCAC-4FA4-4121-B512-8AB64D323ECF}">
      <dgm:prSet/>
      <dgm:spPr/>
      <dgm:t>
        <a:bodyPr/>
        <a:lstStyle/>
        <a:p>
          <a:endParaRPr lang="fr-FR" sz="4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3CB528-1B57-41AB-A310-5A4ABE3CC91C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Calcul du point mort</a:t>
          </a:r>
        </a:p>
      </dgm:t>
    </dgm:pt>
    <dgm:pt modelId="{2DAE5A89-7B2A-441E-BE52-3C7B95FA1335}" type="parTrans" cxnId="{9217AF34-05C5-4C62-A9B0-26F4B015DDA3}">
      <dgm:prSet/>
      <dgm:spPr/>
      <dgm:t>
        <a:bodyPr/>
        <a:lstStyle/>
        <a:p>
          <a:endParaRPr lang="fr-FR"/>
        </a:p>
      </dgm:t>
    </dgm:pt>
    <dgm:pt modelId="{F393731E-E1FE-4F99-A89C-3D9EDE216B5C}" type="sibTrans" cxnId="{9217AF34-05C5-4C62-A9B0-26F4B015DDA3}">
      <dgm:prSet/>
      <dgm:spPr/>
      <dgm:t>
        <a:bodyPr/>
        <a:lstStyle/>
        <a:p>
          <a:endParaRPr lang="fr-FR"/>
        </a:p>
      </dgm:t>
    </dgm:pt>
    <dgm:pt modelId="{EC513F79-9637-47BD-9A96-C992D50F5A5A}" type="pres">
      <dgm:prSet presAssocID="{42A6729A-67AA-4C52-AAFA-5D457827E642}" presName="Name0" presStyleCnt="0">
        <dgm:presLayoutVars>
          <dgm:dir/>
          <dgm:resizeHandles val="exact"/>
        </dgm:presLayoutVars>
      </dgm:prSet>
      <dgm:spPr/>
    </dgm:pt>
    <dgm:pt modelId="{9A6C1927-AD86-47EC-BDB6-E2D608B0627B}" type="pres">
      <dgm:prSet presAssocID="{EBCA98C6-9E59-47E6-93EA-7BC85596A495}" presName="composite" presStyleCnt="0"/>
      <dgm:spPr/>
    </dgm:pt>
    <dgm:pt modelId="{B6F25342-0D08-4FE0-9B90-CBD5F126DA35}" type="pres">
      <dgm:prSet presAssocID="{EBCA98C6-9E59-47E6-93EA-7BC85596A495}" presName="bgChev" presStyleLbl="node1" presStyleIdx="0" presStyleCnt="5"/>
      <dgm:spPr/>
    </dgm:pt>
    <dgm:pt modelId="{9C6815DA-60C5-4A14-9740-45D246EE8DBA}" type="pres">
      <dgm:prSet presAssocID="{EBCA98C6-9E59-47E6-93EA-7BC85596A495}" presName="txNode" presStyleLbl="fgAcc1" presStyleIdx="0" presStyleCnt="5" custScaleX="87545" custScaleY="135317" custLinFactNeighborX="-760">
        <dgm:presLayoutVars>
          <dgm:bulletEnabled val="1"/>
        </dgm:presLayoutVars>
      </dgm:prSet>
      <dgm:spPr/>
    </dgm:pt>
    <dgm:pt modelId="{8C9D9ECC-D382-4C0D-818F-4426A6F99E3C}" type="pres">
      <dgm:prSet presAssocID="{A0DB1181-77F1-4521-9BA9-90438F75E622}" presName="compositeSpace" presStyleCnt="0"/>
      <dgm:spPr/>
    </dgm:pt>
    <dgm:pt modelId="{FCC3BD98-684B-42C2-8337-E4039A9FA6A6}" type="pres">
      <dgm:prSet presAssocID="{C31980FF-D19C-4AB1-95A8-037A4E9A6CD9}" presName="composite" presStyleCnt="0"/>
      <dgm:spPr/>
    </dgm:pt>
    <dgm:pt modelId="{48FB0840-11D5-4260-B8D4-CF46C42B22E5}" type="pres">
      <dgm:prSet presAssocID="{C31980FF-D19C-4AB1-95A8-037A4E9A6CD9}" presName="bgChev" presStyleLbl="node1" presStyleIdx="1" presStyleCnt="5"/>
      <dgm:spPr/>
    </dgm:pt>
    <dgm:pt modelId="{2DAC57F8-9F37-4DB1-A56E-2E603579ED3F}" type="pres">
      <dgm:prSet presAssocID="{C31980FF-D19C-4AB1-95A8-037A4E9A6CD9}" presName="txNode" presStyleLbl="fgAcc1" presStyleIdx="1" presStyleCnt="5" custScaleX="120832" custScaleY="135317">
        <dgm:presLayoutVars>
          <dgm:bulletEnabled val="1"/>
        </dgm:presLayoutVars>
      </dgm:prSet>
      <dgm:spPr/>
    </dgm:pt>
    <dgm:pt modelId="{1F819714-E052-40D4-AC15-8123B8154D03}" type="pres">
      <dgm:prSet presAssocID="{5D2AC406-0F14-4A79-8C7F-6094B6874AD0}" presName="compositeSpace" presStyleCnt="0"/>
      <dgm:spPr/>
    </dgm:pt>
    <dgm:pt modelId="{E4969BE6-5E78-4EC3-92FA-7ECB6B89B761}" type="pres">
      <dgm:prSet presAssocID="{9E5C6983-7704-4F79-86B9-A7C777B94161}" presName="composite" presStyleCnt="0"/>
      <dgm:spPr/>
    </dgm:pt>
    <dgm:pt modelId="{1F8EFADC-D9AE-496E-B811-D15BBB1DA874}" type="pres">
      <dgm:prSet presAssocID="{9E5C6983-7704-4F79-86B9-A7C777B94161}" presName="bgChev" presStyleLbl="node1" presStyleIdx="2" presStyleCnt="5"/>
      <dgm:spPr/>
    </dgm:pt>
    <dgm:pt modelId="{A881D347-7139-499D-80D7-397A0B609DFD}" type="pres">
      <dgm:prSet presAssocID="{9E5C6983-7704-4F79-86B9-A7C777B94161}" presName="txNode" presStyleLbl="fgAcc1" presStyleIdx="2" presStyleCnt="5" custScaleX="109078" custScaleY="135317">
        <dgm:presLayoutVars>
          <dgm:bulletEnabled val="1"/>
        </dgm:presLayoutVars>
      </dgm:prSet>
      <dgm:spPr/>
    </dgm:pt>
    <dgm:pt modelId="{BDAE65D5-A65E-4C9B-A120-AA3C2DEFF178}" type="pres">
      <dgm:prSet presAssocID="{D3107743-D72F-4F7F-B466-A93D3E28001C}" presName="compositeSpace" presStyleCnt="0"/>
      <dgm:spPr/>
    </dgm:pt>
    <dgm:pt modelId="{1C2BC48F-9FEE-4758-9584-9D105D5FEAF3}" type="pres">
      <dgm:prSet presAssocID="{91EE704D-F4CE-4C16-AA2F-A8F830934B37}" presName="composite" presStyleCnt="0"/>
      <dgm:spPr/>
    </dgm:pt>
    <dgm:pt modelId="{9A886D31-37B5-4F65-BCB9-C7A4AA00564D}" type="pres">
      <dgm:prSet presAssocID="{91EE704D-F4CE-4C16-AA2F-A8F830934B37}" presName="bgChev" presStyleLbl="node1" presStyleIdx="3" presStyleCnt="5"/>
      <dgm:spPr/>
    </dgm:pt>
    <dgm:pt modelId="{100B1FF6-76DF-4A4C-A4DE-C2AE4BF729E0}" type="pres">
      <dgm:prSet presAssocID="{91EE704D-F4CE-4C16-AA2F-A8F830934B37}" presName="txNode" presStyleLbl="fgAcc1" presStyleIdx="3" presStyleCnt="5" custScaleX="84631" custScaleY="135317">
        <dgm:presLayoutVars>
          <dgm:bulletEnabled val="1"/>
        </dgm:presLayoutVars>
      </dgm:prSet>
      <dgm:spPr/>
    </dgm:pt>
    <dgm:pt modelId="{DBEDB89C-FF94-4E08-9A99-E21E27F13DAB}" type="pres">
      <dgm:prSet presAssocID="{729FF20D-3E1D-406D-83B1-4205EB682837}" presName="compositeSpace" presStyleCnt="0"/>
      <dgm:spPr/>
    </dgm:pt>
    <dgm:pt modelId="{F5807C8C-D2DE-4DD1-A8C2-2315987B0820}" type="pres">
      <dgm:prSet presAssocID="{B53CB528-1B57-41AB-A310-5A4ABE3CC91C}" presName="composite" presStyleCnt="0"/>
      <dgm:spPr/>
    </dgm:pt>
    <dgm:pt modelId="{B50139FF-E8DD-45D9-A6D5-B43FCDEC6585}" type="pres">
      <dgm:prSet presAssocID="{B53CB528-1B57-41AB-A310-5A4ABE3CC91C}" presName="bgChev" presStyleLbl="node1" presStyleIdx="4" presStyleCnt="5"/>
      <dgm:spPr/>
    </dgm:pt>
    <dgm:pt modelId="{2312A096-425B-4CDB-8467-C611DEFB1800}" type="pres">
      <dgm:prSet presAssocID="{B53CB528-1B57-41AB-A310-5A4ABE3CC91C}" presName="txNode" presStyleLbl="fgAcc1" presStyleIdx="4" presStyleCnt="5" custScaleX="89633" custScaleY="135317">
        <dgm:presLayoutVars>
          <dgm:bulletEnabled val="1"/>
        </dgm:presLayoutVars>
      </dgm:prSet>
      <dgm:spPr/>
    </dgm:pt>
  </dgm:ptLst>
  <dgm:cxnLst>
    <dgm:cxn modelId="{2E03EB0C-2E28-4FC4-B305-B61E07AD05E3}" type="presOf" srcId="{EBCA98C6-9E59-47E6-93EA-7BC85596A495}" destId="{9C6815DA-60C5-4A14-9740-45D246EE8DBA}" srcOrd="0" destOrd="0" presId="urn:microsoft.com/office/officeart/2005/8/layout/chevronAccent+Icon"/>
    <dgm:cxn modelId="{192B4821-0C37-45CA-A46F-369F817976F0}" srcId="{42A6729A-67AA-4C52-AAFA-5D457827E642}" destId="{C31980FF-D19C-4AB1-95A8-037A4E9A6CD9}" srcOrd="1" destOrd="0" parTransId="{FD30BEED-9A90-487C-A26E-D6A474DDDDF2}" sibTransId="{5D2AC406-0F14-4A79-8C7F-6094B6874AD0}"/>
    <dgm:cxn modelId="{9217AF34-05C5-4C62-A9B0-26F4B015DDA3}" srcId="{42A6729A-67AA-4C52-AAFA-5D457827E642}" destId="{B53CB528-1B57-41AB-A310-5A4ABE3CC91C}" srcOrd="4" destOrd="0" parTransId="{2DAE5A89-7B2A-441E-BE52-3C7B95FA1335}" sibTransId="{F393731E-E1FE-4F99-A89C-3D9EDE216B5C}"/>
    <dgm:cxn modelId="{B7549A66-37BB-4CA2-AF35-598360C72AEC}" srcId="{42A6729A-67AA-4C52-AAFA-5D457827E642}" destId="{9E5C6983-7704-4F79-86B9-A7C777B94161}" srcOrd="2" destOrd="0" parTransId="{FF95E9A5-BD4E-440B-8A0D-A707605C56B4}" sibTransId="{D3107743-D72F-4F7F-B466-A93D3E28001C}"/>
    <dgm:cxn modelId="{AF91FC87-7518-49BD-AEB4-60050D7EF532}" srcId="{42A6729A-67AA-4C52-AAFA-5D457827E642}" destId="{EBCA98C6-9E59-47E6-93EA-7BC85596A495}" srcOrd="0" destOrd="0" parTransId="{E368F23E-A77E-47C1-A288-D87FBE8AB705}" sibTransId="{A0DB1181-77F1-4521-9BA9-90438F75E622}"/>
    <dgm:cxn modelId="{553EBF93-F77A-43B5-889C-73BEF37AEFA1}" type="presOf" srcId="{9E5C6983-7704-4F79-86B9-A7C777B94161}" destId="{A881D347-7139-499D-80D7-397A0B609DFD}" srcOrd="0" destOrd="0" presId="urn:microsoft.com/office/officeart/2005/8/layout/chevronAccent+Icon"/>
    <dgm:cxn modelId="{4C83909D-311E-4226-9F11-7C29F70B0459}" type="presOf" srcId="{91EE704D-F4CE-4C16-AA2F-A8F830934B37}" destId="{100B1FF6-76DF-4A4C-A4DE-C2AE4BF729E0}" srcOrd="0" destOrd="0" presId="urn:microsoft.com/office/officeart/2005/8/layout/chevronAccent+Icon"/>
    <dgm:cxn modelId="{D2EFBCAC-4FA4-4121-B512-8AB64D323ECF}" srcId="{42A6729A-67AA-4C52-AAFA-5D457827E642}" destId="{91EE704D-F4CE-4C16-AA2F-A8F830934B37}" srcOrd="3" destOrd="0" parTransId="{A8BDAC54-6BEA-431D-8335-494DD6274737}" sibTransId="{729FF20D-3E1D-406D-83B1-4205EB682837}"/>
    <dgm:cxn modelId="{C86F11CE-0703-4B8C-A5F1-4BCF70A20FCC}" type="presOf" srcId="{B53CB528-1B57-41AB-A310-5A4ABE3CC91C}" destId="{2312A096-425B-4CDB-8467-C611DEFB1800}" srcOrd="0" destOrd="0" presId="urn:microsoft.com/office/officeart/2005/8/layout/chevronAccent+Icon"/>
    <dgm:cxn modelId="{F08CA6EA-81DE-4FE3-AED5-D08E9361B883}" type="presOf" srcId="{C31980FF-D19C-4AB1-95A8-037A4E9A6CD9}" destId="{2DAC57F8-9F37-4DB1-A56E-2E603579ED3F}" srcOrd="0" destOrd="0" presId="urn:microsoft.com/office/officeart/2005/8/layout/chevronAccent+Icon"/>
    <dgm:cxn modelId="{4D2273F1-0F17-42EE-89E8-A565A3E517A5}" type="presOf" srcId="{42A6729A-67AA-4C52-AAFA-5D457827E642}" destId="{EC513F79-9637-47BD-9A96-C992D50F5A5A}" srcOrd="0" destOrd="0" presId="urn:microsoft.com/office/officeart/2005/8/layout/chevronAccent+Icon"/>
    <dgm:cxn modelId="{473C2199-7C4F-4473-ACE8-65A72D656B04}" type="presParOf" srcId="{EC513F79-9637-47BD-9A96-C992D50F5A5A}" destId="{9A6C1927-AD86-47EC-BDB6-E2D608B0627B}" srcOrd="0" destOrd="0" presId="urn:microsoft.com/office/officeart/2005/8/layout/chevronAccent+Icon"/>
    <dgm:cxn modelId="{92FF5171-6B78-4EA2-82F3-68C7766FE014}" type="presParOf" srcId="{9A6C1927-AD86-47EC-BDB6-E2D608B0627B}" destId="{B6F25342-0D08-4FE0-9B90-CBD5F126DA35}" srcOrd="0" destOrd="0" presId="urn:microsoft.com/office/officeart/2005/8/layout/chevronAccent+Icon"/>
    <dgm:cxn modelId="{86C8C5A4-D86B-4881-BD8A-3050EE47FD51}" type="presParOf" srcId="{9A6C1927-AD86-47EC-BDB6-E2D608B0627B}" destId="{9C6815DA-60C5-4A14-9740-45D246EE8DBA}" srcOrd="1" destOrd="0" presId="urn:microsoft.com/office/officeart/2005/8/layout/chevronAccent+Icon"/>
    <dgm:cxn modelId="{604D55DB-12C0-47A0-B0A7-FCF561299F05}" type="presParOf" srcId="{EC513F79-9637-47BD-9A96-C992D50F5A5A}" destId="{8C9D9ECC-D382-4C0D-818F-4426A6F99E3C}" srcOrd="1" destOrd="0" presId="urn:microsoft.com/office/officeart/2005/8/layout/chevronAccent+Icon"/>
    <dgm:cxn modelId="{DA5B4BE4-C6B2-4C81-984D-F6CF021FBC21}" type="presParOf" srcId="{EC513F79-9637-47BD-9A96-C992D50F5A5A}" destId="{FCC3BD98-684B-42C2-8337-E4039A9FA6A6}" srcOrd="2" destOrd="0" presId="urn:microsoft.com/office/officeart/2005/8/layout/chevronAccent+Icon"/>
    <dgm:cxn modelId="{870DDA05-B827-472D-AECF-D5CB6DFEF877}" type="presParOf" srcId="{FCC3BD98-684B-42C2-8337-E4039A9FA6A6}" destId="{48FB0840-11D5-4260-B8D4-CF46C42B22E5}" srcOrd="0" destOrd="0" presId="urn:microsoft.com/office/officeart/2005/8/layout/chevronAccent+Icon"/>
    <dgm:cxn modelId="{A0BB4897-C646-445C-AB25-B72433F79E4C}" type="presParOf" srcId="{FCC3BD98-684B-42C2-8337-E4039A9FA6A6}" destId="{2DAC57F8-9F37-4DB1-A56E-2E603579ED3F}" srcOrd="1" destOrd="0" presId="urn:microsoft.com/office/officeart/2005/8/layout/chevronAccent+Icon"/>
    <dgm:cxn modelId="{29D8AC80-E1C8-491E-AB7E-6D50BE993F96}" type="presParOf" srcId="{EC513F79-9637-47BD-9A96-C992D50F5A5A}" destId="{1F819714-E052-40D4-AC15-8123B8154D03}" srcOrd="3" destOrd="0" presId="urn:microsoft.com/office/officeart/2005/8/layout/chevronAccent+Icon"/>
    <dgm:cxn modelId="{C4A104AB-F4BC-469A-9434-0A69E6D111AB}" type="presParOf" srcId="{EC513F79-9637-47BD-9A96-C992D50F5A5A}" destId="{E4969BE6-5E78-4EC3-92FA-7ECB6B89B761}" srcOrd="4" destOrd="0" presId="urn:microsoft.com/office/officeart/2005/8/layout/chevronAccent+Icon"/>
    <dgm:cxn modelId="{EC2E811C-6CDD-437A-A2E6-16E0EBA0376C}" type="presParOf" srcId="{E4969BE6-5E78-4EC3-92FA-7ECB6B89B761}" destId="{1F8EFADC-D9AE-496E-B811-D15BBB1DA874}" srcOrd="0" destOrd="0" presId="urn:microsoft.com/office/officeart/2005/8/layout/chevronAccent+Icon"/>
    <dgm:cxn modelId="{FA14B6B6-355A-4502-B683-8D9E35CA4DD2}" type="presParOf" srcId="{E4969BE6-5E78-4EC3-92FA-7ECB6B89B761}" destId="{A881D347-7139-499D-80D7-397A0B609DFD}" srcOrd="1" destOrd="0" presId="urn:microsoft.com/office/officeart/2005/8/layout/chevronAccent+Icon"/>
    <dgm:cxn modelId="{76E69BC2-7199-48F8-9C08-0C6FC9FDA463}" type="presParOf" srcId="{EC513F79-9637-47BD-9A96-C992D50F5A5A}" destId="{BDAE65D5-A65E-4C9B-A120-AA3C2DEFF178}" srcOrd="5" destOrd="0" presId="urn:microsoft.com/office/officeart/2005/8/layout/chevronAccent+Icon"/>
    <dgm:cxn modelId="{757590C1-2BFA-4DEF-8B81-103152A89C78}" type="presParOf" srcId="{EC513F79-9637-47BD-9A96-C992D50F5A5A}" destId="{1C2BC48F-9FEE-4758-9584-9D105D5FEAF3}" srcOrd="6" destOrd="0" presId="urn:microsoft.com/office/officeart/2005/8/layout/chevronAccent+Icon"/>
    <dgm:cxn modelId="{95C690A6-BB9E-4B5C-B292-7AD11E781AD0}" type="presParOf" srcId="{1C2BC48F-9FEE-4758-9584-9D105D5FEAF3}" destId="{9A886D31-37B5-4F65-BCB9-C7A4AA00564D}" srcOrd="0" destOrd="0" presId="urn:microsoft.com/office/officeart/2005/8/layout/chevronAccent+Icon"/>
    <dgm:cxn modelId="{9FB539C4-D207-452D-8B48-9D01B9768743}" type="presParOf" srcId="{1C2BC48F-9FEE-4758-9584-9D105D5FEAF3}" destId="{100B1FF6-76DF-4A4C-A4DE-C2AE4BF729E0}" srcOrd="1" destOrd="0" presId="urn:microsoft.com/office/officeart/2005/8/layout/chevronAccent+Icon"/>
    <dgm:cxn modelId="{5335F17F-4C5B-4DB8-820E-54C69A6EED47}" type="presParOf" srcId="{EC513F79-9637-47BD-9A96-C992D50F5A5A}" destId="{DBEDB89C-FF94-4E08-9A99-E21E27F13DAB}" srcOrd="7" destOrd="0" presId="urn:microsoft.com/office/officeart/2005/8/layout/chevronAccent+Icon"/>
    <dgm:cxn modelId="{5D056F62-3EBC-4618-894A-DBC04C8CA82B}" type="presParOf" srcId="{EC513F79-9637-47BD-9A96-C992D50F5A5A}" destId="{F5807C8C-D2DE-4DD1-A8C2-2315987B0820}" srcOrd="8" destOrd="0" presId="urn:microsoft.com/office/officeart/2005/8/layout/chevronAccent+Icon"/>
    <dgm:cxn modelId="{E949D745-442D-42DD-8AB3-9E2439F45762}" type="presParOf" srcId="{F5807C8C-D2DE-4DD1-A8C2-2315987B0820}" destId="{B50139FF-E8DD-45D9-A6D5-B43FCDEC6585}" srcOrd="0" destOrd="0" presId="urn:microsoft.com/office/officeart/2005/8/layout/chevronAccent+Icon"/>
    <dgm:cxn modelId="{C74CE0DB-D875-4A56-84AE-F34FE725C163}" type="presParOf" srcId="{F5807C8C-D2DE-4DD1-A8C2-2315987B0820}" destId="{2312A096-425B-4CDB-8467-C611DEFB180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25342-0D08-4FE0-9B90-CBD5F126DA35}">
      <dsp:nvSpPr>
        <dsp:cNvPr id="0" name=""/>
        <dsp:cNvSpPr/>
      </dsp:nvSpPr>
      <dsp:spPr>
        <a:xfrm>
          <a:off x="1508" y="594849"/>
          <a:ext cx="2006255" cy="77441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6815DA-60C5-4A14-9740-45D246EE8DBA}">
      <dsp:nvSpPr>
        <dsp:cNvPr id="0" name=""/>
        <dsp:cNvSpPr/>
      </dsp:nvSpPr>
      <dsp:spPr>
        <a:xfrm>
          <a:off x="629138" y="651703"/>
          <a:ext cx="1483162" cy="10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sp:txBody>
      <dsp:txXfrm>
        <a:off x="659830" y="682395"/>
        <a:ext cx="1421778" cy="986530"/>
      </dsp:txXfrm>
    </dsp:sp>
    <dsp:sp modelId="{48FB0840-11D5-4260-B8D4-CF46C42B22E5}">
      <dsp:nvSpPr>
        <dsp:cNvPr id="0" name=""/>
        <dsp:cNvSpPr/>
      </dsp:nvSpPr>
      <dsp:spPr>
        <a:xfrm>
          <a:off x="2187593" y="594849"/>
          <a:ext cx="2006255" cy="77441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1072700"/>
                <a:satOff val="471"/>
                <a:lumOff val="-1372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1072700"/>
                <a:satOff val="471"/>
                <a:lumOff val="-1372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1072700"/>
                <a:satOff val="471"/>
                <a:lumOff val="-1372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AC57F8-9F37-4DB1-A56E-2E603579ED3F}">
      <dsp:nvSpPr>
        <dsp:cNvPr id="0" name=""/>
        <dsp:cNvSpPr/>
      </dsp:nvSpPr>
      <dsp:spPr>
        <a:xfrm>
          <a:off x="2546130" y="651703"/>
          <a:ext cx="2047100" cy="10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72700"/>
              <a:satOff val="471"/>
              <a:lumOff val="-1372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Ventilation des charges en charges fixes et variables</a:t>
          </a:r>
        </a:p>
      </dsp:txBody>
      <dsp:txXfrm>
        <a:off x="2576822" y="682395"/>
        <a:ext cx="1985716" cy="986530"/>
      </dsp:txXfrm>
    </dsp:sp>
    <dsp:sp modelId="{1F8EFADC-D9AE-496E-B811-D15BBB1DA874}">
      <dsp:nvSpPr>
        <dsp:cNvPr id="0" name=""/>
        <dsp:cNvSpPr/>
      </dsp:nvSpPr>
      <dsp:spPr>
        <a:xfrm>
          <a:off x="4655647" y="594849"/>
          <a:ext cx="2006255" cy="77441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2145400"/>
                <a:satOff val="942"/>
                <a:lumOff val="-2745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2145400"/>
                <a:satOff val="942"/>
                <a:lumOff val="-2745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2145400"/>
                <a:satOff val="942"/>
                <a:lumOff val="-2745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81D347-7139-499D-80D7-397A0B609DFD}">
      <dsp:nvSpPr>
        <dsp:cNvPr id="0" name=""/>
        <dsp:cNvSpPr/>
      </dsp:nvSpPr>
      <dsp:spPr>
        <a:xfrm>
          <a:off x="5113750" y="651703"/>
          <a:ext cx="1847967" cy="10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145400"/>
              <a:satOff val="942"/>
              <a:lumOff val="-2745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Compte d'exploitation différentiel</a:t>
          </a:r>
        </a:p>
      </dsp:txBody>
      <dsp:txXfrm>
        <a:off x="5144442" y="682395"/>
        <a:ext cx="1786583" cy="986530"/>
      </dsp:txXfrm>
    </dsp:sp>
    <dsp:sp modelId="{9A886D31-37B5-4F65-BCB9-C7A4AA00564D}">
      <dsp:nvSpPr>
        <dsp:cNvPr id="0" name=""/>
        <dsp:cNvSpPr/>
      </dsp:nvSpPr>
      <dsp:spPr>
        <a:xfrm>
          <a:off x="7024135" y="594849"/>
          <a:ext cx="2006255" cy="77441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3218100"/>
                <a:satOff val="1412"/>
                <a:lumOff val="-4117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3218100"/>
                <a:satOff val="1412"/>
                <a:lumOff val="-4117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3218100"/>
                <a:satOff val="1412"/>
                <a:lumOff val="-4117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0B1FF6-76DF-4A4C-A4DE-C2AE4BF729E0}">
      <dsp:nvSpPr>
        <dsp:cNvPr id="0" name=""/>
        <dsp:cNvSpPr/>
      </dsp:nvSpPr>
      <dsp:spPr>
        <a:xfrm>
          <a:off x="7689325" y="651703"/>
          <a:ext cx="1433793" cy="10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18100"/>
              <a:satOff val="1412"/>
              <a:lumOff val="-4117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Calcul du seuil de rentabilité</a:t>
          </a:r>
        </a:p>
      </dsp:txBody>
      <dsp:txXfrm>
        <a:off x="7720017" y="682395"/>
        <a:ext cx="1372409" cy="986530"/>
      </dsp:txXfrm>
    </dsp:sp>
    <dsp:sp modelId="{B50139FF-E8DD-45D9-A6D5-B43FCDEC6585}">
      <dsp:nvSpPr>
        <dsp:cNvPr id="0" name=""/>
        <dsp:cNvSpPr/>
      </dsp:nvSpPr>
      <dsp:spPr>
        <a:xfrm>
          <a:off x="9185536" y="594849"/>
          <a:ext cx="2006255" cy="774414"/>
        </a:xfrm>
        <a:prstGeom prst="chevron">
          <a:avLst>
            <a:gd name="adj" fmla="val 40000"/>
          </a:avLst>
        </a:prstGeom>
        <a:gradFill rotWithShape="0">
          <a:gsLst>
            <a:gs pos="0">
              <a:schemeClr val="accent4">
                <a:hueOff val="4290800"/>
                <a:satOff val="1883"/>
                <a:lumOff val="-549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4290800"/>
                <a:satOff val="1883"/>
                <a:lumOff val="-549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4290800"/>
                <a:satOff val="1883"/>
                <a:lumOff val="-549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12A096-425B-4CDB-8467-C611DEFB1800}">
      <dsp:nvSpPr>
        <dsp:cNvPr id="0" name=""/>
        <dsp:cNvSpPr/>
      </dsp:nvSpPr>
      <dsp:spPr>
        <a:xfrm>
          <a:off x="9808354" y="651703"/>
          <a:ext cx="1518536" cy="10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290800"/>
              <a:satOff val="1883"/>
              <a:lumOff val="-5490"/>
              <a:alphaOff val="0"/>
            </a:schemeClr>
          </a:solidFill>
          <a:prstDash val="solid"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Calcul du point mort</a:t>
          </a:r>
        </a:p>
      </dsp:txBody>
      <dsp:txXfrm>
        <a:off x="9839046" y="682395"/>
        <a:ext cx="1457152" cy="986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sus accentué en chevrons"/>
  <dgm:desc val="Permet d’afficher les étapes séquentielles d’une tâche, d’un processus ou d’un flux de travail, ou de mettre l’accent sur un mouvement ou une direction. Utilisation optimale avec des textes Niveau 1 et 2 au minimum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844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Chapitre 16 –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L’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impact des décisions de gestion sur la rentabilité</a:t>
            </a:r>
          </a:p>
        </p:txBody>
      </p:sp>
      <p:sp>
        <p:nvSpPr>
          <p:cNvPr id="7" name="Rectangle 6"/>
          <p:cNvSpPr/>
          <p:nvPr/>
        </p:nvSpPr>
        <p:spPr>
          <a:xfrm>
            <a:off x="2563763" y="837748"/>
            <a:ext cx="635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2631" y="1867226"/>
            <a:ext cx="11051802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La finalité principale d’une entreprise est d’être rentable et de dégager des bénéfices.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plupart des décisions de gestion et des investissements visent à réduire les coûts, accroitre la productivité ou augmenter les ventes.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Tout investissement aura un impact sur la trésorerie, sur le compte de résultat et sur le bilan.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ð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décision doit être précédée d’une étude d'impact rigoureuse sur les coûts, les recettes et la rentabilité du projet.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8448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Chapitre 16 –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L’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impact des décisions de gestion sur la rentabilité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0935" y="769061"/>
            <a:ext cx="635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8000" y="1623072"/>
            <a:ext cx="1133686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étude de la rentabilité peut reposer sur une analyse des dépenses et des recettes en termes de variabilité. </a:t>
            </a:r>
          </a:p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est possible alors de déterminer le seuil de rentabilité d’une activité et la date à laquelle il est atteint (point mort), d’un projet ou d’une entreprise à partir d’un retraitement des charges en charges fixes et en charges variables.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4149519566"/>
              </p:ext>
            </p:extLst>
          </p:nvPr>
        </p:nvGraphicFramePr>
        <p:xfrm>
          <a:off x="431800" y="4047031"/>
          <a:ext cx="11328400" cy="2294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952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58</TotalTime>
  <Words>186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20</cp:revision>
  <dcterms:created xsi:type="dcterms:W3CDTF">2014-06-17T06:47:14Z</dcterms:created>
  <dcterms:modified xsi:type="dcterms:W3CDTF">2024-04-18T08:50:55Z</dcterms:modified>
</cp:coreProperties>
</file>