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6" r:id="rId1"/>
  </p:sldMasterIdLst>
  <p:sldIdLst>
    <p:sldId id="277" r:id="rId2"/>
    <p:sldId id="257" r:id="rId3"/>
    <p:sldId id="278" r:id="rId4"/>
    <p:sldId id="276" r:id="rId5"/>
    <p:sldId id="279" r:id="rId6"/>
    <p:sldId id="261" r:id="rId7"/>
    <p:sldId id="265" r:id="rId8"/>
    <p:sldId id="268" r:id="rId9"/>
    <p:sldId id="280" r:id="rId10"/>
    <p:sldId id="271" r:id="rId11"/>
    <p:sldId id="281"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EB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1" d="100"/>
          <a:sy n="111" d="100"/>
        </p:scale>
        <p:origin x="456" y="51"/>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87B6F90-509A-41A7-B609-CC8D6B29503A}"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fr-FR"/>
        </a:p>
      </dgm:t>
    </dgm:pt>
    <dgm:pt modelId="{B9C0440A-C58F-45BA-92DC-8FBCD994660D}">
      <dgm:prSet phldrT="[Texte]" custT="1"/>
      <dgm:spPr/>
      <dgm:t>
        <a:bodyPr/>
        <a:lstStyle/>
        <a:p>
          <a:r>
            <a:rPr lang="fr-FR" sz="2000" b="1" dirty="0">
              <a:solidFill>
                <a:srgbClr val="FF0000"/>
              </a:solidFill>
              <a:latin typeface="Arial" panose="020B0604020202020204" pitchFamily="34" charset="0"/>
              <a:ea typeface="Times New Roman" panose="02020603050405020304" pitchFamily="18" charset="0"/>
              <a:cs typeface="Arial" panose="020B0604020202020204" pitchFamily="34" charset="0"/>
            </a:rPr>
            <a:t>Techniques</a:t>
          </a:r>
          <a:r>
            <a:rPr lang="fr-FR" sz="2000" dirty="0">
              <a:latin typeface="Arial" panose="020B0604020202020204" pitchFamily="34" charset="0"/>
              <a:ea typeface="Times New Roman" panose="02020603050405020304" pitchFamily="18" charset="0"/>
              <a:cs typeface="Arial" panose="020B0604020202020204" pitchFamily="34" charset="0"/>
            </a:rPr>
            <a:t> </a:t>
          </a:r>
        </a:p>
        <a:p>
          <a:r>
            <a:rPr lang="fr-FR" sz="2000" dirty="0">
              <a:latin typeface="Arial" panose="020B0604020202020204" pitchFamily="34" charset="0"/>
              <a:ea typeface="Times New Roman" panose="02020603050405020304" pitchFamily="18" charset="0"/>
              <a:cs typeface="Arial" panose="020B0604020202020204" pitchFamily="34" charset="0"/>
            </a:rPr>
            <a:t>les articles en stock peuvent se détériorer ou devenir obsolètes</a:t>
          </a:r>
          <a:endParaRPr lang="fr-FR" sz="2000" dirty="0"/>
        </a:p>
      </dgm:t>
    </dgm:pt>
    <dgm:pt modelId="{8C7D17D2-9DC6-47D3-BF8D-8040615FA3F4}" type="parTrans" cxnId="{901AAC42-EDD2-4769-B4B9-6525F63E358C}">
      <dgm:prSet/>
      <dgm:spPr/>
      <dgm:t>
        <a:bodyPr/>
        <a:lstStyle/>
        <a:p>
          <a:endParaRPr lang="fr-FR" sz="2000"/>
        </a:p>
      </dgm:t>
    </dgm:pt>
    <dgm:pt modelId="{C0F7FD6F-43A8-4809-B3FB-3B58F2AE2E88}" type="sibTrans" cxnId="{901AAC42-EDD2-4769-B4B9-6525F63E358C}">
      <dgm:prSet/>
      <dgm:spPr/>
      <dgm:t>
        <a:bodyPr/>
        <a:lstStyle/>
        <a:p>
          <a:endParaRPr lang="fr-FR" sz="2000"/>
        </a:p>
      </dgm:t>
    </dgm:pt>
    <dgm:pt modelId="{42C8B678-3588-4A74-9C33-C5F105A47DAD}">
      <dgm:prSet custT="1"/>
      <dgm:spPr/>
      <dgm:t>
        <a:bodyPr/>
        <a:lstStyle/>
        <a:p>
          <a:r>
            <a:rPr lang="fr-FR" sz="2000" b="1" dirty="0">
              <a:solidFill>
                <a:srgbClr val="FF0000"/>
              </a:solidFill>
              <a:latin typeface="Arial" panose="020B0604020202020204" pitchFamily="34" charset="0"/>
              <a:ea typeface="Times New Roman" panose="02020603050405020304" pitchFamily="18" charset="0"/>
              <a:cs typeface="Arial" panose="020B0604020202020204" pitchFamily="34" charset="0"/>
            </a:rPr>
            <a:t>Financières</a:t>
          </a:r>
          <a:r>
            <a:rPr lang="fr-FR" sz="2000" dirty="0">
              <a:latin typeface="Arial" panose="020B0604020202020204" pitchFamily="34" charset="0"/>
              <a:ea typeface="Times New Roman" panose="02020603050405020304" pitchFamily="18" charset="0"/>
              <a:cs typeface="Arial" panose="020B0604020202020204" pitchFamily="34" charset="0"/>
            </a:rPr>
            <a:t> </a:t>
          </a:r>
        </a:p>
        <a:p>
          <a:r>
            <a:rPr lang="fr-FR" sz="2000" dirty="0">
              <a:latin typeface="Arial" panose="020B0604020202020204" pitchFamily="34" charset="0"/>
              <a:ea typeface="Times New Roman" panose="02020603050405020304" pitchFamily="18" charset="0"/>
              <a:cs typeface="Arial" panose="020B0604020202020204" pitchFamily="34" charset="0"/>
            </a:rPr>
            <a:t>l’acheteur doit trouver le juste milieu entre </a:t>
          </a:r>
        </a:p>
        <a:p>
          <a:r>
            <a:rPr lang="fr-FR" sz="2000" dirty="0">
              <a:latin typeface="Arial" panose="020B0604020202020204" pitchFamily="34" charset="0"/>
              <a:ea typeface="Times New Roman" panose="02020603050405020304" pitchFamily="18" charset="0"/>
              <a:cs typeface="Arial" panose="020B0604020202020204" pitchFamily="34" charset="0"/>
            </a:rPr>
            <a:t>passer des commandes importantes pour bénéficier de meilleurs tarifs, mais générer ainsi des coûts de stockage </a:t>
          </a:r>
        </a:p>
        <a:p>
          <a:r>
            <a:rPr lang="fr-FR" sz="2000" dirty="0">
              <a:latin typeface="Arial" panose="020B0604020202020204" pitchFamily="34" charset="0"/>
              <a:ea typeface="Times New Roman" panose="02020603050405020304" pitchFamily="18" charset="0"/>
              <a:cs typeface="Arial" panose="020B0604020202020204" pitchFamily="34" charset="0"/>
            </a:rPr>
            <a:t>passer de petites commandes qui limitent les stocks et les coûts de stockage, mais entrainent des tarifs plus élevés et accroit le risque de rupture de stock </a:t>
          </a:r>
        </a:p>
      </dgm:t>
    </dgm:pt>
    <dgm:pt modelId="{5BABDE20-6F5B-4360-983D-E210C68008D2}" type="parTrans" cxnId="{02739A28-91B7-4014-8DCC-FB6C52D377E6}">
      <dgm:prSet/>
      <dgm:spPr/>
      <dgm:t>
        <a:bodyPr/>
        <a:lstStyle/>
        <a:p>
          <a:endParaRPr lang="fr-FR" sz="2000"/>
        </a:p>
      </dgm:t>
    </dgm:pt>
    <dgm:pt modelId="{F2854775-17AD-4412-9CEB-A96868D102DC}" type="sibTrans" cxnId="{02739A28-91B7-4014-8DCC-FB6C52D377E6}">
      <dgm:prSet/>
      <dgm:spPr/>
      <dgm:t>
        <a:bodyPr/>
        <a:lstStyle/>
        <a:p>
          <a:endParaRPr lang="fr-FR" sz="2000"/>
        </a:p>
      </dgm:t>
    </dgm:pt>
    <dgm:pt modelId="{C383F55A-94AC-49CB-BD62-B09529664A00}">
      <dgm:prSet custT="1"/>
      <dgm:spPr/>
      <dgm:t>
        <a:bodyPr/>
        <a:lstStyle/>
        <a:p>
          <a:r>
            <a:rPr lang="fr-FR" sz="2000" b="1" dirty="0">
              <a:solidFill>
                <a:srgbClr val="FF0000"/>
              </a:solidFill>
              <a:latin typeface="Arial" panose="020B0604020202020204" pitchFamily="34" charset="0"/>
              <a:ea typeface="Times New Roman" panose="02020603050405020304" pitchFamily="18" charset="0"/>
              <a:cs typeface="Arial" panose="020B0604020202020204" pitchFamily="34" charset="0"/>
            </a:rPr>
            <a:t>Logistiques</a:t>
          </a:r>
          <a:r>
            <a:rPr lang="fr-FR" sz="2000" dirty="0">
              <a:latin typeface="Arial" panose="020B0604020202020204" pitchFamily="34" charset="0"/>
              <a:ea typeface="Times New Roman" panose="02020603050405020304" pitchFamily="18" charset="0"/>
              <a:cs typeface="Arial" panose="020B0604020202020204" pitchFamily="34" charset="0"/>
            </a:rPr>
            <a:t> </a:t>
          </a:r>
        </a:p>
        <a:p>
          <a:r>
            <a:rPr lang="fr-FR" sz="2000" dirty="0">
              <a:latin typeface="Arial" panose="020B0604020202020204" pitchFamily="34" charset="0"/>
              <a:ea typeface="Times New Roman" panose="02020603050405020304" pitchFamily="18" charset="0"/>
              <a:cs typeface="Arial" panose="020B0604020202020204" pitchFamily="34" charset="0"/>
            </a:rPr>
            <a:t>selon la provenance géographique les produits commandés, le délai de livraison peut être plus ou moins long est plus ou moins compatible avec les exigences commerciales</a:t>
          </a:r>
        </a:p>
      </dgm:t>
    </dgm:pt>
    <dgm:pt modelId="{062F1C26-07F6-4E10-9A52-629B622CB23D}" type="parTrans" cxnId="{EB477D79-EC5C-4CFE-A5FC-FFFA799231F0}">
      <dgm:prSet/>
      <dgm:spPr/>
      <dgm:t>
        <a:bodyPr/>
        <a:lstStyle/>
        <a:p>
          <a:endParaRPr lang="fr-FR" sz="2000"/>
        </a:p>
      </dgm:t>
    </dgm:pt>
    <dgm:pt modelId="{94BCD03C-1F06-488E-810C-2726D1E08F4A}" type="sibTrans" cxnId="{EB477D79-EC5C-4CFE-A5FC-FFFA799231F0}">
      <dgm:prSet/>
      <dgm:spPr/>
      <dgm:t>
        <a:bodyPr/>
        <a:lstStyle/>
        <a:p>
          <a:endParaRPr lang="fr-FR" sz="2000"/>
        </a:p>
      </dgm:t>
    </dgm:pt>
    <dgm:pt modelId="{8877CCF5-5D7C-4EBD-99AD-ABEB47D82452}" type="pres">
      <dgm:prSet presAssocID="{287B6F90-509A-41A7-B609-CC8D6B29503A}" presName="diagram" presStyleCnt="0">
        <dgm:presLayoutVars>
          <dgm:dir/>
          <dgm:resizeHandles val="exact"/>
        </dgm:presLayoutVars>
      </dgm:prSet>
      <dgm:spPr/>
    </dgm:pt>
    <dgm:pt modelId="{0AAF730C-617B-4DED-8956-090459DC49F9}" type="pres">
      <dgm:prSet presAssocID="{B9C0440A-C58F-45BA-92DC-8FBCD994660D}" presName="node" presStyleLbl="node1" presStyleIdx="0" presStyleCnt="3" custScaleX="48591" custScaleY="130227">
        <dgm:presLayoutVars>
          <dgm:bulletEnabled val="1"/>
        </dgm:presLayoutVars>
      </dgm:prSet>
      <dgm:spPr/>
    </dgm:pt>
    <dgm:pt modelId="{2F858EEE-BE30-469A-8630-10C6B9AB291A}" type="pres">
      <dgm:prSet presAssocID="{C0F7FD6F-43A8-4809-B3FB-3B58F2AE2E88}" presName="sibTrans" presStyleCnt="0"/>
      <dgm:spPr/>
    </dgm:pt>
    <dgm:pt modelId="{ECF59498-08E5-46F4-B0EB-53C4BA3529EB}" type="pres">
      <dgm:prSet presAssocID="{42C8B678-3588-4A74-9C33-C5F105A47DAD}" presName="node" presStyleLbl="node1" presStyleIdx="1" presStyleCnt="3" custScaleY="130227">
        <dgm:presLayoutVars>
          <dgm:bulletEnabled val="1"/>
        </dgm:presLayoutVars>
      </dgm:prSet>
      <dgm:spPr/>
    </dgm:pt>
    <dgm:pt modelId="{0272C969-8AB3-429E-A4F9-AFB808A94051}" type="pres">
      <dgm:prSet presAssocID="{F2854775-17AD-4412-9CEB-A96868D102DC}" presName="sibTrans" presStyleCnt="0"/>
      <dgm:spPr/>
    </dgm:pt>
    <dgm:pt modelId="{A3144847-405C-409C-AFE8-A923FD12A40B}" type="pres">
      <dgm:prSet presAssocID="{C383F55A-94AC-49CB-BD62-B09529664A00}" presName="node" presStyleLbl="node1" presStyleIdx="2" presStyleCnt="3" custScaleX="65817" custScaleY="130227">
        <dgm:presLayoutVars>
          <dgm:bulletEnabled val="1"/>
        </dgm:presLayoutVars>
      </dgm:prSet>
      <dgm:spPr/>
    </dgm:pt>
  </dgm:ptLst>
  <dgm:cxnLst>
    <dgm:cxn modelId="{EDF4AE23-4B33-4DCD-8839-E9721129462A}" type="presOf" srcId="{42C8B678-3588-4A74-9C33-C5F105A47DAD}" destId="{ECF59498-08E5-46F4-B0EB-53C4BA3529EB}" srcOrd="0" destOrd="0" presId="urn:microsoft.com/office/officeart/2005/8/layout/default"/>
    <dgm:cxn modelId="{02739A28-91B7-4014-8DCC-FB6C52D377E6}" srcId="{287B6F90-509A-41A7-B609-CC8D6B29503A}" destId="{42C8B678-3588-4A74-9C33-C5F105A47DAD}" srcOrd="1" destOrd="0" parTransId="{5BABDE20-6F5B-4360-983D-E210C68008D2}" sibTransId="{F2854775-17AD-4412-9CEB-A96868D102DC}"/>
    <dgm:cxn modelId="{96051C3E-5427-48FB-9657-0A638AEAF353}" type="presOf" srcId="{287B6F90-509A-41A7-B609-CC8D6B29503A}" destId="{8877CCF5-5D7C-4EBD-99AD-ABEB47D82452}" srcOrd="0" destOrd="0" presId="urn:microsoft.com/office/officeart/2005/8/layout/default"/>
    <dgm:cxn modelId="{901AAC42-EDD2-4769-B4B9-6525F63E358C}" srcId="{287B6F90-509A-41A7-B609-CC8D6B29503A}" destId="{B9C0440A-C58F-45BA-92DC-8FBCD994660D}" srcOrd="0" destOrd="0" parTransId="{8C7D17D2-9DC6-47D3-BF8D-8040615FA3F4}" sibTransId="{C0F7FD6F-43A8-4809-B3FB-3B58F2AE2E88}"/>
    <dgm:cxn modelId="{0ED46F55-5D50-4D6C-8184-88914FEDB786}" type="presOf" srcId="{B9C0440A-C58F-45BA-92DC-8FBCD994660D}" destId="{0AAF730C-617B-4DED-8956-090459DC49F9}" srcOrd="0" destOrd="0" presId="urn:microsoft.com/office/officeart/2005/8/layout/default"/>
    <dgm:cxn modelId="{EB477D79-EC5C-4CFE-A5FC-FFFA799231F0}" srcId="{287B6F90-509A-41A7-B609-CC8D6B29503A}" destId="{C383F55A-94AC-49CB-BD62-B09529664A00}" srcOrd="2" destOrd="0" parTransId="{062F1C26-07F6-4E10-9A52-629B622CB23D}" sibTransId="{94BCD03C-1F06-488E-810C-2726D1E08F4A}"/>
    <dgm:cxn modelId="{C6E019B4-4FA2-47DA-BE83-2D6B7150974E}" type="presOf" srcId="{C383F55A-94AC-49CB-BD62-B09529664A00}" destId="{A3144847-405C-409C-AFE8-A923FD12A40B}" srcOrd="0" destOrd="0" presId="urn:microsoft.com/office/officeart/2005/8/layout/default"/>
    <dgm:cxn modelId="{373305D8-96A2-426D-8427-A4CDAFDEFA8A}" type="presParOf" srcId="{8877CCF5-5D7C-4EBD-99AD-ABEB47D82452}" destId="{0AAF730C-617B-4DED-8956-090459DC49F9}" srcOrd="0" destOrd="0" presId="urn:microsoft.com/office/officeart/2005/8/layout/default"/>
    <dgm:cxn modelId="{A5536027-F9DF-4775-97D8-51DDCFB9238F}" type="presParOf" srcId="{8877CCF5-5D7C-4EBD-99AD-ABEB47D82452}" destId="{2F858EEE-BE30-469A-8630-10C6B9AB291A}" srcOrd="1" destOrd="0" presId="urn:microsoft.com/office/officeart/2005/8/layout/default"/>
    <dgm:cxn modelId="{4FB47970-62C5-4D0B-B615-738444A6019B}" type="presParOf" srcId="{8877CCF5-5D7C-4EBD-99AD-ABEB47D82452}" destId="{ECF59498-08E5-46F4-B0EB-53C4BA3529EB}" srcOrd="2" destOrd="0" presId="urn:microsoft.com/office/officeart/2005/8/layout/default"/>
    <dgm:cxn modelId="{A41661EC-711B-409B-938A-3BC0F886DC17}" type="presParOf" srcId="{8877CCF5-5D7C-4EBD-99AD-ABEB47D82452}" destId="{0272C969-8AB3-429E-A4F9-AFB808A94051}" srcOrd="3" destOrd="0" presId="urn:microsoft.com/office/officeart/2005/8/layout/default"/>
    <dgm:cxn modelId="{F4D92A9F-EB13-493A-ABC0-49E2D493FA0F}" type="presParOf" srcId="{8877CCF5-5D7C-4EBD-99AD-ABEB47D82452}" destId="{A3144847-405C-409C-AFE8-A923FD12A40B}"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AF730C-617B-4DED-8956-090459DC49F9}">
      <dsp:nvSpPr>
        <dsp:cNvPr id="0" name=""/>
        <dsp:cNvSpPr/>
      </dsp:nvSpPr>
      <dsp:spPr>
        <a:xfrm>
          <a:off x="4363" y="193552"/>
          <a:ext cx="2287687" cy="367868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b="1" kern="1200" dirty="0">
              <a:solidFill>
                <a:srgbClr val="FF0000"/>
              </a:solidFill>
              <a:latin typeface="Arial" panose="020B0604020202020204" pitchFamily="34" charset="0"/>
              <a:ea typeface="Times New Roman" panose="02020603050405020304" pitchFamily="18" charset="0"/>
              <a:cs typeface="Arial" panose="020B0604020202020204" pitchFamily="34" charset="0"/>
            </a:rPr>
            <a:t>Techniques</a:t>
          </a:r>
          <a:r>
            <a:rPr lang="fr-FR" sz="2000" kern="1200" dirty="0">
              <a:latin typeface="Arial" panose="020B0604020202020204" pitchFamily="34" charset="0"/>
              <a:ea typeface="Times New Roman" panose="02020603050405020304" pitchFamily="18" charset="0"/>
              <a:cs typeface="Arial" panose="020B0604020202020204" pitchFamily="34" charset="0"/>
            </a:rPr>
            <a:t> </a:t>
          </a:r>
        </a:p>
        <a:p>
          <a:pPr marL="0" lvl="0" indent="0" algn="ctr" defTabSz="889000">
            <a:lnSpc>
              <a:spcPct val="90000"/>
            </a:lnSpc>
            <a:spcBef>
              <a:spcPct val="0"/>
            </a:spcBef>
            <a:spcAft>
              <a:spcPct val="35000"/>
            </a:spcAft>
            <a:buNone/>
          </a:pPr>
          <a:r>
            <a:rPr lang="fr-FR" sz="2000" kern="1200" dirty="0">
              <a:latin typeface="Arial" panose="020B0604020202020204" pitchFamily="34" charset="0"/>
              <a:ea typeface="Times New Roman" panose="02020603050405020304" pitchFamily="18" charset="0"/>
              <a:cs typeface="Arial" panose="020B0604020202020204" pitchFamily="34" charset="0"/>
            </a:rPr>
            <a:t>les articles en stock peuvent se détériorer ou devenir obsolètes</a:t>
          </a:r>
          <a:endParaRPr lang="fr-FR" sz="2000" kern="1200" dirty="0"/>
        </a:p>
      </dsp:txBody>
      <dsp:txXfrm>
        <a:off x="4363" y="193552"/>
        <a:ext cx="2287687" cy="3678689"/>
      </dsp:txXfrm>
    </dsp:sp>
    <dsp:sp modelId="{ECF59498-08E5-46F4-B0EB-53C4BA3529EB}">
      <dsp:nvSpPr>
        <dsp:cNvPr id="0" name=""/>
        <dsp:cNvSpPr/>
      </dsp:nvSpPr>
      <dsp:spPr>
        <a:xfrm>
          <a:off x="2762855" y="193552"/>
          <a:ext cx="4708048" cy="367868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b="1" kern="1200" dirty="0">
              <a:solidFill>
                <a:srgbClr val="FF0000"/>
              </a:solidFill>
              <a:latin typeface="Arial" panose="020B0604020202020204" pitchFamily="34" charset="0"/>
              <a:ea typeface="Times New Roman" panose="02020603050405020304" pitchFamily="18" charset="0"/>
              <a:cs typeface="Arial" panose="020B0604020202020204" pitchFamily="34" charset="0"/>
            </a:rPr>
            <a:t>Financières</a:t>
          </a:r>
          <a:r>
            <a:rPr lang="fr-FR" sz="2000" kern="1200" dirty="0">
              <a:latin typeface="Arial" panose="020B0604020202020204" pitchFamily="34" charset="0"/>
              <a:ea typeface="Times New Roman" panose="02020603050405020304" pitchFamily="18" charset="0"/>
              <a:cs typeface="Arial" panose="020B0604020202020204" pitchFamily="34" charset="0"/>
            </a:rPr>
            <a:t> </a:t>
          </a:r>
        </a:p>
        <a:p>
          <a:pPr marL="0" lvl="0" indent="0" algn="ctr" defTabSz="889000">
            <a:lnSpc>
              <a:spcPct val="90000"/>
            </a:lnSpc>
            <a:spcBef>
              <a:spcPct val="0"/>
            </a:spcBef>
            <a:spcAft>
              <a:spcPct val="35000"/>
            </a:spcAft>
            <a:buNone/>
          </a:pPr>
          <a:r>
            <a:rPr lang="fr-FR" sz="2000" kern="1200" dirty="0">
              <a:latin typeface="Arial" panose="020B0604020202020204" pitchFamily="34" charset="0"/>
              <a:ea typeface="Times New Roman" panose="02020603050405020304" pitchFamily="18" charset="0"/>
              <a:cs typeface="Arial" panose="020B0604020202020204" pitchFamily="34" charset="0"/>
            </a:rPr>
            <a:t>l’acheteur doit trouver le juste milieu entre </a:t>
          </a:r>
        </a:p>
        <a:p>
          <a:pPr marL="0" lvl="0" indent="0" algn="ctr" defTabSz="889000">
            <a:lnSpc>
              <a:spcPct val="90000"/>
            </a:lnSpc>
            <a:spcBef>
              <a:spcPct val="0"/>
            </a:spcBef>
            <a:spcAft>
              <a:spcPct val="35000"/>
            </a:spcAft>
            <a:buNone/>
          </a:pPr>
          <a:r>
            <a:rPr lang="fr-FR" sz="2000" kern="1200" dirty="0">
              <a:latin typeface="Arial" panose="020B0604020202020204" pitchFamily="34" charset="0"/>
              <a:ea typeface="Times New Roman" panose="02020603050405020304" pitchFamily="18" charset="0"/>
              <a:cs typeface="Arial" panose="020B0604020202020204" pitchFamily="34" charset="0"/>
            </a:rPr>
            <a:t>passer des commandes importantes pour bénéficier de meilleurs tarifs, mais générer ainsi des coûts de stockage </a:t>
          </a:r>
        </a:p>
        <a:p>
          <a:pPr marL="0" lvl="0" indent="0" algn="ctr" defTabSz="889000">
            <a:lnSpc>
              <a:spcPct val="90000"/>
            </a:lnSpc>
            <a:spcBef>
              <a:spcPct val="0"/>
            </a:spcBef>
            <a:spcAft>
              <a:spcPct val="35000"/>
            </a:spcAft>
            <a:buNone/>
          </a:pPr>
          <a:r>
            <a:rPr lang="fr-FR" sz="2000" kern="1200" dirty="0">
              <a:latin typeface="Arial" panose="020B0604020202020204" pitchFamily="34" charset="0"/>
              <a:ea typeface="Times New Roman" panose="02020603050405020304" pitchFamily="18" charset="0"/>
              <a:cs typeface="Arial" panose="020B0604020202020204" pitchFamily="34" charset="0"/>
            </a:rPr>
            <a:t>passer de petites commandes qui limitent les stocks et les coûts de stockage, mais entrainent des tarifs plus élevés et accroit le risque de rupture de stock </a:t>
          </a:r>
        </a:p>
      </dsp:txBody>
      <dsp:txXfrm>
        <a:off x="2762855" y="193552"/>
        <a:ext cx="4708048" cy="3678689"/>
      </dsp:txXfrm>
    </dsp:sp>
    <dsp:sp modelId="{A3144847-405C-409C-AFE8-A923FD12A40B}">
      <dsp:nvSpPr>
        <dsp:cNvPr id="0" name=""/>
        <dsp:cNvSpPr/>
      </dsp:nvSpPr>
      <dsp:spPr>
        <a:xfrm>
          <a:off x="7941708" y="193552"/>
          <a:ext cx="3098696" cy="367868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b="1" kern="1200" dirty="0">
              <a:solidFill>
                <a:srgbClr val="FF0000"/>
              </a:solidFill>
              <a:latin typeface="Arial" panose="020B0604020202020204" pitchFamily="34" charset="0"/>
              <a:ea typeface="Times New Roman" panose="02020603050405020304" pitchFamily="18" charset="0"/>
              <a:cs typeface="Arial" panose="020B0604020202020204" pitchFamily="34" charset="0"/>
            </a:rPr>
            <a:t>Logistiques</a:t>
          </a:r>
          <a:r>
            <a:rPr lang="fr-FR" sz="2000" kern="1200" dirty="0">
              <a:latin typeface="Arial" panose="020B0604020202020204" pitchFamily="34" charset="0"/>
              <a:ea typeface="Times New Roman" panose="02020603050405020304" pitchFamily="18" charset="0"/>
              <a:cs typeface="Arial" panose="020B0604020202020204" pitchFamily="34" charset="0"/>
            </a:rPr>
            <a:t> </a:t>
          </a:r>
        </a:p>
        <a:p>
          <a:pPr marL="0" lvl="0" indent="0" algn="ctr" defTabSz="889000">
            <a:lnSpc>
              <a:spcPct val="90000"/>
            </a:lnSpc>
            <a:spcBef>
              <a:spcPct val="0"/>
            </a:spcBef>
            <a:spcAft>
              <a:spcPct val="35000"/>
            </a:spcAft>
            <a:buNone/>
          </a:pPr>
          <a:r>
            <a:rPr lang="fr-FR" sz="2000" kern="1200" dirty="0">
              <a:latin typeface="Arial" panose="020B0604020202020204" pitchFamily="34" charset="0"/>
              <a:ea typeface="Times New Roman" panose="02020603050405020304" pitchFamily="18" charset="0"/>
              <a:cs typeface="Arial" panose="020B0604020202020204" pitchFamily="34" charset="0"/>
            </a:rPr>
            <a:t>selon la provenance géographique les produits commandés, le délai de livraison peut être plus ou moins long est plus ou moins compatible avec les exigences commerciales</a:t>
          </a:r>
        </a:p>
      </dsp:txBody>
      <dsp:txXfrm>
        <a:off x="7941708" y="193552"/>
        <a:ext cx="3098696" cy="367868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2"/>
            <a:ext cx="8825659"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9"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13/04/2024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3293874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7"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9"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13/04/2024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91344798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5"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5"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13/04/2024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60141136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1"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5"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13/04/2024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
        <p:nvSpPr>
          <p:cNvPr id="13" name="TextBox 12"/>
          <p:cNvSpPr txBox="1"/>
          <p:nvPr/>
        </p:nvSpPr>
        <p:spPr>
          <a:xfrm>
            <a:off x="9330491"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265907285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5" y="3124201"/>
            <a:ext cx="8825659"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13/04/2024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06588762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61"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5" y="2667000"/>
            <a:ext cx="2946795"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1"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1"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3"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13/04/2024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68375322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1"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3"/>
            <a:ext cx="294005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6"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5"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2"/>
            <a:ext cx="293440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1"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701"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6" y="4827210"/>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3"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13/04/2024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82031739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13/04/2024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36635148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3" y="430215"/>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4"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13/04/2024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64389139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13/04/2024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1278836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7" y="2861735"/>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9"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13/04/2024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9641387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3" y="2060577"/>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4" y="2056093"/>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B14B23-EBBB-4FF8-A86F-057ABCCE629C}" type="datetimeFigureOut">
              <a:rPr lang="fr-FR" smtClean="0"/>
              <a:t>13/04/2024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3403050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3"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6"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6"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13/04/2024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85836534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E0B14B23-EBBB-4FF8-A86F-057ABCCE629C}" type="datetimeFigureOut">
              <a:rPr lang="fr-FR" smtClean="0"/>
              <a:t>13/04/2024</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9847668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B14B23-EBBB-4FF8-A86F-057ABCCE629C}" type="datetimeFigureOut">
              <a:rPr lang="fr-FR" smtClean="0"/>
              <a:t>13/04/2024</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4883092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5"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5" y="3129282"/>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E0B14B23-EBBB-4FF8-A86F-057ABCCE629C}" type="datetimeFigureOut">
              <a:rPr lang="fr-FR" smtClean="0"/>
              <a:t>13/04/2024</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3825016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7"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7"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5"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13/04/2024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7998727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1" y="2669687"/>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1" y="2892349"/>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3" y="6092866"/>
            <a:ext cx="993735"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2"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20"/>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41"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B14B23-EBBB-4FF8-A86F-057ABCCE629C}" type="datetimeFigureOut">
              <a:rPr lang="fr-FR" smtClean="0"/>
              <a:t>13/04/2024</a:t>
            </a:fld>
            <a:endParaRPr lang="fr-FR"/>
          </a:p>
        </p:txBody>
      </p:sp>
      <p:sp>
        <p:nvSpPr>
          <p:cNvPr id="5" name="Footer Placeholder 4"/>
          <p:cNvSpPr>
            <a:spLocks noGrp="1"/>
          </p:cNvSpPr>
          <p:nvPr>
            <p:ph type="ftr" sz="quarter" idx="3"/>
          </p:nvPr>
        </p:nvSpPr>
        <p:spPr>
          <a:xfrm rot="5400000">
            <a:off x="8951575" y="3225299"/>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2" y="295731"/>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234C07D-E8DA-4633-BC68-D66A8E810D17}" type="slidenum">
              <a:rPr lang="fr-FR" smtClean="0"/>
              <a:t>‹N°›</a:t>
            </a:fld>
            <a:endParaRPr lang="fr-FR"/>
          </a:p>
        </p:txBody>
      </p:sp>
    </p:spTree>
    <p:extLst>
      <p:ext uri="{BB962C8B-B14F-4D97-AF65-F5344CB8AC3E}">
        <p14:creationId xmlns:p14="http://schemas.microsoft.com/office/powerpoint/2010/main" val="1346983014"/>
      </p:ext>
    </p:extLst>
  </p:cSld>
  <p:clrMap bg1="dk1" tx1="lt1" bg2="dk2" tx2="lt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 id="2147483799" r:id="rId13"/>
    <p:sldLayoutId id="2147483800" r:id="rId14"/>
    <p:sldLayoutId id="2147483801" r:id="rId15"/>
    <p:sldLayoutId id="2147483802" r:id="rId16"/>
    <p:sldLayoutId id="2147483803" r:id="rId17"/>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8099" y="33868"/>
            <a:ext cx="11463868" cy="1219200"/>
          </a:xfrm>
        </p:spPr>
        <p:txBody>
          <a:bodyPr>
            <a:normAutofit/>
          </a:bodyPr>
          <a:lstStyle/>
          <a:p>
            <a:r>
              <a:rPr lang="fr-FR" sz="3200" b="1" dirty="0"/>
              <a:t>Chap. 15 - La réalisation des budgets prévisionnels </a:t>
            </a:r>
            <a:br>
              <a:rPr lang="fr-FR" sz="3200" b="1" dirty="0"/>
            </a:br>
            <a:r>
              <a:rPr lang="fr-FR" sz="2800" b="1" dirty="0"/>
              <a:t>3. Le budget de production et des approvisionnements</a:t>
            </a:r>
            <a:endParaRPr lang="fr-FR" sz="5400" dirty="0"/>
          </a:p>
        </p:txBody>
      </p:sp>
      <p:sp>
        <p:nvSpPr>
          <p:cNvPr id="3" name="Rectangle 2">
            <a:extLst>
              <a:ext uri="{FF2B5EF4-FFF2-40B4-BE49-F238E27FC236}">
                <a16:creationId xmlns:a16="http://schemas.microsoft.com/office/drawing/2014/main" id="{6B1CF97F-E10F-4224-9529-32E22D00F3B3}"/>
              </a:ext>
            </a:extLst>
          </p:cNvPr>
          <p:cNvSpPr/>
          <p:nvPr/>
        </p:nvSpPr>
        <p:spPr>
          <a:xfrm>
            <a:off x="789905" y="1674252"/>
            <a:ext cx="10470524" cy="3416320"/>
          </a:xfrm>
          <a:prstGeom prst="rect">
            <a:avLst/>
          </a:prstGeom>
        </p:spPr>
        <p:txBody>
          <a:bodyPr wrap="square">
            <a:spAutoFit/>
          </a:bodyPr>
          <a:lstStyle/>
          <a:p>
            <a:pPr marL="285750" indent="-285750" algn="just">
              <a:spcAft>
                <a:spcPts val="600"/>
              </a:spcAft>
              <a:buFont typeface="+mj-lt"/>
              <a:buAutoNum type="arabicPeriod"/>
            </a:pPr>
            <a:r>
              <a:rPr lang="fr-FR" sz="2800" b="1" kern="0" dirty="0">
                <a:solidFill>
                  <a:srgbClr val="FFFF00"/>
                </a:solidFill>
                <a:latin typeface="Arial" panose="020B0604020202020204" pitchFamily="34" charset="0"/>
                <a:ea typeface="Times New Roman" panose="02020603050405020304" pitchFamily="18" charset="0"/>
                <a:cs typeface="Arial" panose="020B0604020202020204" pitchFamily="34" charset="0"/>
              </a:rPr>
              <a:t> Une chaîne de décisions</a:t>
            </a:r>
          </a:p>
          <a:p>
            <a:pPr algn="just">
              <a:spcAft>
                <a:spcPts val="600"/>
              </a:spcAft>
            </a:pPr>
            <a:endParaRPr lang="fr-FR" sz="2400" dirty="0">
              <a:latin typeface="Arial" panose="020B0604020202020204" pitchFamily="34" charset="0"/>
              <a:ea typeface="Calibri" panose="020F0502020204030204" pitchFamily="34" charset="0"/>
              <a:cs typeface="Arial" panose="020B0604020202020204" pitchFamily="34" charset="0"/>
            </a:endParaRPr>
          </a:p>
          <a:p>
            <a:pPr algn="just">
              <a:spcAft>
                <a:spcPts val="600"/>
              </a:spcAft>
            </a:pPr>
            <a:r>
              <a:rPr lang="fr-FR" sz="2400" dirty="0">
                <a:latin typeface="Arial" panose="020B0604020202020204" pitchFamily="34" charset="0"/>
                <a:ea typeface="Calibri" panose="020F0502020204030204" pitchFamily="34" charset="0"/>
                <a:cs typeface="Arial" panose="020B0604020202020204" pitchFamily="34" charset="0"/>
              </a:rPr>
              <a:t>Après avoir évalué les ventes prévisionnelles et leurs rythmes, le service commercial transmet ces informations aux service production ou achat. </a:t>
            </a:r>
          </a:p>
          <a:p>
            <a:pPr algn="just">
              <a:spcAft>
                <a:spcPts val="600"/>
              </a:spcAft>
            </a:pPr>
            <a:endParaRPr lang="fr-FR" sz="2400" dirty="0">
              <a:latin typeface="Arial" panose="020B0604020202020204" pitchFamily="34" charset="0"/>
              <a:ea typeface="Calibri" panose="020F0502020204030204" pitchFamily="34" charset="0"/>
              <a:cs typeface="Arial" panose="020B0604020202020204" pitchFamily="34" charset="0"/>
            </a:endParaRPr>
          </a:p>
          <a:p>
            <a:pPr algn="just">
              <a:spcAft>
                <a:spcPts val="600"/>
              </a:spcAft>
            </a:pPr>
            <a:r>
              <a:rPr lang="fr-FR" sz="2400" dirty="0">
                <a:latin typeface="Arial" panose="020B0604020202020204" pitchFamily="34" charset="0"/>
                <a:ea typeface="Calibri" panose="020F0502020204030204" pitchFamily="34" charset="0"/>
                <a:cs typeface="Arial" panose="020B0604020202020204" pitchFamily="34" charset="0"/>
              </a:rPr>
              <a:t>À partir de ces informations, le responsable de la production ou des achats peut planifier la production et les achats (rythme et quantités) pour répondre aux besoins du service commercial.</a:t>
            </a:r>
            <a:endParaRPr lang="fr-FR" sz="24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45197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46E4B42-AE8D-4D09-BEBB-794B996C10E7}"/>
              </a:ext>
            </a:extLst>
          </p:cNvPr>
          <p:cNvSpPr>
            <a:spLocks noChangeArrowheads="1"/>
          </p:cNvSpPr>
          <p:nvPr/>
        </p:nvSpPr>
        <p:spPr bwMode="auto">
          <a:xfrm>
            <a:off x="118473" y="239559"/>
            <a:ext cx="11740404" cy="553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056" tIns="45720" rIns="91440" bIns="76176"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lang="fr-FR" altLang="fr-FR" sz="2800" b="1" kern="0" dirty="0">
                <a:solidFill>
                  <a:srgbClr val="FFFF00"/>
                </a:solidFill>
                <a:latin typeface="Arial" panose="020B0604020202020204" pitchFamily="34" charset="0"/>
                <a:cs typeface="Arial" panose="020B0604020202020204" pitchFamily="34" charset="0"/>
              </a:rPr>
              <a:t>3.5. Le budget des approvisionnements</a:t>
            </a:r>
            <a:endParaRPr kumimoji="0" lang="fr-FR" altLang="fr-FR" sz="2000" b="0" i="0" u="none" strike="noStrike" cap="none" normalizeH="0" baseline="0" dirty="0">
              <a:ln>
                <a:noFill/>
              </a:ln>
              <a:solidFill>
                <a:schemeClr val="tx1"/>
              </a:solidFill>
              <a:effectLst/>
              <a:latin typeface="Arial" panose="020B0604020202020204" pitchFamily="34" charset="0"/>
            </a:endParaRPr>
          </a:p>
        </p:txBody>
      </p:sp>
      <p:sp>
        <p:nvSpPr>
          <p:cNvPr id="10" name="Rectangle 9">
            <a:extLst>
              <a:ext uri="{FF2B5EF4-FFF2-40B4-BE49-F238E27FC236}">
                <a16:creationId xmlns:a16="http://schemas.microsoft.com/office/drawing/2014/main" id="{928ED4CE-18F6-4591-B0A8-1CA9FF2589B6}"/>
              </a:ext>
            </a:extLst>
          </p:cNvPr>
          <p:cNvSpPr/>
          <p:nvPr/>
        </p:nvSpPr>
        <p:spPr>
          <a:xfrm>
            <a:off x="485775" y="1157008"/>
            <a:ext cx="10326158" cy="2015936"/>
          </a:xfrm>
          <a:prstGeom prst="rect">
            <a:avLst/>
          </a:prstGeom>
        </p:spPr>
        <p:txBody>
          <a:bodyPr wrap="square">
            <a:spAutoFit/>
          </a:bodyPr>
          <a:lstStyle/>
          <a:p>
            <a:pPr algn="just">
              <a:spcBef>
                <a:spcPts val="600"/>
              </a:spcBef>
              <a:spcAft>
                <a:spcPts val="600"/>
              </a:spcAft>
            </a:pPr>
            <a:r>
              <a:rPr lang="fr-FR" sz="2000" b="1" dirty="0">
                <a:latin typeface="Arial" panose="020B0604020202020204" pitchFamily="34" charset="0"/>
                <a:ea typeface="Calibri" panose="020F0502020204030204" pitchFamily="34" charset="0"/>
                <a:cs typeface="Arial" panose="020B0604020202020204" pitchFamily="34" charset="0"/>
              </a:rPr>
              <a:t>Exemple</a:t>
            </a:r>
            <a:r>
              <a:rPr lang="fr-FR" sz="2000" dirty="0">
                <a:latin typeface="Arial" panose="020B0604020202020204" pitchFamily="34" charset="0"/>
                <a:ea typeface="Calibri" panose="020F0502020204030204" pitchFamily="34" charset="0"/>
                <a:cs typeface="Arial" panose="020B0604020202020204" pitchFamily="34" charset="0"/>
              </a:rPr>
              <a:t> </a:t>
            </a:r>
            <a:r>
              <a:rPr lang="fr-FR" sz="2000" b="1" dirty="0">
                <a:latin typeface="Arial" panose="020B0604020202020204" pitchFamily="34" charset="0"/>
                <a:ea typeface="Calibri" panose="020F0502020204030204" pitchFamily="34" charset="0"/>
                <a:cs typeface="Arial" panose="020B0604020202020204" pitchFamily="34" charset="0"/>
              </a:rPr>
              <a:t>illustré </a:t>
            </a:r>
            <a:r>
              <a:rPr lang="fr-FR" sz="2000" dirty="0">
                <a:latin typeface="Arial" panose="020B0604020202020204" pitchFamily="34" charset="0"/>
                <a:ea typeface="Calibri" panose="020F0502020204030204" pitchFamily="34" charset="0"/>
                <a:cs typeface="Arial" panose="020B0604020202020204" pitchFamily="34" charset="0"/>
              </a:rPr>
              <a:t>: </a:t>
            </a:r>
            <a:endParaRPr lang="fr-FR" sz="2000"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Arial" panose="020B0604020202020204" pitchFamily="34" charset="0"/>
              <a:buChar char="-"/>
            </a:pPr>
            <a:r>
              <a:rPr lang="fr-FR" sz="2000" dirty="0">
                <a:latin typeface="Arial" panose="020B0604020202020204" pitchFamily="34" charset="0"/>
                <a:ea typeface="Times New Roman" panose="02020603050405020304" pitchFamily="18" charset="0"/>
                <a:cs typeface="Arial" panose="020B0604020202020204" pitchFamily="34" charset="0"/>
              </a:rPr>
              <a:t>Le nombre optimal de commandes est de 8 par an. La consommation annuelle est de 150 600 tubes, fabriqués uniformément sur l’année au rythme de 12 550 par mois.</a:t>
            </a:r>
            <a:endParaRPr lang="fr-FR" sz="2000" dirty="0">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spcAft>
                <a:spcPts val="0"/>
              </a:spcAft>
              <a:buFont typeface="Arial" panose="020B0604020202020204" pitchFamily="34" charset="0"/>
              <a:buChar char="-"/>
            </a:pPr>
            <a:r>
              <a:rPr lang="fr-FR" sz="2000" dirty="0">
                <a:latin typeface="Arial" panose="020B0604020202020204" pitchFamily="34" charset="0"/>
                <a:ea typeface="Times New Roman" panose="02020603050405020304" pitchFamily="18" charset="0"/>
                <a:cs typeface="Arial" panose="020B0604020202020204" pitchFamily="34" charset="0"/>
              </a:rPr>
              <a:t>Stock de sécurité = 3 200 tubes (ce stock de sécurité correspond au stock initial 1/01/N et à 1 semaine de production)</a:t>
            </a:r>
            <a:endParaRPr lang="fr-FR" sz="2000" dirty="0">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hangingPunct="0">
              <a:spcAft>
                <a:spcPts val="600"/>
              </a:spcAft>
              <a:buFont typeface="Arial" panose="020B0604020202020204" pitchFamily="34" charset="0"/>
              <a:buChar char="-"/>
            </a:pPr>
            <a:r>
              <a:rPr lang="fr-FR" sz="2000" dirty="0">
                <a:latin typeface="Arial" panose="020B0604020202020204" pitchFamily="34" charset="0"/>
                <a:ea typeface="Times New Roman" panose="02020603050405020304" pitchFamily="18" charset="0"/>
              </a:rPr>
              <a:t>Délai de livraison 7 jours.</a:t>
            </a:r>
            <a:endParaRPr lang="fr-FR" sz="2000" dirty="0">
              <a:latin typeface="Times New Roman" panose="02020603050405020304" pitchFamily="18" charset="0"/>
              <a:ea typeface="Times New Roman" panose="02020603050405020304" pitchFamily="18" charset="0"/>
            </a:endParaRPr>
          </a:p>
        </p:txBody>
      </p:sp>
      <p:pic>
        <p:nvPicPr>
          <p:cNvPr id="11" name="Image 10" descr="Une image contenant capture d’écran&#10;&#10;Description générée automatiquement">
            <a:extLst>
              <a:ext uri="{FF2B5EF4-FFF2-40B4-BE49-F238E27FC236}">
                <a16:creationId xmlns:a16="http://schemas.microsoft.com/office/drawing/2014/main" id="{21012473-9507-4F39-A11A-3FE595620F61}"/>
              </a:ext>
            </a:extLst>
          </p:cNvPr>
          <p:cNvPicPr/>
          <p:nvPr/>
        </p:nvPicPr>
        <p:blipFill>
          <a:blip r:embed="rId2">
            <a:extLst>
              <a:ext uri="{28A0092B-C50C-407E-A947-70E740481C1C}">
                <a14:useLocalDpi xmlns:a14="http://schemas.microsoft.com/office/drawing/2010/main" val="0"/>
              </a:ext>
            </a:extLst>
          </a:blip>
          <a:stretch>
            <a:fillRect/>
          </a:stretch>
        </p:blipFill>
        <p:spPr>
          <a:xfrm>
            <a:off x="256181" y="3348293"/>
            <a:ext cx="11124209" cy="2352699"/>
          </a:xfrm>
          <a:prstGeom prst="rect">
            <a:avLst/>
          </a:prstGeom>
        </p:spPr>
      </p:pic>
    </p:spTree>
    <p:extLst>
      <p:ext uri="{BB962C8B-B14F-4D97-AF65-F5344CB8AC3E}">
        <p14:creationId xmlns:p14="http://schemas.microsoft.com/office/powerpoint/2010/main" val="352196482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46E4B42-AE8D-4D09-BEBB-794B996C10E7}"/>
              </a:ext>
            </a:extLst>
          </p:cNvPr>
          <p:cNvSpPr>
            <a:spLocks noChangeArrowheads="1"/>
          </p:cNvSpPr>
          <p:nvPr/>
        </p:nvSpPr>
        <p:spPr bwMode="auto">
          <a:xfrm>
            <a:off x="118473" y="239559"/>
            <a:ext cx="11740404" cy="553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056" tIns="45720" rIns="91440" bIns="76176"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lang="fr-FR" altLang="fr-FR" sz="2800" b="1" kern="0" dirty="0">
                <a:solidFill>
                  <a:srgbClr val="FFFF00"/>
                </a:solidFill>
                <a:latin typeface="Arial" panose="020B0604020202020204" pitchFamily="34" charset="0"/>
                <a:cs typeface="Arial" panose="020B0604020202020204" pitchFamily="34" charset="0"/>
              </a:rPr>
              <a:t>3.5. Le budget des approvisionnements</a:t>
            </a:r>
            <a:endParaRPr kumimoji="0" lang="fr-FR" altLang="fr-FR" sz="2000" b="0" i="0" u="none" strike="noStrike" cap="none" normalizeH="0" baseline="0" dirty="0">
              <a:ln>
                <a:noFill/>
              </a:ln>
              <a:solidFill>
                <a:schemeClr val="tx1"/>
              </a:solidFill>
              <a:effectLst/>
              <a:latin typeface="Arial" panose="020B0604020202020204" pitchFamily="34" charset="0"/>
            </a:endParaRPr>
          </a:p>
        </p:txBody>
      </p:sp>
      <p:pic>
        <p:nvPicPr>
          <p:cNvPr id="11" name="Image 10" descr="Une image contenant capture d’écran&#10;&#10;Description générée automatiquement">
            <a:extLst>
              <a:ext uri="{FF2B5EF4-FFF2-40B4-BE49-F238E27FC236}">
                <a16:creationId xmlns:a16="http://schemas.microsoft.com/office/drawing/2014/main" id="{21012473-9507-4F39-A11A-3FE595620F61}"/>
              </a:ext>
            </a:extLst>
          </p:cNvPr>
          <p:cNvPicPr/>
          <p:nvPr/>
        </p:nvPicPr>
        <p:blipFill>
          <a:blip r:embed="rId2">
            <a:extLst>
              <a:ext uri="{28A0092B-C50C-407E-A947-70E740481C1C}">
                <a14:useLocalDpi xmlns:a14="http://schemas.microsoft.com/office/drawing/2010/main" val="0"/>
              </a:ext>
            </a:extLst>
          </a:blip>
          <a:stretch>
            <a:fillRect/>
          </a:stretch>
        </p:blipFill>
        <p:spPr>
          <a:xfrm>
            <a:off x="291692" y="2792541"/>
            <a:ext cx="11124209" cy="2352699"/>
          </a:xfrm>
          <a:prstGeom prst="rect">
            <a:avLst/>
          </a:prstGeom>
        </p:spPr>
      </p:pic>
      <p:sp>
        <p:nvSpPr>
          <p:cNvPr id="2" name="Rectangle 2">
            <a:extLst>
              <a:ext uri="{FF2B5EF4-FFF2-40B4-BE49-F238E27FC236}">
                <a16:creationId xmlns:a16="http://schemas.microsoft.com/office/drawing/2014/main" id="{86D9DC00-04AD-4185-83C8-2126BA83D06C}"/>
              </a:ext>
            </a:extLst>
          </p:cNvPr>
          <p:cNvSpPr>
            <a:spLocks noChangeArrowheads="1"/>
          </p:cNvSpPr>
          <p:nvPr/>
        </p:nvSpPr>
        <p:spPr bwMode="auto">
          <a:xfrm>
            <a:off x="74266" y="171276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28528" tIns="152352" rIns="91440" bIns="76176" numCol="1" anchor="ctr" anchorCtr="0" compatLnSpc="1">
            <a:prstTxWarp prst="textNoShape">
              <a:avLst/>
            </a:prstTxWarp>
            <a:spAutoFit/>
          </a:bodyPr>
          <a:lstStyle/>
          <a:p>
            <a:endParaRPr lang="fr-FR"/>
          </a:p>
        </p:txBody>
      </p:sp>
      <p:cxnSp>
        <p:nvCxnSpPr>
          <p:cNvPr id="6" name="Connecteur droit avec flèche 5">
            <a:extLst>
              <a:ext uri="{FF2B5EF4-FFF2-40B4-BE49-F238E27FC236}">
                <a16:creationId xmlns:a16="http://schemas.microsoft.com/office/drawing/2014/main" id="{C3324916-6265-4996-87C0-05CA6954B859}"/>
              </a:ext>
            </a:extLst>
          </p:cNvPr>
          <p:cNvCxnSpPr/>
          <p:nvPr/>
        </p:nvCxnSpPr>
        <p:spPr>
          <a:xfrm flipH="1" flipV="1">
            <a:off x="4189701" y="11160925"/>
            <a:ext cx="212090" cy="3333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 name="Rectangle 3">
            <a:extLst>
              <a:ext uri="{FF2B5EF4-FFF2-40B4-BE49-F238E27FC236}">
                <a16:creationId xmlns:a16="http://schemas.microsoft.com/office/drawing/2014/main" id="{2684F1CD-74F5-467B-A9CD-825EA1654409}"/>
              </a:ext>
            </a:extLst>
          </p:cNvPr>
          <p:cNvSpPr>
            <a:spLocks noChangeArrowheads="1"/>
          </p:cNvSpPr>
          <p:nvPr/>
        </p:nvSpPr>
        <p:spPr bwMode="auto">
          <a:xfrm>
            <a:off x="620366" y="1431297"/>
            <a:ext cx="10466863"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Le budget des approvisionnement  consiste à valoriser les achats mensuels avec les dates d’exigibilité. Il est réalisé à partir du tableau des approvisionnements.</a:t>
            </a:r>
            <a:endParaRPr kumimoji="0" lang="fr-FR" altLang="fr-FR" sz="2200" b="0" i="0" u="none" strike="noStrike" cap="none" normalizeH="0" baseline="0" dirty="0">
              <a:ln>
                <a:noFill/>
              </a:ln>
              <a:solidFill>
                <a:schemeClr val="tx1"/>
              </a:solidFill>
              <a:effectLst/>
              <a:latin typeface="Arial" panose="020B0604020202020204" pitchFamily="34" charset="0"/>
            </a:endParaRPr>
          </a:p>
        </p:txBody>
      </p:sp>
      <p:sp>
        <p:nvSpPr>
          <p:cNvPr id="4" name="Rectangle 3">
            <a:extLst>
              <a:ext uri="{FF2B5EF4-FFF2-40B4-BE49-F238E27FC236}">
                <a16:creationId xmlns:a16="http://schemas.microsoft.com/office/drawing/2014/main" id="{D2136A29-0888-4019-B08F-6EBDE539A14A}"/>
              </a:ext>
            </a:extLst>
          </p:cNvPr>
          <p:cNvSpPr/>
          <p:nvPr/>
        </p:nvSpPr>
        <p:spPr>
          <a:xfrm>
            <a:off x="190500" y="4783667"/>
            <a:ext cx="11328400" cy="457200"/>
          </a:xfrm>
          <a:prstGeom prst="rect">
            <a:avLst/>
          </a:prstGeom>
          <a:no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 name="Connecteur droit avec flèche 6">
            <a:extLst>
              <a:ext uri="{FF2B5EF4-FFF2-40B4-BE49-F238E27FC236}">
                <a16:creationId xmlns:a16="http://schemas.microsoft.com/office/drawing/2014/main" id="{0FD45EBB-BE67-4BFF-8255-8C570D03ACCD}"/>
              </a:ext>
            </a:extLst>
          </p:cNvPr>
          <p:cNvCxnSpPr/>
          <p:nvPr/>
        </p:nvCxnSpPr>
        <p:spPr>
          <a:xfrm flipH="1">
            <a:off x="6350000" y="2307167"/>
            <a:ext cx="228600" cy="247650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0387575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8099" y="33868"/>
            <a:ext cx="11463868" cy="1219200"/>
          </a:xfrm>
        </p:spPr>
        <p:txBody>
          <a:bodyPr>
            <a:normAutofit/>
          </a:bodyPr>
          <a:lstStyle/>
          <a:p>
            <a:r>
              <a:rPr lang="fr-FR" sz="3200" b="1" dirty="0"/>
              <a:t>Chap. 15 - La réalisation des budgets prévisionnels </a:t>
            </a:r>
            <a:br>
              <a:rPr lang="fr-FR" sz="3200" b="1" dirty="0"/>
            </a:br>
            <a:r>
              <a:rPr lang="fr-FR" sz="2800" b="1" dirty="0"/>
              <a:t>3. Le budget de production et des approvisionnements</a:t>
            </a:r>
            <a:endParaRPr lang="fr-FR" sz="5400" dirty="0"/>
          </a:p>
        </p:txBody>
      </p:sp>
      <p:sp>
        <p:nvSpPr>
          <p:cNvPr id="4" name="Rectangle 3">
            <a:extLst>
              <a:ext uri="{FF2B5EF4-FFF2-40B4-BE49-F238E27FC236}">
                <a16:creationId xmlns:a16="http://schemas.microsoft.com/office/drawing/2014/main" id="{446E566A-0DB6-45E1-80F2-7B6075CD8BD9}"/>
              </a:ext>
            </a:extLst>
          </p:cNvPr>
          <p:cNvSpPr/>
          <p:nvPr/>
        </p:nvSpPr>
        <p:spPr>
          <a:xfrm>
            <a:off x="268913" y="1490006"/>
            <a:ext cx="11125730" cy="4093428"/>
          </a:xfrm>
          <a:prstGeom prst="rect">
            <a:avLst/>
          </a:prstGeom>
        </p:spPr>
        <p:txBody>
          <a:bodyPr wrap="square">
            <a:spAutoFit/>
          </a:bodyPr>
          <a:lstStyle/>
          <a:p>
            <a:pPr marL="457200" indent="-457200" algn="just">
              <a:spcAft>
                <a:spcPts val="600"/>
              </a:spcAft>
            </a:pPr>
            <a:r>
              <a:rPr lang="fr-FR" sz="2800" b="1" kern="0" dirty="0">
                <a:solidFill>
                  <a:srgbClr val="FFFF00"/>
                </a:solidFill>
                <a:latin typeface="Arial" panose="020B0604020202020204" pitchFamily="34" charset="0"/>
                <a:ea typeface="Times New Roman" panose="02020603050405020304" pitchFamily="18" charset="0"/>
                <a:cs typeface="Arial" panose="020B0604020202020204" pitchFamily="34" charset="0"/>
              </a:rPr>
              <a:t>3.2. Les prévisions d’achats</a:t>
            </a:r>
          </a:p>
          <a:p>
            <a:pPr algn="just">
              <a:spcBef>
                <a:spcPts val="600"/>
              </a:spcBef>
              <a:spcAft>
                <a:spcPts val="0"/>
              </a:spcAft>
            </a:pPr>
            <a:endParaRPr lang="fr-FR" sz="2400" dirty="0">
              <a:latin typeface="Arial" panose="020B0604020202020204" pitchFamily="34" charset="0"/>
              <a:ea typeface="Calibri" panose="020F0502020204030204" pitchFamily="34" charset="0"/>
              <a:cs typeface="Arial" panose="020B0604020202020204" pitchFamily="34" charset="0"/>
            </a:endParaRPr>
          </a:p>
          <a:p>
            <a:pPr algn="just">
              <a:spcBef>
                <a:spcPts val="600"/>
              </a:spcBef>
              <a:spcAft>
                <a:spcPts val="0"/>
              </a:spcAft>
            </a:pPr>
            <a:r>
              <a:rPr lang="fr-FR" sz="2400" dirty="0">
                <a:latin typeface="Arial" panose="020B0604020202020204" pitchFamily="34" charset="0"/>
                <a:ea typeface="Calibri" panose="020F0502020204030204" pitchFamily="34" charset="0"/>
                <a:cs typeface="Arial" panose="020B0604020202020204" pitchFamily="34" charset="0"/>
              </a:rPr>
              <a:t>Les prévisions d’achats peuvent être réalisées en observant les données des années précédentes et l’activité envisagée sur les périodes à venir. </a:t>
            </a:r>
          </a:p>
          <a:p>
            <a:pPr algn="just">
              <a:spcBef>
                <a:spcPts val="600"/>
              </a:spcBef>
              <a:spcAft>
                <a:spcPts val="0"/>
              </a:spcAft>
            </a:pPr>
            <a:r>
              <a:rPr lang="fr-FR" sz="2400" dirty="0">
                <a:latin typeface="Arial" panose="020B0604020202020204" pitchFamily="34" charset="0"/>
                <a:ea typeface="Calibri" panose="020F0502020204030204" pitchFamily="34" charset="0"/>
                <a:cs typeface="Arial" panose="020B0604020202020204" pitchFamily="34" charset="0"/>
              </a:rPr>
              <a:t>Des outils mathématiques permettent réaliser des prévisions </a:t>
            </a:r>
          </a:p>
          <a:p>
            <a:pPr marL="1257300" lvl="2" indent="-342900" algn="just">
              <a:spcBef>
                <a:spcPts val="600"/>
              </a:spcBef>
              <a:buFont typeface="Wingdings" panose="05000000000000000000" pitchFamily="2" charset="2"/>
              <a:buChar char="q"/>
            </a:pPr>
            <a:r>
              <a:rPr lang="fr-FR" sz="2400" b="1" dirty="0">
                <a:latin typeface="Arial" panose="020B0604020202020204" pitchFamily="34" charset="0"/>
                <a:ea typeface="Calibri" panose="020F0502020204030204" pitchFamily="34" charset="0"/>
                <a:cs typeface="Arial" panose="020B0604020202020204" pitchFamily="34" charset="0"/>
              </a:rPr>
              <a:t>moindres carrés,</a:t>
            </a:r>
          </a:p>
          <a:p>
            <a:pPr marL="1257300" lvl="2" indent="-342900" algn="just">
              <a:spcBef>
                <a:spcPts val="600"/>
              </a:spcBef>
              <a:buFont typeface="Wingdings" panose="05000000000000000000" pitchFamily="2" charset="2"/>
              <a:buChar char="q"/>
            </a:pPr>
            <a:r>
              <a:rPr lang="fr-FR" sz="2400" b="1" dirty="0">
                <a:latin typeface="Arial" panose="020B0604020202020204" pitchFamily="34" charset="0"/>
                <a:ea typeface="Calibri" panose="020F0502020204030204" pitchFamily="34" charset="0"/>
                <a:cs typeface="Arial" panose="020B0604020202020204" pitchFamily="34" charset="0"/>
              </a:rPr>
              <a:t>fonction PREVISION sur Excel, </a:t>
            </a:r>
          </a:p>
          <a:p>
            <a:pPr marL="1257300" lvl="2" indent="-342900" algn="just">
              <a:spcBef>
                <a:spcPts val="600"/>
              </a:spcBef>
              <a:buFont typeface="Wingdings" panose="05000000000000000000" pitchFamily="2" charset="2"/>
              <a:buChar char="q"/>
            </a:pPr>
            <a:r>
              <a:rPr lang="fr-FR" sz="2400" b="1" dirty="0">
                <a:latin typeface="Arial" panose="020B0604020202020204" pitchFamily="34" charset="0"/>
                <a:ea typeface="Calibri" panose="020F0502020204030204" pitchFamily="34" charset="0"/>
                <a:cs typeface="Arial" panose="020B0604020202020204" pitchFamily="34" charset="0"/>
              </a:rPr>
              <a:t>courbes de tendance sur Excel,</a:t>
            </a:r>
          </a:p>
          <a:p>
            <a:pPr marL="1257300" lvl="2" indent="-342900" algn="just">
              <a:spcBef>
                <a:spcPts val="600"/>
              </a:spcBef>
              <a:buFont typeface="Wingdings" panose="05000000000000000000" pitchFamily="2" charset="2"/>
              <a:buChar char="q"/>
            </a:pPr>
            <a:r>
              <a:rPr lang="fr-FR" sz="2400" b="1" dirty="0">
                <a:latin typeface="Arial" panose="020B0604020202020204" pitchFamily="34" charset="0"/>
                <a:ea typeface="Calibri" panose="020F0502020204030204" pitchFamily="34" charset="0"/>
                <a:cs typeface="Arial" panose="020B0604020202020204" pitchFamily="34" charset="0"/>
              </a:rPr>
              <a:t>feuilles de prévisions sur Excel.</a:t>
            </a:r>
          </a:p>
        </p:txBody>
      </p:sp>
    </p:spTree>
    <p:extLst>
      <p:ext uri="{BB962C8B-B14F-4D97-AF65-F5344CB8AC3E}">
        <p14:creationId xmlns:p14="http://schemas.microsoft.com/office/powerpoint/2010/main" val="19491498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8099" y="33868"/>
            <a:ext cx="11463868" cy="973665"/>
          </a:xfrm>
        </p:spPr>
        <p:txBody>
          <a:bodyPr>
            <a:normAutofit fontScale="90000"/>
          </a:bodyPr>
          <a:lstStyle/>
          <a:p>
            <a:r>
              <a:rPr lang="fr-FR" sz="3200" b="1" dirty="0"/>
              <a:t>Chap. 15 - La réalisation des budgets prévisionnels </a:t>
            </a:r>
            <a:br>
              <a:rPr lang="fr-FR" sz="3200" b="1" dirty="0"/>
            </a:br>
            <a:r>
              <a:rPr lang="fr-FR" sz="2800" b="1" dirty="0"/>
              <a:t>3. Le budget de production et des approvisionnements</a:t>
            </a:r>
            <a:endParaRPr lang="fr-FR" sz="5400" dirty="0"/>
          </a:p>
        </p:txBody>
      </p:sp>
      <p:sp>
        <p:nvSpPr>
          <p:cNvPr id="4" name="Rectangle 3">
            <a:extLst>
              <a:ext uri="{FF2B5EF4-FFF2-40B4-BE49-F238E27FC236}">
                <a16:creationId xmlns:a16="http://schemas.microsoft.com/office/drawing/2014/main" id="{446E566A-0DB6-45E1-80F2-7B6075CD8BD9}"/>
              </a:ext>
            </a:extLst>
          </p:cNvPr>
          <p:cNvSpPr/>
          <p:nvPr/>
        </p:nvSpPr>
        <p:spPr>
          <a:xfrm>
            <a:off x="261937" y="1308211"/>
            <a:ext cx="11125730" cy="4847481"/>
          </a:xfrm>
          <a:prstGeom prst="rect">
            <a:avLst/>
          </a:prstGeom>
        </p:spPr>
        <p:txBody>
          <a:bodyPr wrap="square">
            <a:spAutoFit/>
          </a:bodyPr>
          <a:lstStyle/>
          <a:p>
            <a:pPr marL="457200" indent="-457200" algn="just">
              <a:spcAft>
                <a:spcPts val="600"/>
              </a:spcAft>
            </a:pPr>
            <a:r>
              <a:rPr lang="fr-FR" sz="2800" b="1" kern="0" dirty="0">
                <a:solidFill>
                  <a:srgbClr val="FFFF00"/>
                </a:solidFill>
                <a:latin typeface="Arial" panose="020B0604020202020204" pitchFamily="34" charset="0"/>
                <a:ea typeface="Times New Roman" panose="02020603050405020304" pitchFamily="18" charset="0"/>
                <a:cs typeface="Arial" panose="020B0604020202020204" pitchFamily="34" charset="0"/>
              </a:rPr>
              <a:t>3.2. Les prévisions d’achats</a:t>
            </a:r>
          </a:p>
          <a:p>
            <a:pPr algn="just">
              <a:spcBef>
                <a:spcPts val="1800"/>
              </a:spcBef>
              <a:spcAft>
                <a:spcPts val="0"/>
              </a:spcAft>
            </a:pPr>
            <a:r>
              <a:rPr lang="fr-FR" sz="2400" dirty="0">
                <a:latin typeface="Arial" panose="020B0604020202020204" pitchFamily="34" charset="0"/>
                <a:ea typeface="Calibri" panose="020F0502020204030204" pitchFamily="34" charset="0"/>
                <a:cs typeface="Arial" panose="020B0604020202020204" pitchFamily="34" charset="0"/>
              </a:rPr>
              <a:t>La gestion des achats est indissociable de la gestion des stocks. </a:t>
            </a:r>
          </a:p>
          <a:p>
            <a:pPr marL="342900" lvl="0" indent="-342900" algn="just">
              <a:spcBef>
                <a:spcPts val="1800"/>
              </a:spcBef>
              <a:spcAft>
                <a:spcPts val="0"/>
              </a:spcAft>
              <a:buFont typeface="Times New Roman" panose="02020603050405020304" pitchFamily="18" charset="0"/>
              <a:buChar char="-"/>
            </a:pPr>
            <a:r>
              <a:rPr lang="fr-FR" sz="2400" b="1" dirty="0">
                <a:solidFill>
                  <a:srgbClr val="00B0F0"/>
                </a:solidFill>
                <a:latin typeface="Arial" panose="020B0604020202020204" pitchFamily="34" charset="0"/>
                <a:ea typeface="Times New Roman" panose="02020603050405020304" pitchFamily="18" charset="0"/>
                <a:cs typeface="Arial" panose="020B0604020202020204" pitchFamily="34" charset="0"/>
              </a:rPr>
              <a:t>Un stock trop important est un coût pour l’entreprise</a:t>
            </a:r>
            <a:r>
              <a:rPr lang="fr-FR" sz="2400" dirty="0">
                <a:solidFill>
                  <a:srgbClr val="00B0F0"/>
                </a:solidFill>
                <a:latin typeface="Arial" panose="020B0604020202020204" pitchFamily="34" charset="0"/>
                <a:ea typeface="Times New Roman" panose="02020603050405020304" pitchFamily="18" charset="0"/>
                <a:cs typeface="Arial" panose="020B0604020202020204" pitchFamily="34" charset="0"/>
              </a:rPr>
              <a:t> </a:t>
            </a:r>
            <a:r>
              <a:rPr lang="fr-FR" sz="2400" dirty="0">
                <a:latin typeface="Arial" panose="020B0604020202020204" pitchFamily="34" charset="0"/>
                <a:ea typeface="Times New Roman" panose="02020603050405020304" pitchFamily="18" charset="0"/>
                <a:cs typeface="Arial" panose="020B0604020202020204" pitchFamily="34" charset="0"/>
              </a:rPr>
              <a:t>: elle immobilise des capitaux, exige du personnel, des espaces de stockages (entrepôts) et du matériel de manutention, des assurances...</a:t>
            </a:r>
          </a:p>
          <a:p>
            <a:pPr marL="342900" lvl="0" indent="-342900" algn="just">
              <a:spcBef>
                <a:spcPts val="1800"/>
              </a:spcBef>
              <a:spcAft>
                <a:spcPts val="0"/>
              </a:spcAft>
              <a:buFont typeface="Times New Roman" panose="02020603050405020304" pitchFamily="18" charset="0"/>
              <a:buChar char="-"/>
            </a:pPr>
            <a:r>
              <a:rPr lang="fr-FR" sz="2400" b="1" dirty="0">
                <a:solidFill>
                  <a:srgbClr val="00B0F0"/>
                </a:solidFill>
                <a:latin typeface="Arial" panose="020B0604020202020204" pitchFamily="34" charset="0"/>
                <a:ea typeface="Times New Roman" panose="02020603050405020304" pitchFamily="18" charset="0"/>
                <a:cs typeface="Arial" panose="020B0604020202020204" pitchFamily="34" charset="0"/>
              </a:rPr>
              <a:t>Une rupture de stock entraîne aussi des coûts</a:t>
            </a:r>
            <a:r>
              <a:rPr lang="fr-FR" sz="2400" dirty="0">
                <a:solidFill>
                  <a:srgbClr val="00B0F0"/>
                </a:solidFill>
                <a:latin typeface="Arial" panose="020B0604020202020204" pitchFamily="34" charset="0"/>
                <a:ea typeface="Times New Roman" panose="02020603050405020304" pitchFamily="18" charset="0"/>
                <a:cs typeface="Arial" panose="020B0604020202020204" pitchFamily="34" charset="0"/>
              </a:rPr>
              <a:t> </a:t>
            </a:r>
            <a:r>
              <a:rPr lang="fr-FR" sz="2400" dirty="0">
                <a:latin typeface="Arial" panose="020B0604020202020204" pitchFamily="34" charset="0"/>
                <a:ea typeface="Times New Roman" panose="02020603050405020304" pitchFamily="18" charset="0"/>
                <a:cs typeface="Arial" panose="020B0604020202020204" pitchFamily="34" charset="0"/>
              </a:rPr>
              <a:t>: un réapprovisionnement d’urgence est onéreux et peut entrainer un arrêt de la chaîne de production, des retards de livraison et la perte de clients…</a:t>
            </a:r>
          </a:p>
          <a:p>
            <a:pPr marL="342900" lvl="0" indent="-342900" algn="just">
              <a:spcBef>
                <a:spcPts val="1800"/>
              </a:spcBef>
              <a:spcAft>
                <a:spcPts val="0"/>
              </a:spcAft>
              <a:buFont typeface="Wingdings" panose="05000000000000000000" pitchFamily="2" charset="2"/>
              <a:buChar char=""/>
            </a:pPr>
            <a:r>
              <a:rPr lang="fr-FR" sz="2400" dirty="0">
                <a:latin typeface="Arial" panose="020B0604020202020204" pitchFamily="34" charset="0"/>
                <a:ea typeface="Calibri" panose="020F0502020204030204" pitchFamily="34" charset="0"/>
                <a:cs typeface="Arial" panose="020B0604020202020204" pitchFamily="34" charset="0"/>
              </a:rPr>
              <a:t>l’entreprise doit gérer ses stocks de manière optimale et disposer d’un stock suffisant pour éviter les ruptures de stock et minimiser le coût du stockage </a:t>
            </a:r>
          </a:p>
        </p:txBody>
      </p:sp>
    </p:spTree>
    <p:extLst>
      <p:ext uri="{BB962C8B-B14F-4D97-AF65-F5344CB8AC3E}">
        <p14:creationId xmlns:p14="http://schemas.microsoft.com/office/powerpoint/2010/main" val="168834374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8099" y="33868"/>
            <a:ext cx="11463868" cy="1219200"/>
          </a:xfrm>
        </p:spPr>
        <p:txBody>
          <a:bodyPr>
            <a:normAutofit/>
          </a:bodyPr>
          <a:lstStyle/>
          <a:p>
            <a:r>
              <a:rPr lang="fr-FR" sz="3200" b="1" dirty="0"/>
              <a:t>Chap. 15 - La réalisation des budgets prévisionnels </a:t>
            </a:r>
            <a:br>
              <a:rPr lang="fr-FR" sz="3200" b="1" dirty="0"/>
            </a:br>
            <a:r>
              <a:rPr lang="fr-FR" sz="2800" b="1" dirty="0"/>
              <a:t>3. Le budget de production et des approvisionnements</a:t>
            </a:r>
            <a:endParaRPr lang="fr-FR" sz="5400" dirty="0"/>
          </a:p>
        </p:txBody>
      </p:sp>
      <p:sp>
        <p:nvSpPr>
          <p:cNvPr id="3" name="Rectangle 2">
            <a:extLst>
              <a:ext uri="{FF2B5EF4-FFF2-40B4-BE49-F238E27FC236}">
                <a16:creationId xmlns:a16="http://schemas.microsoft.com/office/drawing/2014/main" id="{0056A5C4-1C70-4E99-AE48-D1A400962E4E}"/>
              </a:ext>
            </a:extLst>
          </p:cNvPr>
          <p:cNvSpPr/>
          <p:nvPr/>
        </p:nvSpPr>
        <p:spPr>
          <a:xfrm>
            <a:off x="270933" y="1498971"/>
            <a:ext cx="11463868" cy="984885"/>
          </a:xfrm>
          <a:prstGeom prst="rect">
            <a:avLst/>
          </a:prstGeom>
        </p:spPr>
        <p:txBody>
          <a:bodyPr wrap="square">
            <a:spAutoFit/>
          </a:bodyPr>
          <a:lstStyle/>
          <a:p>
            <a:pPr marL="457200" indent="-457200" algn="just">
              <a:spcBef>
                <a:spcPts val="600"/>
              </a:spcBef>
              <a:spcAft>
                <a:spcPts val="600"/>
              </a:spcAft>
            </a:pPr>
            <a:r>
              <a:rPr lang="fr-FR" sz="2800" b="1" kern="0" dirty="0">
                <a:solidFill>
                  <a:srgbClr val="FFFF00"/>
                </a:solidFill>
                <a:latin typeface="Arial" panose="020B0604020202020204" pitchFamily="34" charset="0"/>
                <a:ea typeface="Times New Roman" panose="02020603050405020304" pitchFamily="18" charset="0"/>
                <a:cs typeface="Arial" panose="020B0604020202020204" pitchFamily="34" charset="0"/>
              </a:rPr>
              <a:t>3.3. les contraintes d’approvisionnement</a:t>
            </a:r>
          </a:p>
          <a:p>
            <a:pPr algn="just">
              <a:spcBef>
                <a:spcPts val="600"/>
              </a:spcBef>
              <a:spcAft>
                <a:spcPts val="0"/>
              </a:spcAft>
            </a:pPr>
            <a:r>
              <a:rPr lang="fr-FR" sz="2000" dirty="0">
                <a:latin typeface="Arial" panose="020B0604020202020204" pitchFamily="34" charset="0"/>
                <a:ea typeface="Calibri" panose="020F0502020204030204" pitchFamily="34" charset="0"/>
                <a:cs typeface="Arial" panose="020B0604020202020204" pitchFamily="34" charset="0"/>
              </a:rPr>
              <a:t>Le responsable des achats est soumis à de contraintes techniques financières et logistiques :</a:t>
            </a:r>
          </a:p>
        </p:txBody>
      </p:sp>
      <p:graphicFrame>
        <p:nvGraphicFramePr>
          <p:cNvPr id="4" name="Diagramme 3">
            <a:extLst>
              <a:ext uri="{FF2B5EF4-FFF2-40B4-BE49-F238E27FC236}">
                <a16:creationId xmlns:a16="http://schemas.microsoft.com/office/drawing/2014/main" id="{B4B9A939-41AD-4B5D-90C1-935A8D9E52DD}"/>
              </a:ext>
            </a:extLst>
          </p:cNvPr>
          <p:cNvGraphicFramePr/>
          <p:nvPr>
            <p:extLst>
              <p:ext uri="{D42A27DB-BD31-4B8C-83A1-F6EECF244321}">
                <p14:modId xmlns:p14="http://schemas.microsoft.com/office/powerpoint/2010/main" val="2202071492"/>
              </p:ext>
            </p:extLst>
          </p:nvPr>
        </p:nvGraphicFramePr>
        <p:xfrm>
          <a:off x="639232" y="2669857"/>
          <a:ext cx="11044768" cy="40657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8605107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8099" y="33868"/>
            <a:ext cx="11463868" cy="1219200"/>
          </a:xfrm>
        </p:spPr>
        <p:txBody>
          <a:bodyPr>
            <a:normAutofit/>
          </a:bodyPr>
          <a:lstStyle/>
          <a:p>
            <a:r>
              <a:rPr lang="fr-FR" sz="3200" b="1" dirty="0"/>
              <a:t>Chap. 15 - La réalisation des budgets prévisionnels </a:t>
            </a:r>
            <a:br>
              <a:rPr lang="fr-FR" sz="3200" b="1" dirty="0"/>
            </a:br>
            <a:r>
              <a:rPr lang="fr-FR" sz="2800" b="1" dirty="0"/>
              <a:t>3. Le budget de production et des approvisionnements</a:t>
            </a:r>
            <a:endParaRPr lang="fr-FR" sz="5400" dirty="0"/>
          </a:p>
        </p:txBody>
      </p:sp>
      <p:sp>
        <p:nvSpPr>
          <p:cNvPr id="3" name="Rectangle 2">
            <a:extLst>
              <a:ext uri="{FF2B5EF4-FFF2-40B4-BE49-F238E27FC236}">
                <a16:creationId xmlns:a16="http://schemas.microsoft.com/office/drawing/2014/main" id="{CDBDE915-1539-4C1A-A746-09187826ED95}"/>
              </a:ext>
            </a:extLst>
          </p:cNvPr>
          <p:cNvSpPr>
            <a:spLocks noChangeArrowheads="1"/>
          </p:cNvSpPr>
          <p:nvPr/>
        </p:nvSpPr>
        <p:spPr bwMode="auto">
          <a:xfrm>
            <a:off x="225798" y="1846825"/>
            <a:ext cx="11740404" cy="2215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056" tIns="45720" rIns="91440" bIns="7617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fr-FR" altLang="fr-FR" sz="2600" b="1" kern="0" dirty="0">
                <a:solidFill>
                  <a:srgbClr val="FFFF00"/>
                </a:solidFill>
                <a:latin typeface="Arial" panose="020B0604020202020204" pitchFamily="34" charset="0"/>
                <a:cs typeface="Arial" panose="020B0604020202020204" pitchFamily="34" charset="0"/>
              </a:rPr>
              <a:t>3.4. Optimiser le rythme des commandes avec le modèle de Wilson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2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fr-FR" altLang="fr-FR" sz="2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2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Cette formule permet de calculer le nombre optimal de commandes afin de minimiser le coût de stockage. </a:t>
            </a:r>
            <a:endParaRPr kumimoji="0" lang="fr-FR" altLang="fr-FR"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mc:AlternateContent xmlns:mc="http://schemas.openxmlformats.org/markup-compatibility/2006" xmlns:a14="http://schemas.microsoft.com/office/drawing/2010/main">
        <mc:Choice Requires="a14">
          <p:sp>
            <p:nvSpPr>
              <p:cNvPr id="5" name="Rectangle 4">
                <a:extLst>
                  <a:ext uri="{FF2B5EF4-FFF2-40B4-BE49-F238E27FC236}">
                    <a16:creationId xmlns:a16="http://schemas.microsoft.com/office/drawing/2014/main" id="{0F59BFA5-4789-44DF-AEF0-6DB83224F0D4}"/>
                  </a:ext>
                </a:extLst>
              </p:cNvPr>
              <p:cNvSpPr/>
              <p:nvPr/>
            </p:nvSpPr>
            <p:spPr>
              <a:xfrm>
                <a:off x="3146737" y="4154214"/>
                <a:ext cx="3481539" cy="1729191"/>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ad>
                        <m:radPr>
                          <m:degHide m:val="on"/>
                          <m:ctrlPr>
                            <a:rPr lang="fr-FR" sz="3600" b="1" i="1">
                              <a:latin typeface="Cambria Math" panose="02040503050406030204" pitchFamily="18" charset="0"/>
                            </a:rPr>
                          </m:ctrlPr>
                        </m:radPr>
                        <m:deg/>
                        <m:e>
                          <m:f>
                            <m:fPr>
                              <m:ctrlPr>
                                <a:rPr lang="fr-FR" sz="3600" b="1" i="1">
                                  <a:latin typeface="Cambria Math" panose="02040503050406030204" pitchFamily="18" charset="0"/>
                                </a:rPr>
                              </m:ctrlPr>
                            </m:fPr>
                            <m:num>
                              <m:r>
                                <a:rPr lang="fr-FR" sz="3600" b="1" i="1">
                                  <a:latin typeface="Cambria Math" panose="02040503050406030204" pitchFamily="18" charset="0"/>
                                </a:rPr>
                                <m:t>𝑪</m:t>
                              </m:r>
                              <m:r>
                                <a:rPr lang="fr-FR" sz="3600" b="0" i="0">
                                  <a:latin typeface="Cambria Math" panose="02040503050406030204" pitchFamily="18" charset="0"/>
                                </a:rPr>
                                <m:t>∗</m:t>
                              </m:r>
                              <m:r>
                                <a:rPr lang="fr-FR" sz="3600" b="1" i="1">
                                  <a:latin typeface="Cambria Math" panose="02040503050406030204" pitchFamily="18" charset="0"/>
                                </a:rPr>
                                <m:t>𝒕</m:t>
                              </m:r>
                            </m:num>
                            <m:den>
                              <m:r>
                                <a:rPr lang="fr-FR" sz="3600" b="0" i="0">
                                  <a:latin typeface="Cambria Math" panose="02040503050406030204" pitchFamily="18" charset="0"/>
                                </a:rPr>
                                <m:t>2∗</m:t>
                              </m:r>
                              <m:r>
                                <a:rPr lang="fr-FR" sz="3600" b="1" i="1">
                                  <a:latin typeface="Cambria Math" panose="02040503050406030204" pitchFamily="18" charset="0"/>
                                </a:rPr>
                                <m:t>𝒄𝒍</m:t>
                              </m:r>
                              <m:r>
                                <a:rPr lang="fr-FR" sz="3600" b="0" i="0">
                                  <a:latin typeface="Cambria Math" panose="02040503050406030204" pitchFamily="18" charset="0"/>
                                </a:rPr>
                                <m:t> </m:t>
                              </m:r>
                            </m:den>
                          </m:f>
                        </m:e>
                      </m:rad>
                    </m:oMath>
                  </m:oMathPara>
                </a14:m>
                <a:endParaRPr lang="fr-FR" sz="3600" dirty="0"/>
              </a:p>
            </p:txBody>
          </p:sp>
        </mc:Choice>
        <mc:Fallback xmlns="">
          <p:sp>
            <p:nvSpPr>
              <p:cNvPr id="5" name="Rectangle 4">
                <a:extLst>
                  <a:ext uri="{FF2B5EF4-FFF2-40B4-BE49-F238E27FC236}">
                    <a16:creationId xmlns:a16="http://schemas.microsoft.com/office/drawing/2014/main" id="{0F59BFA5-4789-44DF-AEF0-6DB83224F0D4}"/>
                  </a:ext>
                </a:extLst>
              </p:cNvPr>
              <p:cNvSpPr>
                <a:spLocks noRot="1" noChangeAspect="1" noMove="1" noResize="1" noEditPoints="1" noAdjustHandles="1" noChangeArrowheads="1" noChangeShapeType="1" noTextEdit="1"/>
              </p:cNvSpPr>
              <p:nvPr/>
            </p:nvSpPr>
            <p:spPr>
              <a:xfrm>
                <a:off x="3146737" y="4154214"/>
                <a:ext cx="3481539" cy="1729191"/>
              </a:xfrm>
              <a:prstGeom prst="rect">
                <a:avLst/>
              </a:prstGeom>
              <a:blipFill>
                <a:blip r:embed="rId2"/>
                <a:stretch>
                  <a:fillRect/>
                </a:stretch>
              </a:blipFill>
            </p:spPr>
            <p:txBody>
              <a:bodyPr/>
              <a:lstStyle/>
              <a:p>
                <a:r>
                  <a:rPr lang="fr-FR">
                    <a:noFill/>
                  </a:rPr>
                  <a:t> </a:t>
                </a:r>
              </a:p>
            </p:txBody>
          </p:sp>
        </mc:Fallback>
      </mc:AlternateContent>
    </p:spTree>
    <p:extLst>
      <p:ext uri="{BB962C8B-B14F-4D97-AF65-F5344CB8AC3E}">
        <p14:creationId xmlns:p14="http://schemas.microsoft.com/office/powerpoint/2010/main" val="423798540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80811" y="1542840"/>
            <a:ext cx="11111903" cy="4555093"/>
          </a:xfrm>
          <a:prstGeom prst="rect">
            <a:avLst/>
          </a:prstGeom>
        </p:spPr>
        <p:txBody>
          <a:bodyPr wrap="square">
            <a:spAutoFit/>
          </a:bodyPr>
          <a:lstStyle/>
          <a:p>
            <a:pPr algn="ctr">
              <a:spcAft>
                <a:spcPts val="1200"/>
              </a:spcAft>
            </a:pPr>
            <a:r>
              <a:rPr lang="fr-FR" sz="2400" b="1" dirty="0">
                <a:solidFill>
                  <a:srgbClr val="FFFF00"/>
                </a:solidFill>
                <a:latin typeface="Arial" panose="020B0604020202020204" pitchFamily="34" charset="0"/>
                <a:cs typeface="Arial" panose="020B0604020202020204" pitchFamily="34" charset="0"/>
              </a:rPr>
              <a:t>Exemple illustré </a:t>
            </a:r>
            <a:endParaRPr lang="fr-FR" sz="2400" dirty="0">
              <a:solidFill>
                <a:srgbClr val="FFFF00"/>
              </a:solidFill>
              <a:latin typeface="Arial" panose="020B0604020202020204" pitchFamily="34" charset="0"/>
              <a:cs typeface="Arial" panose="020B0604020202020204" pitchFamily="34" charset="0"/>
            </a:endParaRPr>
          </a:p>
          <a:p>
            <a:r>
              <a:rPr lang="fr-FR" sz="2000" i="1" dirty="0">
                <a:latin typeface="Arial" panose="020B0604020202020204" pitchFamily="34" charset="0"/>
                <a:cs typeface="Arial" panose="020B0604020202020204" pitchFamily="34" charset="0"/>
              </a:rPr>
              <a:t>Une société fabrique du rouge à lèvres qu’elle conditionne dans des tubes qu’elle achète auprès d’une société spécialisée. Elle souhaite optimiser ses commandes et ses stocks. Les informations de production sont les suivantes :</a:t>
            </a:r>
            <a:endParaRPr lang="fr-FR" sz="2000" dirty="0">
              <a:latin typeface="Arial" panose="020B0604020202020204" pitchFamily="34" charset="0"/>
              <a:cs typeface="Arial" panose="020B0604020202020204" pitchFamily="34" charset="0"/>
            </a:endParaRPr>
          </a:p>
          <a:p>
            <a:pPr algn="just"/>
            <a:endParaRPr lang="fr-FR" sz="2000" dirty="0">
              <a:latin typeface="ITC Century Std Light"/>
            </a:endParaRPr>
          </a:p>
          <a:p>
            <a:pPr algn="just"/>
            <a:r>
              <a:rPr lang="fr-FR" sz="2200" dirty="0">
                <a:latin typeface="ITC Century Std Light"/>
              </a:rPr>
              <a:t>Pour l’année N, les informations sont les suivantes : </a:t>
            </a:r>
          </a:p>
          <a:p>
            <a:pPr marL="285750" indent="-285750" algn="just">
              <a:buFont typeface="Wingdings" panose="05000000000000000000" pitchFamily="2" charset="2"/>
              <a:buChar char="q"/>
            </a:pPr>
            <a:r>
              <a:rPr lang="fr-FR" sz="2200" b="1" i="1" dirty="0">
                <a:latin typeface="ITC Century Std Book"/>
              </a:rPr>
              <a:t>Pu </a:t>
            </a:r>
            <a:r>
              <a:rPr lang="fr-FR" sz="2200" dirty="0">
                <a:latin typeface="ITC Century Std Light"/>
              </a:rPr>
              <a:t>= prix d’achat unitaire HT : 1,43 € ; </a:t>
            </a:r>
          </a:p>
          <a:p>
            <a:pPr marL="285750" indent="-285750" algn="just">
              <a:buFont typeface="Wingdings" panose="05000000000000000000" pitchFamily="2" charset="2"/>
              <a:buChar char="q"/>
            </a:pPr>
            <a:r>
              <a:rPr lang="fr-FR" sz="2200" b="1" i="1" dirty="0">
                <a:latin typeface="ITC Century Std Book"/>
              </a:rPr>
              <a:t>Q </a:t>
            </a:r>
            <a:r>
              <a:rPr lang="fr-FR" sz="2200" dirty="0">
                <a:latin typeface="ITC Century Std Light"/>
              </a:rPr>
              <a:t>= consommation sur l’année : 150 600 (production uniforme sur l’année) ; </a:t>
            </a:r>
          </a:p>
          <a:p>
            <a:pPr marL="285750" indent="-285750" algn="just">
              <a:buFont typeface="Wingdings" panose="05000000000000000000" pitchFamily="2" charset="2"/>
              <a:buChar char="q"/>
            </a:pPr>
            <a:r>
              <a:rPr lang="fr-FR" sz="2200" b="1" i="1" dirty="0">
                <a:latin typeface="ITC Century Std Book"/>
              </a:rPr>
              <a:t>C </a:t>
            </a:r>
            <a:r>
              <a:rPr lang="fr-FR" sz="2200" dirty="0">
                <a:latin typeface="ITC Century Std Light"/>
              </a:rPr>
              <a:t>= consommation sur l’année en valeur = 150 600 € x 1,43 € = 215 358 € ; </a:t>
            </a:r>
          </a:p>
          <a:p>
            <a:pPr marL="285750" indent="-285750" algn="just">
              <a:buFont typeface="Wingdings" panose="05000000000000000000" pitchFamily="2" charset="2"/>
              <a:buChar char="q"/>
            </a:pPr>
            <a:r>
              <a:rPr lang="fr-FR" sz="2200" b="1" i="1" dirty="0">
                <a:latin typeface="ITC Century Std Book"/>
              </a:rPr>
              <a:t>t </a:t>
            </a:r>
            <a:r>
              <a:rPr lang="fr-FR" sz="2200" dirty="0">
                <a:latin typeface="ITC Century Std Light"/>
              </a:rPr>
              <a:t>= coût de possession : 8 % ; </a:t>
            </a:r>
          </a:p>
          <a:p>
            <a:pPr marL="285750" indent="-285750" algn="just">
              <a:buFont typeface="Wingdings" panose="05000000000000000000" pitchFamily="2" charset="2"/>
              <a:buChar char="q"/>
            </a:pPr>
            <a:r>
              <a:rPr lang="fr-FR" sz="2200" b="1" i="1" dirty="0">
                <a:latin typeface="ITC Century Std Book"/>
              </a:rPr>
              <a:t>cl </a:t>
            </a:r>
            <a:r>
              <a:rPr lang="fr-FR" sz="2200" dirty="0">
                <a:latin typeface="ITC Century Std Light"/>
              </a:rPr>
              <a:t>= coût de passation d’une commande : 150 €. </a:t>
            </a:r>
          </a:p>
          <a:p>
            <a:pPr algn="just"/>
            <a:endParaRPr lang="fr-FR" sz="2000" b="1" i="1" dirty="0">
              <a:latin typeface="ITC Century Std Book"/>
            </a:endParaRPr>
          </a:p>
          <a:p>
            <a:pPr algn="ctr"/>
            <a:r>
              <a:rPr lang="fr-FR" sz="2400" b="1" i="1" dirty="0">
                <a:solidFill>
                  <a:srgbClr val="FFFF00"/>
                </a:solidFill>
                <a:latin typeface="ITC Century Std Book"/>
              </a:rPr>
              <a:t>Recherche du nombre de commandes optimal (N*) par un tableau de calculs </a:t>
            </a:r>
            <a:endParaRPr lang="fr-FR" sz="2400" dirty="0">
              <a:solidFill>
                <a:srgbClr val="FFFF00"/>
              </a:solidFill>
            </a:endParaRPr>
          </a:p>
        </p:txBody>
      </p:sp>
      <p:sp>
        <p:nvSpPr>
          <p:cNvPr id="7" name="Rectangle 6">
            <a:extLst>
              <a:ext uri="{FF2B5EF4-FFF2-40B4-BE49-F238E27FC236}">
                <a16:creationId xmlns:a16="http://schemas.microsoft.com/office/drawing/2014/main" id="{5903B9E5-0D79-4616-B750-E679083AB621}"/>
              </a:ext>
            </a:extLst>
          </p:cNvPr>
          <p:cNvSpPr>
            <a:spLocks noChangeArrowheads="1"/>
          </p:cNvSpPr>
          <p:nvPr/>
        </p:nvSpPr>
        <p:spPr bwMode="auto">
          <a:xfrm>
            <a:off x="118473" y="131838"/>
            <a:ext cx="11740404" cy="76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056" tIns="45720" rIns="91440" bIns="76176"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lang="fr-FR" altLang="fr-FR" sz="2400" b="1" kern="0" dirty="0">
                <a:solidFill>
                  <a:srgbClr val="FFFF00"/>
                </a:solidFill>
                <a:latin typeface="Arial" panose="020B0604020202020204" pitchFamily="34" charset="0"/>
                <a:cs typeface="Arial" panose="020B0604020202020204" pitchFamily="34" charset="0"/>
              </a:rPr>
              <a:t>3.4. Optimiser le rythme des commandes avec le modèle de Wilson</a:t>
            </a:r>
            <a:endParaRPr kumimoji="0" lang="fr-FR" altLang="fr-FR" sz="2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7433473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Rectangle 4"/>
              <p:cNvSpPr/>
              <p:nvPr/>
            </p:nvSpPr>
            <p:spPr>
              <a:xfrm>
                <a:off x="355599" y="1521577"/>
                <a:ext cx="11345333" cy="3880934"/>
              </a:xfrm>
              <a:prstGeom prst="rect">
                <a:avLst/>
              </a:prstGeom>
            </p:spPr>
            <p:txBody>
              <a:bodyPr wrap="square">
                <a:spAutoFit/>
              </a:bodyPr>
              <a:lstStyle/>
              <a:p>
                <a:pPr lvl="0" algn="ctr">
                  <a:spcBef>
                    <a:spcPts val="600"/>
                  </a:spcBef>
                  <a:spcAft>
                    <a:spcPts val="0"/>
                  </a:spcAft>
                </a:pPr>
                <a:r>
                  <a:rPr lang="fr-FR" sz="2800" b="1" dirty="0">
                    <a:solidFill>
                      <a:srgbClr val="FFFF00"/>
                    </a:solidFill>
                    <a:latin typeface="Arial" panose="020B0604020202020204" pitchFamily="34" charset="0"/>
                    <a:ea typeface="Calibri" panose="020F0502020204030204" pitchFamily="34" charset="0"/>
                    <a:cs typeface="Arial" panose="020B0604020202020204" pitchFamily="34" charset="0"/>
                  </a:rPr>
                  <a:t>Recherche de N* par le modèle de Wilson</a:t>
                </a:r>
                <a:endParaRPr lang="fr-FR" sz="2800" b="1" dirty="0">
                  <a:solidFill>
                    <a:srgbClr val="FFFF00"/>
                  </a:solidFill>
                  <a:effectLst/>
                  <a:latin typeface="Arial" panose="020B0604020202020204" pitchFamily="34" charset="0"/>
                  <a:ea typeface="Calibri" panose="020F0502020204030204" pitchFamily="34" charset="0"/>
                  <a:cs typeface="Arial" panose="020B0604020202020204" pitchFamily="34" charset="0"/>
                </a:endParaRPr>
              </a:p>
              <a:p>
                <a:pPr algn="just">
                  <a:spcBef>
                    <a:spcPts val="1800"/>
                  </a:spcBef>
                  <a:spcAft>
                    <a:spcPts val="0"/>
                  </a:spcAft>
                </a:pPr>
                <a:r>
                  <a:rPr lang="fr-FR" sz="2400" dirty="0">
                    <a:solidFill>
                      <a:schemeClr val="tx1"/>
                    </a:solidFill>
                    <a:effectLst/>
                    <a:latin typeface="Arial" panose="020B0604020202020204" pitchFamily="34" charset="0"/>
                    <a:ea typeface="Calibri" panose="020F0502020204030204" pitchFamily="34" charset="0"/>
                    <a:cs typeface="Arial" panose="020B0604020202020204" pitchFamily="34" charset="0"/>
                  </a:rPr>
                  <a:t>Cette formule détermine le nombre de commandes optimal :</a:t>
                </a:r>
              </a:p>
              <a:p>
                <a:pPr algn="just">
                  <a:spcBef>
                    <a:spcPts val="600"/>
                  </a:spcBef>
                  <a:spcAft>
                    <a:spcPts val="0"/>
                  </a:spcAft>
                </a:pPr>
                <a:r>
                  <a:rPr lang="fr-FR" sz="24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Cadence optimale </a:t>
                </a:r>
                <a:r>
                  <a:rPr lang="fr-FR" sz="2400" dirty="0">
                    <a:solidFill>
                      <a:schemeClr val="tx1"/>
                    </a:solidFill>
                    <a:effectLst/>
                    <a:latin typeface="Arial" panose="020B0604020202020204" pitchFamily="34" charset="0"/>
                    <a:ea typeface="Calibri" panose="020F0502020204030204" pitchFamily="34" charset="0"/>
                    <a:cs typeface="Arial" panose="020B0604020202020204" pitchFamily="34" charset="0"/>
                  </a:rPr>
                  <a:t>= N* = </a:t>
                </a:r>
                <a14:m>
                  <m:oMath xmlns:m="http://schemas.openxmlformats.org/officeDocument/2006/math">
                    <m:rad>
                      <m:radPr>
                        <m:degHide m:val="on"/>
                        <m:ctrlPr>
                          <a:rPr lang="fr-FR" sz="32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radPr>
                      <m:deg/>
                      <m:e>
                        <m:f>
                          <m:fPr>
                            <m:ctrlPr>
                              <a:rPr lang="fr-FR" sz="3200" b="1"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fPr>
                          <m:num>
                            <m:r>
                              <a:rPr lang="fr-FR" sz="3200" b="1"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𝑪</m:t>
                            </m:r>
                            <m:r>
                              <a:rPr lang="fr-FR" sz="3200" b="1"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r>
                              <a:rPr lang="fr-FR" sz="3200" b="1"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𝒕</m:t>
                            </m:r>
                          </m:num>
                          <m:den>
                            <m:r>
                              <a:rPr lang="fr-FR" sz="3200" b="1"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𝟐</m:t>
                            </m:r>
                            <m:r>
                              <a:rPr lang="fr-FR" sz="3200" b="1"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r>
                              <a:rPr lang="fr-FR" sz="3200" b="1"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𝒄𝒍</m:t>
                            </m:r>
                            <m:r>
                              <a:rPr lang="fr-FR" sz="3200" b="1"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 </m:t>
                            </m:r>
                          </m:den>
                        </m:f>
                      </m:e>
                    </m:rad>
                  </m:oMath>
                </a14:m>
                <a:r>
                  <a:rPr lang="fr-FR" sz="3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fr-FR" sz="2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14:m>
                  <m:oMath xmlns:m="http://schemas.openxmlformats.org/officeDocument/2006/math">
                    <m:rad>
                      <m:radPr>
                        <m:degHide m:val="on"/>
                        <m:ctrlPr>
                          <a:rPr lang="fr-FR" sz="2800" b="1" i="1">
                            <a:solidFill>
                              <a:schemeClr val="tx1"/>
                            </a:solidFill>
                            <a:effectLst/>
                            <a:latin typeface="Cambria Math" panose="02040503050406030204" pitchFamily="18" charset="0"/>
                            <a:ea typeface="Times New Roman" panose="02020603050405020304" pitchFamily="18" charset="0"/>
                            <a:cs typeface="Arial" panose="020B0604020202020204" pitchFamily="34" charset="0"/>
                          </a:rPr>
                        </m:ctrlPr>
                      </m:radPr>
                      <m:deg/>
                      <m:e>
                        <m:f>
                          <m:fPr>
                            <m:ctrlPr>
                              <a:rPr lang="fr-FR" sz="2800" b="1" i="1">
                                <a:solidFill>
                                  <a:schemeClr val="tx1"/>
                                </a:solidFill>
                                <a:effectLst/>
                                <a:latin typeface="Cambria Math" panose="02040503050406030204" pitchFamily="18" charset="0"/>
                                <a:ea typeface="Times New Roman" panose="02020603050405020304" pitchFamily="18" charset="0"/>
                                <a:cs typeface="Arial" panose="020B0604020202020204" pitchFamily="34" charset="0"/>
                              </a:rPr>
                            </m:ctrlPr>
                          </m:fPr>
                          <m:num>
                            <m:d>
                              <m:dPr>
                                <m:ctrlPr>
                                  <a:rPr lang="fr-FR" sz="2800" b="1" i="1">
                                    <a:solidFill>
                                      <a:schemeClr val="tx1"/>
                                    </a:solidFill>
                                    <a:effectLst/>
                                    <a:latin typeface="Cambria Math" panose="02040503050406030204" pitchFamily="18" charset="0"/>
                                    <a:ea typeface="Times New Roman" panose="02020603050405020304" pitchFamily="18" charset="0"/>
                                    <a:cs typeface="Arial" panose="020B0604020202020204" pitchFamily="34" charset="0"/>
                                  </a:rPr>
                                </m:ctrlPr>
                              </m:dPr>
                              <m:e>
                                <m:r>
                                  <a:rPr lang="fr-FR" sz="2800" b="1" i="1" smtClean="0">
                                    <a:solidFill>
                                      <a:schemeClr val="tx1"/>
                                    </a:solidFill>
                                    <a:effectLst/>
                                    <a:latin typeface="Cambria Math" panose="02040503050406030204" pitchFamily="18" charset="0"/>
                                    <a:ea typeface="Times New Roman" panose="02020603050405020304" pitchFamily="18" charset="0"/>
                                    <a:cs typeface="Arial" panose="020B0604020202020204" pitchFamily="34" charset="0"/>
                                  </a:rPr>
                                  <m:t>𝟐𝟏𝟓</m:t>
                                </m:r>
                                <m:r>
                                  <a:rPr lang="fr-FR" sz="2800" b="1" i="1" smtClean="0">
                                    <a:solidFill>
                                      <a:schemeClr val="tx1"/>
                                    </a:solidFill>
                                    <a:effectLst/>
                                    <a:latin typeface="Cambria Math" panose="02040503050406030204" pitchFamily="18" charset="0"/>
                                    <a:ea typeface="Times New Roman" panose="02020603050405020304" pitchFamily="18" charset="0"/>
                                    <a:cs typeface="Arial" panose="020B0604020202020204" pitchFamily="34" charset="0"/>
                                  </a:rPr>
                                  <m:t> </m:t>
                                </m:r>
                                <m:r>
                                  <a:rPr lang="fr-FR" sz="2800" b="1" i="1" smtClean="0">
                                    <a:solidFill>
                                      <a:schemeClr val="tx1"/>
                                    </a:solidFill>
                                    <a:effectLst/>
                                    <a:latin typeface="Cambria Math" panose="02040503050406030204" pitchFamily="18" charset="0"/>
                                    <a:ea typeface="Times New Roman" panose="02020603050405020304" pitchFamily="18" charset="0"/>
                                    <a:cs typeface="Arial" panose="020B0604020202020204" pitchFamily="34" charset="0"/>
                                  </a:rPr>
                                  <m:t>𝟓𝟑𝟖</m:t>
                                </m:r>
                              </m:e>
                            </m:d>
                            <m:r>
                              <a:rPr lang="fr-FR" sz="2800" b="1" i="1">
                                <a:solidFill>
                                  <a:schemeClr val="tx1"/>
                                </a:solidFill>
                                <a:effectLst/>
                                <a:latin typeface="Cambria Math" panose="02040503050406030204" pitchFamily="18" charset="0"/>
                                <a:ea typeface="Times New Roman" panose="02020603050405020304" pitchFamily="18" charset="0"/>
                                <a:cs typeface="Arial" panose="020B0604020202020204" pitchFamily="34" charset="0"/>
                              </a:rPr>
                              <m:t>∗</m:t>
                            </m:r>
                            <m:r>
                              <a:rPr lang="fr-FR" sz="2800" b="1" i="1">
                                <a:solidFill>
                                  <a:schemeClr val="tx1"/>
                                </a:solidFill>
                                <a:effectLst/>
                                <a:latin typeface="Cambria Math" panose="02040503050406030204" pitchFamily="18" charset="0"/>
                                <a:ea typeface="Times New Roman" panose="02020603050405020304" pitchFamily="18" charset="0"/>
                                <a:cs typeface="Arial" panose="020B0604020202020204" pitchFamily="34" charset="0"/>
                              </a:rPr>
                              <m:t>𝟎</m:t>
                            </m:r>
                            <m:r>
                              <a:rPr lang="fr-FR" sz="2800" b="1" i="1">
                                <a:solidFill>
                                  <a:schemeClr val="tx1"/>
                                </a:solidFill>
                                <a:effectLst/>
                                <a:latin typeface="Cambria Math" panose="02040503050406030204" pitchFamily="18" charset="0"/>
                                <a:ea typeface="Times New Roman" panose="02020603050405020304" pitchFamily="18" charset="0"/>
                                <a:cs typeface="Arial" panose="020B0604020202020204" pitchFamily="34" charset="0"/>
                              </a:rPr>
                              <m:t>,</m:t>
                            </m:r>
                            <m:r>
                              <a:rPr lang="fr-FR" sz="2800" b="1" i="1" smtClean="0">
                                <a:solidFill>
                                  <a:schemeClr val="tx1"/>
                                </a:solidFill>
                                <a:effectLst/>
                                <a:latin typeface="Cambria Math" panose="02040503050406030204" pitchFamily="18" charset="0"/>
                                <a:ea typeface="Times New Roman" panose="02020603050405020304" pitchFamily="18" charset="0"/>
                                <a:cs typeface="Arial" panose="020B0604020202020204" pitchFamily="34" charset="0"/>
                              </a:rPr>
                              <m:t>𝟎𝟖</m:t>
                            </m:r>
                          </m:num>
                          <m:den>
                            <m:r>
                              <a:rPr lang="fr-FR" sz="2800" b="1" i="1">
                                <a:solidFill>
                                  <a:schemeClr val="tx1"/>
                                </a:solidFill>
                                <a:effectLst/>
                                <a:latin typeface="Cambria Math" panose="02040503050406030204" pitchFamily="18" charset="0"/>
                                <a:ea typeface="Times New Roman" panose="02020603050405020304" pitchFamily="18" charset="0"/>
                                <a:cs typeface="Arial" panose="020B0604020202020204" pitchFamily="34" charset="0"/>
                              </a:rPr>
                              <m:t>𝟐</m:t>
                            </m:r>
                            <m:r>
                              <a:rPr lang="fr-FR" sz="2800" b="1" i="1">
                                <a:solidFill>
                                  <a:schemeClr val="tx1"/>
                                </a:solidFill>
                                <a:effectLst/>
                                <a:latin typeface="Cambria Math" panose="02040503050406030204" pitchFamily="18" charset="0"/>
                                <a:ea typeface="Times New Roman" panose="02020603050405020304" pitchFamily="18" charset="0"/>
                                <a:cs typeface="Arial" panose="020B0604020202020204" pitchFamily="34" charset="0"/>
                              </a:rPr>
                              <m:t>∗</m:t>
                            </m:r>
                            <m:r>
                              <a:rPr lang="fr-FR" sz="2800" b="1" i="1" smtClean="0">
                                <a:solidFill>
                                  <a:schemeClr val="tx1"/>
                                </a:solidFill>
                                <a:effectLst/>
                                <a:latin typeface="Cambria Math" panose="02040503050406030204" pitchFamily="18" charset="0"/>
                                <a:ea typeface="Times New Roman" panose="02020603050405020304" pitchFamily="18" charset="0"/>
                                <a:cs typeface="Arial" panose="020B0604020202020204" pitchFamily="34" charset="0"/>
                              </a:rPr>
                              <m:t>𝟏</m:t>
                            </m:r>
                            <m:r>
                              <a:rPr lang="fr-FR" sz="2800" b="1" i="1">
                                <a:solidFill>
                                  <a:schemeClr val="tx1"/>
                                </a:solidFill>
                                <a:effectLst/>
                                <a:latin typeface="Cambria Math" panose="02040503050406030204" pitchFamily="18" charset="0"/>
                                <a:ea typeface="Times New Roman" panose="02020603050405020304" pitchFamily="18" charset="0"/>
                                <a:cs typeface="Arial" panose="020B0604020202020204" pitchFamily="34" charset="0"/>
                              </a:rPr>
                              <m:t>𝟓𝟎</m:t>
                            </m:r>
                          </m:den>
                        </m:f>
                      </m:e>
                    </m:rad>
                  </m:oMath>
                </a14:m>
                <a:r>
                  <a:rPr lang="fr-FR" sz="2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fr-FR" sz="2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fr-FR" sz="2400" b="1" dirty="0">
                    <a:latin typeface="Arial" panose="020B0604020202020204" pitchFamily="34" charset="0"/>
                    <a:ea typeface="Times New Roman" panose="02020603050405020304" pitchFamily="18" charset="0"/>
                    <a:cs typeface="Arial" panose="020B0604020202020204" pitchFamily="34" charset="0"/>
                  </a:rPr>
                  <a:t>7</a:t>
                </a:r>
                <a:r>
                  <a:rPr lang="fr-FR" sz="24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,58 arrondi à 8 par an</a:t>
                </a:r>
                <a:endParaRPr lang="fr-FR" sz="2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just">
                  <a:spcBef>
                    <a:spcPts val="600"/>
                  </a:spcBef>
                  <a:spcAft>
                    <a:spcPts val="0"/>
                  </a:spcAft>
                </a:pPr>
                <a:endParaRPr lang="fr-FR" sz="2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just">
                  <a:spcBef>
                    <a:spcPts val="600"/>
                  </a:spcBef>
                  <a:spcAft>
                    <a:spcPts val="0"/>
                  </a:spcAft>
                </a:pPr>
                <a:r>
                  <a:rPr lang="fr-FR" sz="2400" dirty="0">
                    <a:solidFill>
                      <a:schemeClr val="tx1"/>
                    </a:solidFill>
                    <a:effectLst/>
                    <a:latin typeface="Arial" panose="020B0604020202020204" pitchFamily="34" charset="0"/>
                    <a:ea typeface="Calibri" panose="020F0502020204030204" pitchFamily="34" charset="0"/>
                    <a:cs typeface="Arial" panose="020B0604020202020204" pitchFamily="34" charset="0"/>
                  </a:rPr>
                  <a:t>Il est possible d’en déduire la quantité optimale à commander </a:t>
                </a:r>
              </a:p>
              <a:p>
                <a:pPr algn="just">
                  <a:spcBef>
                    <a:spcPts val="600"/>
                  </a:spcBef>
                  <a:spcAft>
                    <a:spcPts val="0"/>
                  </a:spcAft>
                </a:pPr>
                <a:r>
                  <a:rPr lang="fr-FR" sz="2400" dirty="0">
                    <a:solidFill>
                      <a:schemeClr val="tx1"/>
                    </a:solidFill>
                    <a:effectLst/>
                    <a:latin typeface="Arial" panose="020B0604020202020204" pitchFamily="34" charset="0"/>
                    <a:ea typeface="Calibri" panose="020F0502020204030204" pitchFamily="34" charset="0"/>
                    <a:cs typeface="Arial" panose="020B0604020202020204" pitchFamily="34" charset="0"/>
                  </a:rPr>
                  <a:t>Lot optimal = </a:t>
                </a:r>
                <a:r>
                  <a:rPr lang="fr-FR"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Q* = </a:t>
                </a:r>
                <a14:m>
                  <m:oMath xmlns:m="http://schemas.openxmlformats.org/officeDocument/2006/math">
                    <m:f>
                      <m:fPr>
                        <m:ctrlPr>
                          <a:rPr lang="fr-FR" sz="3200" b="1"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fPr>
                      <m:num>
                        <m:r>
                          <a:rPr lang="fr-FR" sz="3200" b="1"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𝑸</m:t>
                        </m:r>
                      </m:num>
                      <m:den>
                        <m:r>
                          <a:rPr lang="fr-FR" sz="3200" b="1"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𝑵</m:t>
                        </m:r>
                        <m:r>
                          <a:rPr lang="fr-FR" sz="3200" b="1"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den>
                    </m:f>
                  </m:oMath>
                </a14:m>
                <a:r>
                  <a:rPr lang="fr-FR" sz="3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fr-FR"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14:m>
                  <m:oMath xmlns:m="http://schemas.openxmlformats.org/officeDocument/2006/math">
                    <m:f>
                      <m:fPr>
                        <m:ctrlPr>
                          <a:rPr lang="fr-FR" sz="28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fPr>
                      <m:num>
                        <m:r>
                          <a:rPr lang="fr-FR" sz="2800" b="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150 600 </m:t>
                        </m:r>
                        <m:r>
                          <a:rPr lang="fr-FR" sz="2800" b="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𝑡𝑢𝑏𝑒𝑠</m:t>
                        </m:r>
                        <m:r>
                          <a:rPr lang="fr-FR" sz="28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 </m:t>
                        </m:r>
                        <m:r>
                          <a:rPr lang="fr-FR" sz="28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𝑝𝑎𝑟</m:t>
                        </m:r>
                        <m:r>
                          <a:rPr lang="fr-FR" sz="28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 </m:t>
                        </m:r>
                        <m:r>
                          <a:rPr lang="fr-FR" sz="28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𝑎𝑛</m:t>
                        </m:r>
                      </m:num>
                      <m:den>
                        <m:r>
                          <a:rPr lang="fr-FR" sz="2800" b="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8</m:t>
                        </m:r>
                        <m:r>
                          <a:rPr lang="fr-FR" sz="28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 </m:t>
                        </m:r>
                        <m:r>
                          <a:rPr lang="fr-FR" sz="28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𝑐𝑜𝑚𝑚𝑎𝑛𝑑𝑒𝑠</m:t>
                        </m:r>
                        <m:r>
                          <a:rPr lang="fr-FR" sz="28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 </m:t>
                        </m:r>
                        <m:r>
                          <a:rPr lang="fr-FR" sz="28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𝑝𝑎𝑟</m:t>
                        </m:r>
                        <m:r>
                          <a:rPr lang="fr-FR" sz="28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 </m:t>
                        </m:r>
                        <m:r>
                          <a:rPr lang="fr-FR" sz="28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𝑎𝑛</m:t>
                        </m:r>
                      </m:den>
                    </m:f>
                  </m:oMath>
                </a14:m>
                <a:r>
                  <a:rPr lang="fr-FR" sz="2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  18 825 tubes par commande </a:t>
                </a:r>
                <a:endParaRPr lang="fr-FR" sz="2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p:txBody>
          </p:sp>
        </mc:Choice>
        <mc:Fallback xmlns="">
          <p:sp>
            <p:nvSpPr>
              <p:cNvPr id="5" name="Rectangle 4"/>
              <p:cNvSpPr>
                <a:spLocks noRot="1" noChangeAspect="1" noMove="1" noResize="1" noEditPoints="1" noAdjustHandles="1" noChangeArrowheads="1" noChangeShapeType="1" noTextEdit="1"/>
              </p:cNvSpPr>
              <p:nvPr/>
            </p:nvSpPr>
            <p:spPr>
              <a:xfrm>
                <a:off x="355599" y="1521577"/>
                <a:ext cx="11345333" cy="3880934"/>
              </a:xfrm>
              <a:prstGeom prst="rect">
                <a:avLst/>
              </a:prstGeom>
              <a:blipFill>
                <a:blip r:embed="rId2"/>
                <a:stretch>
                  <a:fillRect l="-806" t="-1730" b="-943"/>
                </a:stretch>
              </a:blipFill>
            </p:spPr>
            <p:txBody>
              <a:bodyPr/>
              <a:lstStyle/>
              <a:p>
                <a:r>
                  <a:rPr lang="fr-FR">
                    <a:noFill/>
                  </a:rPr>
                  <a:t> </a:t>
                </a:r>
              </a:p>
            </p:txBody>
          </p:sp>
        </mc:Fallback>
      </mc:AlternateContent>
      <p:sp>
        <p:nvSpPr>
          <p:cNvPr id="7" name="Rectangle 6">
            <a:extLst>
              <a:ext uri="{FF2B5EF4-FFF2-40B4-BE49-F238E27FC236}">
                <a16:creationId xmlns:a16="http://schemas.microsoft.com/office/drawing/2014/main" id="{B2474DB1-FE6A-4872-A575-6832824CB6D9}"/>
              </a:ext>
            </a:extLst>
          </p:cNvPr>
          <p:cNvSpPr>
            <a:spLocks noChangeArrowheads="1"/>
          </p:cNvSpPr>
          <p:nvPr/>
        </p:nvSpPr>
        <p:spPr bwMode="auto">
          <a:xfrm>
            <a:off x="118473" y="131838"/>
            <a:ext cx="11740404" cy="76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056" tIns="45720" rIns="91440" bIns="76176"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lang="fr-FR" altLang="fr-FR" sz="2400" b="1" kern="0" dirty="0">
                <a:solidFill>
                  <a:srgbClr val="FFFF00"/>
                </a:solidFill>
                <a:latin typeface="Arial" panose="020B0604020202020204" pitchFamily="34" charset="0"/>
                <a:cs typeface="Arial" panose="020B0604020202020204" pitchFamily="34" charset="0"/>
              </a:rPr>
              <a:t>3.4. Optimiser le rythme des commandes avec le modèle de Wilson</a:t>
            </a:r>
            <a:endParaRPr kumimoji="0" lang="fr-FR" altLang="fr-FR" sz="2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4084409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798" y="1596761"/>
            <a:ext cx="10639025" cy="3970318"/>
          </a:xfrm>
          <a:prstGeom prst="rect">
            <a:avLst/>
          </a:prstGeom>
        </p:spPr>
        <p:txBody>
          <a:bodyPr wrap="square">
            <a:spAutoFit/>
          </a:bodyPr>
          <a:lstStyle/>
          <a:p>
            <a:pPr algn="ctr"/>
            <a:r>
              <a:rPr lang="fr-FR" sz="2800" dirty="0">
                <a:latin typeface="Arial" panose="020B0604020202020204" pitchFamily="34" charset="0"/>
                <a:cs typeface="Arial" panose="020B0604020202020204" pitchFamily="34" charset="0"/>
              </a:rPr>
              <a:t>Il représente le montant en euros des approvisionnements mensuels. </a:t>
            </a:r>
          </a:p>
          <a:p>
            <a:pPr algn="just"/>
            <a:endParaRPr lang="fr-FR" sz="2800" dirty="0">
              <a:latin typeface="Arial" panose="020B0604020202020204" pitchFamily="34" charset="0"/>
              <a:cs typeface="Arial" panose="020B0604020202020204" pitchFamily="34" charset="0"/>
            </a:endParaRPr>
          </a:p>
          <a:p>
            <a:pPr algn="just"/>
            <a:r>
              <a:rPr lang="fr-FR" sz="2800" dirty="0">
                <a:latin typeface="Arial" panose="020B0604020202020204" pitchFamily="34" charset="0"/>
                <a:cs typeface="Arial" panose="020B0604020202020204" pitchFamily="34" charset="0"/>
              </a:rPr>
              <a:t>Il se fait en deux étapes : </a:t>
            </a:r>
          </a:p>
          <a:p>
            <a:pPr marL="457200" indent="-457200">
              <a:buFont typeface="+mj-lt"/>
              <a:buAutoNum type="arabicPeriod"/>
            </a:pPr>
            <a:r>
              <a:rPr lang="fr-FR" sz="2800" dirty="0">
                <a:latin typeface="Arial" panose="020B0604020202020204" pitchFamily="34" charset="0"/>
                <a:cs typeface="Arial" panose="020B0604020202020204" pitchFamily="34" charset="0"/>
              </a:rPr>
              <a:t>élaborer le calendrier des approvisionnements : quand commander et quelles quantités ? </a:t>
            </a:r>
          </a:p>
          <a:p>
            <a:pPr marL="457200" indent="-457200">
              <a:buFont typeface="+mj-lt"/>
              <a:buAutoNum type="arabicPeriod"/>
            </a:pPr>
            <a:r>
              <a:rPr lang="fr-FR" sz="2800" dirty="0">
                <a:latin typeface="Arial" panose="020B0604020202020204" pitchFamily="34" charset="0"/>
                <a:cs typeface="Arial" panose="020B0604020202020204" pitchFamily="34" charset="0"/>
              </a:rPr>
              <a:t>réaliser le budget des achats : les quantités livrées sont valorisées, ce qui permet à l’entreprise de prévoir les décaissements qui en découleront. </a:t>
            </a:r>
          </a:p>
        </p:txBody>
      </p:sp>
      <p:sp>
        <p:nvSpPr>
          <p:cNvPr id="7" name="Rectangle 6">
            <a:extLst>
              <a:ext uri="{FF2B5EF4-FFF2-40B4-BE49-F238E27FC236}">
                <a16:creationId xmlns:a16="http://schemas.microsoft.com/office/drawing/2014/main" id="{BCF0DE16-3D7B-4B88-AA28-6A38DDEF6A7A}"/>
              </a:ext>
            </a:extLst>
          </p:cNvPr>
          <p:cNvSpPr>
            <a:spLocks noChangeArrowheads="1"/>
          </p:cNvSpPr>
          <p:nvPr/>
        </p:nvSpPr>
        <p:spPr bwMode="auto">
          <a:xfrm>
            <a:off x="118473" y="239559"/>
            <a:ext cx="11740404" cy="553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056" tIns="45720" rIns="91440" bIns="76176"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lang="fr-FR" altLang="fr-FR" sz="2800" b="1" kern="0" dirty="0">
                <a:solidFill>
                  <a:srgbClr val="FFFF00"/>
                </a:solidFill>
                <a:latin typeface="Arial" panose="020B0604020202020204" pitchFamily="34" charset="0"/>
                <a:cs typeface="Arial" panose="020B0604020202020204" pitchFamily="34" charset="0"/>
              </a:rPr>
              <a:t>3.5. Le budget des approvisionnements</a:t>
            </a:r>
            <a:endParaRPr kumimoji="0" lang="fr-FR" altLang="fr-FR"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534251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CF0DE16-3D7B-4B88-AA28-6A38DDEF6A7A}"/>
              </a:ext>
            </a:extLst>
          </p:cNvPr>
          <p:cNvSpPr>
            <a:spLocks noChangeArrowheads="1"/>
          </p:cNvSpPr>
          <p:nvPr/>
        </p:nvSpPr>
        <p:spPr bwMode="auto">
          <a:xfrm>
            <a:off x="118473" y="239559"/>
            <a:ext cx="11740404" cy="553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056" tIns="45720" rIns="91440" bIns="76176"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lang="fr-FR" altLang="fr-FR" sz="2800" b="1" kern="0" dirty="0">
                <a:solidFill>
                  <a:srgbClr val="FFFF00"/>
                </a:solidFill>
                <a:latin typeface="Arial" panose="020B0604020202020204" pitchFamily="34" charset="0"/>
                <a:cs typeface="Arial" panose="020B0604020202020204" pitchFamily="34" charset="0"/>
              </a:rPr>
              <a:t>3.5. Le budget des approvisionnements</a:t>
            </a:r>
            <a:endParaRPr kumimoji="0" lang="fr-FR" altLang="fr-FR" sz="20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14740D7D-EE47-45E7-8485-54F28FC90588}"/>
              </a:ext>
            </a:extLst>
          </p:cNvPr>
          <p:cNvSpPr/>
          <p:nvPr/>
        </p:nvSpPr>
        <p:spPr>
          <a:xfrm>
            <a:off x="469370" y="1426004"/>
            <a:ext cx="10871729" cy="4585871"/>
          </a:xfrm>
          <a:prstGeom prst="rect">
            <a:avLst/>
          </a:prstGeom>
        </p:spPr>
        <p:txBody>
          <a:bodyPr wrap="square">
            <a:spAutoFit/>
          </a:bodyPr>
          <a:lstStyle/>
          <a:p>
            <a:pPr marL="342900" lvl="0" indent="-342900" algn="just">
              <a:spcBef>
                <a:spcPts val="1200"/>
              </a:spcBef>
              <a:spcAft>
                <a:spcPts val="600"/>
              </a:spcAft>
              <a:buFont typeface="Symbol" panose="05050102010706020507" pitchFamily="18" charset="2"/>
              <a:buChar char=""/>
            </a:pPr>
            <a:r>
              <a:rPr lang="fr-FR" sz="2400" b="1" dirty="0">
                <a:solidFill>
                  <a:srgbClr val="00B0F0"/>
                </a:solidFill>
                <a:latin typeface="Arial" panose="020B0604020202020204" pitchFamily="34" charset="0"/>
                <a:ea typeface="Times New Roman" panose="02020603050405020304" pitchFamily="18" charset="0"/>
              </a:rPr>
              <a:t>Le calendrier de livraison ou programme d’approvisionnement.</a:t>
            </a:r>
          </a:p>
          <a:p>
            <a:pPr algn="just">
              <a:spcBef>
                <a:spcPts val="2400"/>
              </a:spcBef>
              <a:spcAft>
                <a:spcPts val="300"/>
              </a:spcAft>
            </a:pPr>
            <a:r>
              <a:rPr lang="fr-FR" sz="2200" dirty="0">
                <a:latin typeface="Arial" panose="020B0604020202020204" pitchFamily="34" charset="0"/>
                <a:ea typeface="Calibri" panose="020F0502020204030204" pitchFamily="34" charset="0"/>
                <a:cs typeface="Arial" panose="020B0604020202020204" pitchFamily="34" charset="0"/>
              </a:rPr>
              <a:t>À</a:t>
            </a:r>
            <a:r>
              <a:rPr lang="fr-FR" sz="2200" dirty="0">
                <a:latin typeface="Arial" panose="020B0604020202020204" pitchFamily="34" charset="0"/>
                <a:ea typeface="Calibri" panose="020F0502020204030204" pitchFamily="34" charset="0"/>
                <a:cs typeface="Times New Roman" panose="02020603050405020304" pitchFamily="18" charset="0"/>
              </a:rPr>
              <a:t> partir du nombre de commandes optimales calculé et des quantités optimales à commander. Les quantités à commander et la périodicité d’approvisionnement sont fixées. </a:t>
            </a:r>
          </a:p>
          <a:p>
            <a:pPr algn="just">
              <a:spcBef>
                <a:spcPts val="2400"/>
              </a:spcBef>
              <a:spcAft>
                <a:spcPts val="300"/>
              </a:spcAft>
            </a:pPr>
            <a:r>
              <a:rPr lang="fr-FR" sz="2200" dirty="0">
                <a:latin typeface="Arial" panose="020B0604020202020204" pitchFamily="34" charset="0"/>
                <a:ea typeface="Calibri" panose="020F0502020204030204" pitchFamily="34" charset="0"/>
                <a:cs typeface="Times New Roman" panose="02020603050405020304" pitchFamily="18" charset="0"/>
              </a:rPr>
              <a:t>Il faut prendre en compte </a:t>
            </a:r>
            <a:r>
              <a:rPr lang="fr-FR" sz="2200" dirty="0">
                <a:latin typeface="Arial" panose="020B0604020202020204" pitchFamily="34" charset="0"/>
                <a:ea typeface="Calibri" panose="020F0502020204030204" pitchFamily="34" charset="0"/>
                <a:cs typeface="Arial" panose="020B0604020202020204" pitchFamily="34" charset="0"/>
              </a:rPr>
              <a:t>le</a:t>
            </a:r>
            <a:r>
              <a:rPr lang="fr-FR" sz="2200" b="1" dirty="0">
                <a:latin typeface="Arial" panose="020B0604020202020204" pitchFamily="34" charset="0"/>
                <a:ea typeface="Calibri" panose="020F0502020204030204" pitchFamily="34" charset="0"/>
                <a:cs typeface="Arial" panose="020B0604020202020204" pitchFamily="34" charset="0"/>
              </a:rPr>
              <a:t> stock de sécurité</a:t>
            </a:r>
            <a:r>
              <a:rPr lang="fr-FR" sz="2200" dirty="0">
                <a:latin typeface="Arial" panose="020B0604020202020204" pitchFamily="34" charset="0"/>
                <a:ea typeface="Calibri" panose="020F0502020204030204" pitchFamily="34" charset="0"/>
                <a:cs typeface="Arial" panose="020B0604020202020204" pitchFamily="34" charset="0"/>
              </a:rPr>
              <a:t> qui est le stock minimum maintenu par l’entreprise pour éviter les ruptures de stocks en cas de retard de livraison et le</a:t>
            </a:r>
            <a:r>
              <a:rPr lang="fr-FR" sz="2200" b="1" dirty="0">
                <a:latin typeface="Arial" panose="020B0604020202020204" pitchFamily="34" charset="0"/>
                <a:ea typeface="Calibri" panose="020F0502020204030204" pitchFamily="34" charset="0"/>
                <a:cs typeface="Arial" panose="020B0604020202020204" pitchFamily="34" charset="0"/>
              </a:rPr>
              <a:t> stock d’alerte </a:t>
            </a:r>
            <a:r>
              <a:rPr lang="fr-FR" sz="2200" dirty="0">
                <a:latin typeface="Arial" panose="020B0604020202020204" pitchFamily="34" charset="0"/>
                <a:ea typeface="Calibri" panose="020F0502020204030204" pitchFamily="34" charset="0"/>
                <a:cs typeface="Arial" panose="020B0604020202020204" pitchFamily="34" charset="0"/>
              </a:rPr>
              <a:t>qui</a:t>
            </a:r>
            <a:r>
              <a:rPr lang="fr-FR" sz="2200" b="1" dirty="0">
                <a:latin typeface="Arial" panose="020B0604020202020204" pitchFamily="34" charset="0"/>
                <a:ea typeface="Calibri" panose="020F0502020204030204" pitchFamily="34" charset="0"/>
                <a:cs typeface="Arial" panose="020B0604020202020204" pitchFamily="34" charset="0"/>
              </a:rPr>
              <a:t> </a:t>
            </a:r>
            <a:r>
              <a:rPr lang="fr-FR" sz="2200" dirty="0">
                <a:latin typeface="Arial" panose="020B0604020202020204" pitchFamily="34" charset="0"/>
                <a:ea typeface="Calibri" panose="020F0502020204030204" pitchFamily="34" charset="0"/>
                <a:cs typeface="Arial" panose="020B0604020202020204" pitchFamily="34" charset="0"/>
              </a:rPr>
              <a:t>est le niveau de stock qui déclenche la commande. </a:t>
            </a:r>
          </a:p>
          <a:p>
            <a:pPr algn="just">
              <a:spcBef>
                <a:spcPts val="2400"/>
              </a:spcBef>
              <a:spcAft>
                <a:spcPts val="300"/>
              </a:spcAft>
            </a:pPr>
            <a:r>
              <a:rPr lang="fr-FR" sz="2200" dirty="0">
                <a:latin typeface="Arial" panose="020B0604020202020204" pitchFamily="34" charset="0"/>
                <a:ea typeface="Calibri" panose="020F0502020204030204" pitchFamily="34" charset="0"/>
                <a:cs typeface="Arial" panose="020B0604020202020204" pitchFamily="34" charset="0"/>
              </a:rPr>
              <a:t>Il est fixé en fonction du stock de sécurité et de la consommation d’articles pendant le délai de livraison. Au moment où l’on reçoit la commande, on atteint le stock de sécurité.</a:t>
            </a:r>
            <a:endParaRPr lang="fr-FR" sz="2200"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1270112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455</TotalTime>
  <Words>956</Words>
  <Application>Microsoft Office PowerPoint</Application>
  <PresentationFormat>Grand écran</PresentationFormat>
  <Paragraphs>75</Paragraphs>
  <Slides>11</Slides>
  <Notes>0</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11</vt:i4>
      </vt:variant>
    </vt:vector>
  </HeadingPairs>
  <TitlesOfParts>
    <vt:vector size="21" baseType="lpstr">
      <vt:lpstr>Arial</vt:lpstr>
      <vt:lpstr>Cambria Math</vt:lpstr>
      <vt:lpstr>Century Gothic</vt:lpstr>
      <vt:lpstr>ITC Century Std Book</vt:lpstr>
      <vt:lpstr>ITC Century Std Light</vt:lpstr>
      <vt:lpstr>Symbol</vt:lpstr>
      <vt:lpstr>Times New Roman</vt:lpstr>
      <vt:lpstr>Wingdings</vt:lpstr>
      <vt:lpstr>Wingdings 3</vt:lpstr>
      <vt:lpstr>Ion</vt:lpstr>
      <vt:lpstr>Chap. 15 - La réalisation des budgets prévisionnels  3. Le budget de production et des approvisionnements</vt:lpstr>
      <vt:lpstr>Chap. 15 - La réalisation des budgets prévisionnels  3. Le budget de production et des approvisionnements</vt:lpstr>
      <vt:lpstr>Chap. 15 - La réalisation des budgets prévisionnels  3. Le budget de production et des approvisionnements</vt:lpstr>
      <vt:lpstr>Chap. 15 - La réalisation des budgets prévisionnels  3. Le budget de production et des approvisionnements</vt:lpstr>
      <vt:lpstr>Chap. 15 - La réalisation des budgets prévisionnels  3. Le budget de production et des approvisionnements</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dc:title>
  <dc:creator>Claude Terrier</dc:creator>
  <cp:lastModifiedBy>Claude Terrier</cp:lastModifiedBy>
  <cp:revision>51</cp:revision>
  <dcterms:created xsi:type="dcterms:W3CDTF">2014-01-14T07:42:30Z</dcterms:created>
  <dcterms:modified xsi:type="dcterms:W3CDTF">2024-04-12T22:44:46Z</dcterms:modified>
</cp:coreProperties>
</file>