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7" r:id="rId2"/>
    <p:sldId id="277" r:id="rId3"/>
    <p:sldId id="276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2B80A5-6406-4059-854A-42A27077EA9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D7BBC57-5C45-45F9-B1D6-47AA0ED4AAD7}">
      <dgm:prSet phldrT="[Texte]"/>
      <dgm:spPr/>
      <dgm:t>
        <a:bodyPr/>
        <a:lstStyle/>
        <a:p>
          <a:r>
            <a:rPr lang="fr-FR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Le </a:t>
          </a:r>
          <a:r>
            <a:rPr lang="fr-FR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budget des recettes </a:t>
          </a:r>
          <a:r>
            <a:rPr lang="fr-FR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élaboré à partir des ventes et des conditions de règlements accordées aux clients.</a:t>
          </a:r>
          <a:endParaRPr lang="fr-FR" dirty="0"/>
        </a:p>
      </dgm:t>
    </dgm:pt>
    <dgm:pt modelId="{B93911AF-A348-4399-88B0-5D06F553870A}" type="parTrans" cxnId="{2B25D3FF-EA08-44E4-8E85-B75D3EC074DA}">
      <dgm:prSet/>
      <dgm:spPr/>
      <dgm:t>
        <a:bodyPr/>
        <a:lstStyle/>
        <a:p>
          <a:endParaRPr lang="fr-FR"/>
        </a:p>
      </dgm:t>
    </dgm:pt>
    <dgm:pt modelId="{B71D1B07-3C35-43AA-A566-8A2F4FBDA34E}" type="sibTrans" cxnId="{2B25D3FF-EA08-44E4-8E85-B75D3EC074DA}">
      <dgm:prSet/>
      <dgm:spPr/>
      <dgm:t>
        <a:bodyPr/>
        <a:lstStyle/>
        <a:p>
          <a:endParaRPr lang="fr-FR"/>
        </a:p>
      </dgm:t>
    </dgm:pt>
    <dgm:pt modelId="{916FBD35-EEB1-4EA7-A73D-7B4EE19B6EB7}">
      <dgm:prSet/>
      <dgm:spPr/>
      <dgm:t>
        <a:bodyPr/>
        <a:lstStyle/>
        <a:p>
          <a:r>
            <a:rPr lang="fr-FR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Le </a:t>
          </a:r>
          <a:r>
            <a:rPr lang="fr-FR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budget de production</a:t>
          </a:r>
          <a:r>
            <a:rPr lang="fr-FR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fr-FR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élaboré à partir des besoins matériels et humains résultant des ventes et livraisons induites par le budget précédent.</a:t>
          </a:r>
        </a:p>
      </dgm:t>
    </dgm:pt>
    <dgm:pt modelId="{50C521B8-D0BB-4A78-81B4-2E970599F3A6}" type="parTrans" cxnId="{AB9DA5E7-0559-44A8-A4FA-A1650EE77CAF}">
      <dgm:prSet/>
      <dgm:spPr/>
      <dgm:t>
        <a:bodyPr/>
        <a:lstStyle/>
        <a:p>
          <a:endParaRPr lang="fr-FR"/>
        </a:p>
      </dgm:t>
    </dgm:pt>
    <dgm:pt modelId="{91663672-27BD-4EC6-B7D2-7AA83B220BC5}" type="sibTrans" cxnId="{AB9DA5E7-0559-44A8-A4FA-A1650EE77CAF}">
      <dgm:prSet/>
      <dgm:spPr/>
      <dgm:t>
        <a:bodyPr/>
        <a:lstStyle/>
        <a:p>
          <a:endParaRPr lang="fr-FR"/>
        </a:p>
      </dgm:t>
    </dgm:pt>
    <dgm:pt modelId="{A3402BD9-343A-4923-92D1-48672F73243F}">
      <dgm:prSet/>
      <dgm:spPr/>
      <dgm:t>
        <a:bodyPr/>
        <a:lstStyle/>
        <a:p>
          <a:r>
            <a:rPr lang="fr-FR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Le </a:t>
          </a:r>
          <a:r>
            <a:rPr lang="fr-FR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budget des approvisionnements</a:t>
          </a:r>
          <a:r>
            <a:rPr lang="fr-FR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fr-FR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qui correspond aux achats de matières ou marchandises liées aux prévisions de ventes et de production.</a:t>
          </a:r>
        </a:p>
      </dgm:t>
    </dgm:pt>
    <dgm:pt modelId="{22367080-CDB5-49AB-8563-8AFBFA689AC3}" type="parTrans" cxnId="{1C441A7C-2F7C-44AD-96D4-C4367E0D6DF1}">
      <dgm:prSet/>
      <dgm:spPr/>
      <dgm:t>
        <a:bodyPr/>
        <a:lstStyle/>
        <a:p>
          <a:endParaRPr lang="fr-FR"/>
        </a:p>
      </dgm:t>
    </dgm:pt>
    <dgm:pt modelId="{0B00CFC5-C8E4-46A5-999C-0F1553DB46D0}" type="sibTrans" cxnId="{1C441A7C-2F7C-44AD-96D4-C4367E0D6DF1}">
      <dgm:prSet/>
      <dgm:spPr/>
      <dgm:t>
        <a:bodyPr/>
        <a:lstStyle/>
        <a:p>
          <a:endParaRPr lang="fr-FR"/>
        </a:p>
      </dgm:t>
    </dgm:pt>
    <dgm:pt modelId="{12D3CA4D-74E8-4326-AB0F-4802831BE8C3}">
      <dgm:prSet/>
      <dgm:spPr/>
      <dgm:t>
        <a:bodyPr/>
        <a:lstStyle/>
        <a:p>
          <a:r>
            <a:rPr lang="fr-FR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Le budget de </a:t>
          </a:r>
          <a:r>
            <a:rPr lang="fr-FR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distribution</a:t>
          </a:r>
          <a:r>
            <a:rPr lang="fr-FR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fr-FR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(communication, logistique…) </a:t>
          </a:r>
        </a:p>
        <a:p>
          <a:r>
            <a:rPr lang="fr-FR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des </a:t>
          </a:r>
          <a:r>
            <a:rPr lang="fr-FR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investissements</a:t>
          </a:r>
          <a:r>
            <a:rPr lang="fr-FR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et remboursements </a:t>
          </a:r>
        </a:p>
        <a:p>
          <a:r>
            <a:rPr lang="fr-FR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des </a:t>
          </a:r>
          <a:r>
            <a:rPr lang="fr-FR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frais généraux</a:t>
          </a:r>
          <a:r>
            <a:rPr lang="fr-FR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495DA62F-0412-485E-A2F2-1837EE17C800}" type="parTrans" cxnId="{C8C97074-611F-4957-BB89-F982BEF21362}">
      <dgm:prSet/>
      <dgm:spPr/>
      <dgm:t>
        <a:bodyPr/>
        <a:lstStyle/>
        <a:p>
          <a:endParaRPr lang="fr-FR"/>
        </a:p>
      </dgm:t>
    </dgm:pt>
    <dgm:pt modelId="{89EAA682-137B-4D6E-8638-18C65A896762}" type="sibTrans" cxnId="{C8C97074-611F-4957-BB89-F982BEF21362}">
      <dgm:prSet/>
      <dgm:spPr/>
      <dgm:t>
        <a:bodyPr/>
        <a:lstStyle/>
        <a:p>
          <a:endParaRPr lang="fr-FR"/>
        </a:p>
      </dgm:t>
    </dgm:pt>
    <dgm:pt modelId="{1614E71B-2C63-4F1A-B8B9-001DF72958EC}" type="pres">
      <dgm:prSet presAssocID="{462B80A5-6406-4059-854A-42A27077EA9A}" presName="diagram" presStyleCnt="0">
        <dgm:presLayoutVars>
          <dgm:dir/>
          <dgm:resizeHandles val="exact"/>
        </dgm:presLayoutVars>
      </dgm:prSet>
      <dgm:spPr/>
    </dgm:pt>
    <dgm:pt modelId="{9EF6FF2A-F383-4ACF-A8ED-E571545796A4}" type="pres">
      <dgm:prSet presAssocID="{1D7BBC57-5C45-45F9-B1D6-47AA0ED4AAD7}" presName="node" presStyleLbl="node1" presStyleIdx="0" presStyleCnt="4" custScaleX="134118">
        <dgm:presLayoutVars>
          <dgm:bulletEnabled val="1"/>
        </dgm:presLayoutVars>
      </dgm:prSet>
      <dgm:spPr/>
    </dgm:pt>
    <dgm:pt modelId="{EB150E35-2129-4223-8EB4-4F88AF593253}" type="pres">
      <dgm:prSet presAssocID="{B71D1B07-3C35-43AA-A566-8A2F4FBDA34E}" presName="sibTrans" presStyleCnt="0"/>
      <dgm:spPr/>
    </dgm:pt>
    <dgm:pt modelId="{84312BD3-24E4-4C2C-9700-AC06FC901D53}" type="pres">
      <dgm:prSet presAssocID="{916FBD35-EEB1-4EA7-A73D-7B4EE19B6EB7}" presName="node" presStyleLbl="node1" presStyleIdx="1" presStyleCnt="4" custScaleX="134118">
        <dgm:presLayoutVars>
          <dgm:bulletEnabled val="1"/>
        </dgm:presLayoutVars>
      </dgm:prSet>
      <dgm:spPr/>
    </dgm:pt>
    <dgm:pt modelId="{593AF031-40D7-40F8-970D-386C258BECFE}" type="pres">
      <dgm:prSet presAssocID="{91663672-27BD-4EC6-B7D2-7AA83B220BC5}" presName="sibTrans" presStyleCnt="0"/>
      <dgm:spPr/>
    </dgm:pt>
    <dgm:pt modelId="{0E24A1BC-AE63-46E5-BA8C-BFF5149137CF}" type="pres">
      <dgm:prSet presAssocID="{A3402BD9-343A-4923-92D1-48672F73243F}" presName="node" presStyleLbl="node1" presStyleIdx="2" presStyleCnt="4" custScaleX="134118">
        <dgm:presLayoutVars>
          <dgm:bulletEnabled val="1"/>
        </dgm:presLayoutVars>
      </dgm:prSet>
      <dgm:spPr/>
    </dgm:pt>
    <dgm:pt modelId="{CE0FDA69-0BE3-4E85-9481-9A2B7B767214}" type="pres">
      <dgm:prSet presAssocID="{0B00CFC5-C8E4-46A5-999C-0F1553DB46D0}" presName="sibTrans" presStyleCnt="0"/>
      <dgm:spPr/>
    </dgm:pt>
    <dgm:pt modelId="{7063774A-E96E-44FB-8ED2-28CE5F9CC246}" type="pres">
      <dgm:prSet presAssocID="{12D3CA4D-74E8-4326-AB0F-4802831BE8C3}" presName="node" presStyleLbl="node1" presStyleIdx="3" presStyleCnt="4" custScaleX="134118">
        <dgm:presLayoutVars>
          <dgm:bulletEnabled val="1"/>
        </dgm:presLayoutVars>
      </dgm:prSet>
      <dgm:spPr/>
    </dgm:pt>
  </dgm:ptLst>
  <dgm:cxnLst>
    <dgm:cxn modelId="{C8C97074-611F-4957-BB89-F982BEF21362}" srcId="{462B80A5-6406-4059-854A-42A27077EA9A}" destId="{12D3CA4D-74E8-4326-AB0F-4802831BE8C3}" srcOrd="3" destOrd="0" parTransId="{495DA62F-0412-485E-A2F2-1837EE17C800}" sibTransId="{89EAA682-137B-4D6E-8638-18C65A896762}"/>
    <dgm:cxn modelId="{1C441A7C-2F7C-44AD-96D4-C4367E0D6DF1}" srcId="{462B80A5-6406-4059-854A-42A27077EA9A}" destId="{A3402BD9-343A-4923-92D1-48672F73243F}" srcOrd="2" destOrd="0" parTransId="{22367080-CDB5-49AB-8563-8AFBFA689AC3}" sibTransId="{0B00CFC5-C8E4-46A5-999C-0F1553DB46D0}"/>
    <dgm:cxn modelId="{FD688680-1836-4ED9-82F1-1CDB2C72CDAF}" type="presOf" srcId="{1D7BBC57-5C45-45F9-B1D6-47AA0ED4AAD7}" destId="{9EF6FF2A-F383-4ACF-A8ED-E571545796A4}" srcOrd="0" destOrd="0" presId="urn:microsoft.com/office/officeart/2005/8/layout/default"/>
    <dgm:cxn modelId="{4688149C-3EB9-4E90-91EF-13817BF62ACE}" type="presOf" srcId="{A3402BD9-343A-4923-92D1-48672F73243F}" destId="{0E24A1BC-AE63-46E5-BA8C-BFF5149137CF}" srcOrd="0" destOrd="0" presId="urn:microsoft.com/office/officeart/2005/8/layout/default"/>
    <dgm:cxn modelId="{83C2B7B7-22D4-465D-9A0D-BDDB901D7592}" type="presOf" srcId="{916FBD35-EEB1-4EA7-A73D-7B4EE19B6EB7}" destId="{84312BD3-24E4-4C2C-9700-AC06FC901D53}" srcOrd="0" destOrd="0" presId="urn:microsoft.com/office/officeart/2005/8/layout/default"/>
    <dgm:cxn modelId="{C060D8DA-1600-4D6A-B9F8-68775E9E7691}" type="presOf" srcId="{462B80A5-6406-4059-854A-42A27077EA9A}" destId="{1614E71B-2C63-4F1A-B8B9-001DF72958EC}" srcOrd="0" destOrd="0" presId="urn:microsoft.com/office/officeart/2005/8/layout/default"/>
    <dgm:cxn modelId="{01BC96E6-76EE-4BFE-A021-D9B358766308}" type="presOf" srcId="{12D3CA4D-74E8-4326-AB0F-4802831BE8C3}" destId="{7063774A-E96E-44FB-8ED2-28CE5F9CC246}" srcOrd="0" destOrd="0" presId="urn:microsoft.com/office/officeart/2005/8/layout/default"/>
    <dgm:cxn modelId="{AB9DA5E7-0559-44A8-A4FA-A1650EE77CAF}" srcId="{462B80A5-6406-4059-854A-42A27077EA9A}" destId="{916FBD35-EEB1-4EA7-A73D-7B4EE19B6EB7}" srcOrd="1" destOrd="0" parTransId="{50C521B8-D0BB-4A78-81B4-2E970599F3A6}" sibTransId="{91663672-27BD-4EC6-B7D2-7AA83B220BC5}"/>
    <dgm:cxn modelId="{2B25D3FF-EA08-44E4-8E85-B75D3EC074DA}" srcId="{462B80A5-6406-4059-854A-42A27077EA9A}" destId="{1D7BBC57-5C45-45F9-B1D6-47AA0ED4AAD7}" srcOrd="0" destOrd="0" parTransId="{B93911AF-A348-4399-88B0-5D06F553870A}" sibTransId="{B71D1B07-3C35-43AA-A566-8A2F4FBDA34E}"/>
    <dgm:cxn modelId="{E843318D-EAAC-4B85-B25D-A1D0753C3694}" type="presParOf" srcId="{1614E71B-2C63-4F1A-B8B9-001DF72958EC}" destId="{9EF6FF2A-F383-4ACF-A8ED-E571545796A4}" srcOrd="0" destOrd="0" presId="urn:microsoft.com/office/officeart/2005/8/layout/default"/>
    <dgm:cxn modelId="{D8064FB6-FB69-4A85-A441-84589B32C320}" type="presParOf" srcId="{1614E71B-2C63-4F1A-B8B9-001DF72958EC}" destId="{EB150E35-2129-4223-8EB4-4F88AF593253}" srcOrd="1" destOrd="0" presId="urn:microsoft.com/office/officeart/2005/8/layout/default"/>
    <dgm:cxn modelId="{849CD1E8-340C-4894-AA7D-3C60EA30B6D7}" type="presParOf" srcId="{1614E71B-2C63-4F1A-B8B9-001DF72958EC}" destId="{84312BD3-24E4-4C2C-9700-AC06FC901D53}" srcOrd="2" destOrd="0" presId="urn:microsoft.com/office/officeart/2005/8/layout/default"/>
    <dgm:cxn modelId="{3AD79C58-1E28-40C0-A81E-B25E54E6EE2E}" type="presParOf" srcId="{1614E71B-2C63-4F1A-B8B9-001DF72958EC}" destId="{593AF031-40D7-40F8-970D-386C258BECFE}" srcOrd="3" destOrd="0" presId="urn:microsoft.com/office/officeart/2005/8/layout/default"/>
    <dgm:cxn modelId="{FF8BC0CE-D89D-43E6-BD21-B768F9F027BE}" type="presParOf" srcId="{1614E71B-2C63-4F1A-B8B9-001DF72958EC}" destId="{0E24A1BC-AE63-46E5-BA8C-BFF5149137CF}" srcOrd="4" destOrd="0" presId="urn:microsoft.com/office/officeart/2005/8/layout/default"/>
    <dgm:cxn modelId="{C4B8271D-9503-4C61-AB3B-5D3FAE46849C}" type="presParOf" srcId="{1614E71B-2C63-4F1A-B8B9-001DF72958EC}" destId="{CE0FDA69-0BE3-4E85-9481-9A2B7B767214}" srcOrd="5" destOrd="0" presId="urn:microsoft.com/office/officeart/2005/8/layout/default"/>
    <dgm:cxn modelId="{E49CD319-40F6-4F52-888B-F51CA40FE386}" type="presParOf" srcId="{1614E71B-2C63-4F1A-B8B9-001DF72958EC}" destId="{7063774A-E96E-44FB-8ED2-28CE5F9CC2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7BAB9F-F1A9-43BC-A662-3EF8C28BE60A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683EC014-1F91-409A-968A-FD2EC7624FF2}">
      <dgm:prSet phldrT="[Texte]" custT="1"/>
      <dgm:spPr/>
      <dgm:t>
        <a:bodyPr/>
        <a:lstStyle/>
        <a:p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Quantifier et planifier les ventes prévisionnelles</a:t>
          </a:r>
          <a:r>
            <a:rPr lang="fr-FR" sz="1800" dirty="0">
              <a:latin typeface="Arial" panose="020B0604020202020204" pitchFamily="34" charset="0"/>
              <a:cs typeface="Arial" panose="020B0604020202020204" pitchFamily="34" charset="0"/>
            </a:rPr>
            <a:t>. Elles dépendent du succès du produit ou du service, de la communication, de la production, des stocks…</a:t>
          </a:r>
        </a:p>
      </dgm:t>
    </dgm:pt>
    <dgm:pt modelId="{EB9EB6A1-20BA-4015-B935-9FF2E9523903}" type="parTrans" cxnId="{C93C85BC-99E8-403F-B37F-6BB3C1F217B0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8861F0E-0628-4961-99B3-2630638F29B8}" type="sibTrans" cxnId="{C93C85BC-99E8-403F-B37F-6BB3C1F217B0}">
      <dgm:prSet custT="1"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25288E-1BF7-405E-A967-AB101AF66CA8}">
      <dgm:prSet custT="1"/>
      <dgm:spPr/>
      <dgm:t>
        <a:bodyPr/>
        <a:lstStyle/>
        <a:p>
          <a:pPr>
            <a:buFont typeface="Wingdings" panose="05000000000000000000" pitchFamily="2" charset="2"/>
            <a:buChar char=""/>
          </a:pPr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Chiffrer les recettes prévisionnelles</a:t>
          </a:r>
          <a:r>
            <a:rPr lang="fr-FR" sz="1800" dirty="0">
              <a:latin typeface="Arial" panose="020B0604020202020204" pitchFamily="34" charset="0"/>
              <a:cs typeface="Arial" panose="020B0604020202020204" pitchFamily="34" charset="0"/>
            </a:rPr>
            <a:t> en tenant compte des conditions de règlements accordées aux clients. </a:t>
          </a:r>
        </a:p>
      </dgm:t>
    </dgm:pt>
    <dgm:pt modelId="{0602E227-4948-42BF-A7E0-97C50BB2BE54}" type="sibTrans" cxnId="{DA771087-3236-4B03-9994-CC35E93E96F5}">
      <dgm:prSet custT="1"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E983C6-5977-4826-98A2-59ACF7F521FA}" type="parTrans" cxnId="{DA771087-3236-4B03-9994-CC35E93E96F5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6393AF-1EFE-43CB-8512-49E46D51D6C9}">
      <dgm:prSet custT="1"/>
      <dgm:spPr/>
      <dgm:t>
        <a:bodyPr/>
        <a:lstStyle/>
        <a:p>
          <a:pPr>
            <a:buFont typeface="Wingdings" panose="05000000000000000000" pitchFamily="2" charset="2"/>
            <a:buChar char=""/>
          </a:pPr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Évaluer et planifier la production </a:t>
          </a:r>
          <a:r>
            <a:rPr lang="fr-FR" sz="1800" dirty="0">
              <a:latin typeface="Arial" panose="020B0604020202020204" pitchFamily="34" charset="0"/>
              <a:cs typeface="Arial" panose="020B0604020202020204" pitchFamily="34" charset="0"/>
            </a:rPr>
            <a:t>induite par les ventes prévisionnelles en tenant compte des investissements, des modalités de remboursement des emprunts et des loyers qui en résultent. </a:t>
          </a:r>
        </a:p>
      </dgm:t>
    </dgm:pt>
    <dgm:pt modelId="{6E28C506-36FD-4186-A8B0-E836FF467BD1}" type="sibTrans" cxnId="{7EBF4BBD-0B05-4C1B-B3F9-3B66F140B16B}">
      <dgm:prSet custT="1"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F051BE-D47B-4B20-BCF8-8476F10553CA}" type="parTrans" cxnId="{7EBF4BBD-0B05-4C1B-B3F9-3B66F140B16B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177CBFA-2BD0-413F-AEDF-5ACCF42A1A4A}">
      <dgm:prSet custT="1"/>
      <dgm:spPr/>
      <dgm:t>
        <a:bodyPr/>
        <a:lstStyle/>
        <a:p>
          <a:pPr>
            <a:buFont typeface="Wingdings" panose="05000000000000000000" pitchFamily="2" charset="2"/>
            <a:buChar char=""/>
          </a:pPr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Chiffrer et planifier les approvisionnements</a:t>
          </a:r>
          <a:r>
            <a:rPr lang="fr-FR" sz="1800" dirty="0">
              <a:latin typeface="Arial" panose="020B0604020202020204" pitchFamily="34" charset="0"/>
              <a:cs typeface="Arial" panose="020B0604020202020204" pitchFamily="34" charset="0"/>
            </a:rPr>
            <a:t> qui résultent de la production et des ventes prévisionnelles en quantités.</a:t>
          </a:r>
        </a:p>
      </dgm:t>
    </dgm:pt>
    <dgm:pt modelId="{8E0B4B4E-5039-446C-A62C-FB6E3ACAAC24}" type="sibTrans" cxnId="{2AB1936F-9AE1-40A8-892E-AAB733FE0893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3CD9238-6185-4E5D-AAE3-39CBC61744B3}" type="parTrans" cxnId="{2AB1936F-9AE1-40A8-892E-AAB733FE0893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4FAE3B0-5577-457C-A069-D017360CED93}" type="pres">
      <dgm:prSet presAssocID="{D57BAB9F-F1A9-43BC-A662-3EF8C28BE60A}" presName="outerComposite" presStyleCnt="0">
        <dgm:presLayoutVars>
          <dgm:chMax val="5"/>
          <dgm:dir/>
          <dgm:resizeHandles val="exact"/>
        </dgm:presLayoutVars>
      </dgm:prSet>
      <dgm:spPr/>
    </dgm:pt>
    <dgm:pt modelId="{BC704521-A365-4D3C-8186-67540FC31018}" type="pres">
      <dgm:prSet presAssocID="{D57BAB9F-F1A9-43BC-A662-3EF8C28BE60A}" presName="dummyMaxCanvas" presStyleCnt="0">
        <dgm:presLayoutVars/>
      </dgm:prSet>
      <dgm:spPr/>
    </dgm:pt>
    <dgm:pt modelId="{36865852-888B-4938-87C7-25287C19312F}" type="pres">
      <dgm:prSet presAssocID="{D57BAB9F-F1A9-43BC-A662-3EF8C28BE60A}" presName="FourNodes_1" presStyleLbl="node1" presStyleIdx="0" presStyleCnt="4" custScaleY="80168">
        <dgm:presLayoutVars>
          <dgm:bulletEnabled val="1"/>
        </dgm:presLayoutVars>
      </dgm:prSet>
      <dgm:spPr/>
    </dgm:pt>
    <dgm:pt modelId="{1576FB64-2949-4BF6-9E71-12889E65A55C}" type="pres">
      <dgm:prSet presAssocID="{D57BAB9F-F1A9-43BC-A662-3EF8C28BE60A}" presName="FourNodes_2" presStyleLbl="node1" presStyleIdx="1" presStyleCnt="4" custScaleY="81745">
        <dgm:presLayoutVars>
          <dgm:bulletEnabled val="1"/>
        </dgm:presLayoutVars>
      </dgm:prSet>
      <dgm:spPr/>
    </dgm:pt>
    <dgm:pt modelId="{F8DC29EC-A728-4EF2-80FE-BA0CE8988FD7}" type="pres">
      <dgm:prSet presAssocID="{D57BAB9F-F1A9-43BC-A662-3EF8C28BE60A}" presName="FourNodes_3" presStyleLbl="node1" presStyleIdx="2" presStyleCnt="4" custScaleY="120804">
        <dgm:presLayoutVars>
          <dgm:bulletEnabled val="1"/>
        </dgm:presLayoutVars>
      </dgm:prSet>
      <dgm:spPr/>
    </dgm:pt>
    <dgm:pt modelId="{60F04BE4-4E1C-41C3-BC20-CB3C72AC0D38}" type="pres">
      <dgm:prSet presAssocID="{D57BAB9F-F1A9-43BC-A662-3EF8C28BE60A}" presName="FourNodes_4" presStyleLbl="node1" presStyleIdx="3" presStyleCnt="4" custScaleY="76203">
        <dgm:presLayoutVars>
          <dgm:bulletEnabled val="1"/>
        </dgm:presLayoutVars>
      </dgm:prSet>
      <dgm:spPr/>
    </dgm:pt>
    <dgm:pt modelId="{DB6FE008-0BA4-4953-AE6F-796B0CCD18B9}" type="pres">
      <dgm:prSet presAssocID="{D57BAB9F-F1A9-43BC-A662-3EF8C28BE60A}" presName="FourConn_1-2" presStyleLbl="fgAccFollowNode1" presStyleIdx="0" presStyleCnt="3">
        <dgm:presLayoutVars>
          <dgm:bulletEnabled val="1"/>
        </dgm:presLayoutVars>
      </dgm:prSet>
      <dgm:spPr/>
    </dgm:pt>
    <dgm:pt modelId="{467D0DD0-7285-4DD2-85DB-10D26A0C942F}" type="pres">
      <dgm:prSet presAssocID="{D57BAB9F-F1A9-43BC-A662-3EF8C28BE60A}" presName="FourConn_2-3" presStyleLbl="fgAccFollowNode1" presStyleIdx="1" presStyleCnt="3">
        <dgm:presLayoutVars>
          <dgm:bulletEnabled val="1"/>
        </dgm:presLayoutVars>
      </dgm:prSet>
      <dgm:spPr/>
    </dgm:pt>
    <dgm:pt modelId="{3DD439C8-D43C-472F-AE74-707FD1C59D09}" type="pres">
      <dgm:prSet presAssocID="{D57BAB9F-F1A9-43BC-A662-3EF8C28BE60A}" presName="FourConn_3-4" presStyleLbl="fgAccFollowNode1" presStyleIdx="2" presStyleCnt="3">
        <dgm:presLayoutVars>
          <dgm:bulletEnabled val="1"/>
        </dgm:presLayoutVars>
      </dgm:prSet>
      <dgm:spPr/>
    </dgm:pt>
    <dgm:pt modelId="{4F391D7D-BCEC-41F7-9126-1A90E3122514}" type="pres">
      <dgm:prSet presAssocID="{D57BAB9F-F1A9-43BC-A662-3EF8C28BE60A}" presName="FourNodes_1_text" presStyleLbl="node1" presStyleIdx="3" presStyleCnt="4">
        <dgm:presLayoutVars>
          <dgm:bulletEnabled val="1"/>
        </dgm:presLayoutVars>
      </dgm:prSet>
      <dgm:spPr/>
    </dgm:pt>
    <dgm:pt modelId="{DAD41443-6DCB-4DA8-B4BF-4CC10FC301D4}" type="pres">
      <dgm:prSet presAssocID="{D57BAB9F-F1A9-43BC-A662-3EF8C28BE60A}" presName="FourNodes_2_text" presStyleLbl="node1" presStyleIdx="3" presStyleCnt="4">
        <dgm:presLayoutVars>
          <dgm:bulletEnabled val="1"/>
        </dgm:presLayoutVars>
      </dgm:prSet>
      <dgm:spPr/>
    </dgm:pt>
    <dgm:pt modelId="{63B5C7E5-8C1E-4E78-9CBF-CF1884A8FB1D}" type="pres">
      <dgm:prSet presAssocID="{D57BAB9F-F1A9-43BC-A662-3EF8C28BE60A}" presName="FourNodes_3_text" presStyleLbl="node1" presStyleIdx="3" presStyleCnt="4">
        <dgm:presLayoutVars>
          <dgm:bulletEnabled val="1"/>
        </dgm:presLayoutVars>
      </dgm:prSet>
      <dgm:spPr/>
    </dgm:pt>
    <dgm:pt modelId="{CF1607E0-A776-4031-BAA5-F20FEF2A3450}" type="pres">
      <dgm:prSet presAssocID="{D57BAB9F-F1A9-43BC-A662-3EF8C28BE60A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81C9510F-C8EE-4BA6-8AF6-550F61396663}" type="presOf" srcId="{683EC014-1F91-409A-968A-FD2EC7624FF2}" destId="{4F391D7D-BCEC-41F7-9126-1A90E3122514}" srcOrd="1" destOrd="0" presId="urn:microsoft.com/office/officeart/2005/8/layout/vProcess5"/>
    <dgm:cxn modelId="{4FDD3012-9E42-453F-9550-E9EA79632BED}" type="presOf" srcId="{D57BAB9F-F1A9-43BC-A662-3EF8C28BE60A}" destId="{F4FAE3B0-5577-457C-A069-D017360CED93}" srcOrd="0" destOrd="0" presId="urn:microsoft.com/office/officeart/2005/8/layout/vProcess5"/>
    <dgm:cxn modelId="{BFEDC321-C828-44E0-BDA0-77975C37C644}" type="presOf" srcId="{683EC014-1F91-409A-968A-FD2EC7624FF2}" destId="{36865852-888B-4938-87C7-25287C19312F}" srcOrd="0" destOrd="0" presId="urn:microsoft.com/office/officeart/2005/8/layout/vProcess5"/>
    <dgm:cxn modelId="{2AB1936F-9AE1-40A8-892E-AAB733FE0893}" srcId="{D57BAB9F-F1A9-43BC-A662-3EF8C28BE60A}" destId="{2177CBFA-2BD0-413F-AEDF-5ACCF42A1A4A}" srcOrd="3" destOrd="0" parTransId="{73CD9238-6185-4E5D-AAE3-39CBC61744B3}" sibTransId="{8E0B4B4E-5039-446C-A62C-FB6E3ACAAC24}"/>
    <dgm:cxn modelId="{4BE1A555-54FE-4612-9A4C-E3FF754D2640}" type="presOf" srcId="{0602E227-4948-42BF-A7E0-97C50BB2BE54}" destId="{467D0DD0-7285-4DD2-85DB-10D26A0C942F}" srcOrd="0" destOrd="0" presId="urn:microsoft.com/office/officeart/2005/8/layout/vProcess5"/>
    <dgm:cxn modelId="{DA771087-3236-4B03-9994-CC35E93E96F5}" srcId="{D57BAB9F-F1A9-43BC-A662-3EF8C28BE60A}" destId="{C625288E-1BF7-405E-A967-AB101AF66CA8}" srcOrd="1" destOrd="0" parTransId="{2EE983C6-5977-4826-98A2-59ACF7F521FA}" sibTransId="{0602E227-4948-42BF-A7E0-97C50BB2BE54}"/>
    <dgm:cxn modelId="{158A1AA2-E8E4-4424-BD00-C78753228BC9}" type="presOf" srcId="{D36393AF-1EFE-43CB-8512-49E46D51D6C9}" destId="{63B5C7E5-8C1E-4E78-9CBF-CF1884A8FB1D}" srcOrd="1" destOrd="0" presId="urn:microsoft.com/office/officeart/2005/8/layout/vProcess5"/>
    <dgm:cxn modelId="{C002FAAF-9A8C-4545-9527-C3A9BA419ACC}" type="presOf" srcId="{2177CBFA-2BD0-413F-AEDF-5ACCF42A1A4A}" destId="{60F04BE4-4E1C-41C3-BC20-CB3C72AC0D38}" srcOrd="0" destOrd="0" presId="urn:microsoft.com/office/officeart/2005/8/layout/vProcess5"/>
    <dgm:cxn modelId="{C93C85BC-99E8-403F-B37F-6BB3C1F217B0}" srcId="{D57BAB9F-F1A9-43BC-A662-3EF8C28BE60A}" destId="{683EC014-1F91-409A-968A-FD2EC7624FF2}" srcOrd="0" destOrd="0" parTransId="{EB9EB6A1-20BA-4015-B935-9FF2E9523903}" sibTransId="{98861F0E-0628-4961-99B3-2630638F29B8}"/>
    <dgm:cxn modelId="{7EBF4BBD-0B05-4C1B-B3F9-3B66F140B16B}" srcId="{D57BAB9F-F1A9-43BC-A662-3EF8C28BE60A}" destId="{D36393AF-1EFE-43CB-8512-49E46D51D6C9}" srcOrd="2" destOrd="0" parTransId="{33F051BE-D47B-4B20-BCF8-8476F10553CA}" sibTransId="{6E28C506-36FD-4186-A8B0-E836FF467BD1}"/>
    <dgm:cxn modelId="{1522E8C0-815C-429D-8769-023C4E2583BB}" type="presOf" srcId="{6E28C506-36FD-4186-A8B0-E836FF467BD1}" destId="{3DD439C8-D43C-472F-AE74-707FD1C59D09}" srcOrd="0" destOrd="0" presId="urn:microsoft.com/office/officeart/2005/8/layout/vProcess5"/>
    <dgm:cxn modelId="{2DBB05CA-861D-4208-BEB2-94BA8DAFF2ED}" type="presOf" srcId="{C625288E-1BF7-405E-A967-AB101AF66CA8}" destId="{1576FB64-2949-4BF6-9E71-12889E65A55C}" srcOrd="0" destOrd="0" presId="urn:microsoft.com/office/officeart/2005/8/layout/vProcess5"/>
    <dgm:cxn modelId="{47F841D6-05D3-452B-9E81-88AC16C481D8}" type="presOf" srcId="{98861F0E-0628-4961-99B3-2630638F29B8}" destId="{DB6FE008-0BA4-4953-AE6F-796B0CCD18B9}" srcOrd="0" destOrd="0" presId="urn:microsoft.com/office/officeart/2005/8/layout/vProcess5"/>
    <dgm:cxn modelId="{3D2834DC-8B34-4EF9-BC53-56A4EDC9CCF4}" type="presOf" srcId="{2177CBFA-2BD0-413F-AEDF-5ACCF42A1A4A}" destId="{CF1607E0-A776-4031-BAA5-F20FEF2A3450}" srcOrd="1" destOrd="0" presId="urn:microsoft.com/office/officeart/2005/8/layout/vProcess5"/>
    <dgm:cxn modelId="{9C8827EA-F17D-4346-BA28-05CFB10346C2}" type="presOf" srcId="{C625288E-1BF7-405E-A967-AB101AF66CA8}" destId="{DAD41443-6DCB-4DA8-B4BF-4CC10FC301D4}" srcOrd="1" destOrd="0" presId="urn:microsoft.com/office/officeart/2005/8/layout/vProcess5"/>
    <dgm:cxn modelId="{31D443EC-EDC1-4708-A7EE-A664B182D979}" type="presOf" srcId="{D36393AF-1EFE-43CB-8512-49E46D51D6C9}" destId="{F8DC29EC-A728-4EF2-80FE-BA0CE8988FD7}" srcOrd="0" destOrd="0" presId="urn:microsoft.com/office/officeart/2005/8/layout/vProcess5"/>
    <dgm:cxn modelId="{DAEBCB3A-0CCF-45D2-B8EB-3204208D4230}" type="presParOf" srcId="{F4FAE3B0-5577-457C-A069-D017360CED93}" destId="{BC704521-A365-4D3C-8186-67540FC31018}" srcOrd="0" destOrd="0" presId="urn:microsoft.com/office/officeart/2005/8/layout/vProcess5"/>
    <dgm:cxn modelId="{57A48A2E-6D2C-4920-96AF-0B05436796FD}" type="presParOf" srcId="{F4FAE3B0-5577-457C-A069-D017360CED93}" destId="{36865852-888B-4938-87C7-25287C19312F}" srcOrd="1" destOrd="0" presId="urn:microsoft.com/office/officeart/2005/8/layout/vProcess5"/>
    <dgm:cxn modelId="{F03537D1-A7D4-4CEB-8E0C-7C0ECDA0F02E}" type="presParOf" srcId="{F4FAE3B0-5577-457C-A069-D017360CED93}" destId="{1576FB64-2949-4BF6-9E71-12889E65A55C}" srcOrd="2" destOrd="0" presId="urn:microsoft.com/office/officeart/2005/8/layout/vProcess5"/>
    <dgm:cxn modelId="{BA517B7F-AD28-4AD2-95A1-57837CBAF04E}" type="presParOf" srcId="{F4FAE3B0-5577-457C-A069-D017360CED93}" destId="{F8DC29EC-A728-4EF2-80FE-BA0CE8988FD7}" srcOrd="3" destOrd="0" presId="urn:microsoft.com/office/officeart/2005/8/layout/vProcess5"/>
    <dgm:cxn modelId="{567ADC92-8E83-4269-9DE9-812093618CFB}" type="presParOf" srcId="{F4FAE3B0-5577-457C-A069-D017360CED93}" destId="{60F04BE4-4E1C-41C3-BC20-CB3C72AC0D38}" srcOrd="4" destOrd="0" presId="urn:microsoft.com/office/officeart/2005/8/layout/vProcess5"/>
    <dgm:cxn modelId="{224E43B0-44FE-469A-9230-8AF5984486D8}" type="presParOf" srcId="{F4FAE3B0-5577-457C-A069-D017360CED93}" destId="{DB6FE008-0BA4-4953-AE6F-796B0CCD18B9}" srcOrd="5" destOrd="0" presId="urn:microsoft.com/office/officeart/2005/8/layout/vProcess5"/>
    <dgm:cxn modelId="{FC5D753E-796C-482A-9281-1B4CA5BBA4CE}" type="presParOf" srcId="{F4FAE3B0-5577-457C-A069-D017360CED93}" destId="{467D0DD0-7285-4DD2-85DB-10D26A0C942F}" srcOrd="6" destOrd="0" presId="urn:microsoft.com/office/officeart/2005/8/layout/vProcess5"/>
    <dgm:cxn modelId="{9B28A57A-E121-4BEE-90CE-96412C57C7E1}" type="presParOf" srcId="{F4FAE3B0-5577-457C-A069-D017360CED93}" destId="{3DD439C8-D43C-472F-AE74-707FD1C59D09}" srcOrd="7" destOrd="0" presId="urn:microsoft.com/office/officeart/2005/8/layout/vProcess5"/>
    <dgm:cxn modelId="{E1CD76F4-6739-4B49-B265-F4C2D4E2B042}" type="presParOf" srcId="{F4FAE3B0-5577-457C-A069-D017360CED93}" destId="{4F391D7D-BCEC-41F7-9126-1A90E3122514}" srcOrd="8" destOrd="0" presId="urn:microsoft.com/office/officeart/2005/8/layout/vProcess5"/>
    <dgm:cxn modelId="{6DC78809-CBD5-468F-89F6-2F0FE1D80AA9}" type="presParOf" srcId="{F4FAE3B0-5577-457C-A069-D017360CED93}" destId="{DAD41443-6DCB-4DA8-B4BF-4CC10FC301D4}" srcOrd="9" destOrd="0" presId="urn:microsoft.com/office/officeart/2005/8/layout/vProcess5"/>
    <dgm:cxn modelId="{0C5988B8-78D7-4FE7-B26A-1DE072187542}" type="presParOf" srcId="{F4FAE3B0-5577-457C-A069-D017360CED93}" destId="{63B5C7E5-8C1E-4E78-9CBF-CF1884A8FB1D}" srcOrd="10" destOrd="0" presId="urn:microsoft.com/office/officeart/2005/8/layout/vProcess5"/>
    <dgm:cxn modelId="{B27DF620-7664-483F-B626-20EA54632E15}" type="presParOf" srcId="{F4FAE3B0-5577-457C-A069-D017360CED93}" destId="{CF1607E0-A776-4031-BAA5-F20FEF2A3450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F6FF2A-F383-4ACF-A8ED-E571545796A4}">
      <dsp:nvSpPr>
        <dsp:cNvPr id="0" name=""/>
        <dsp:cNvSpPr/>
      </dsp:nvSpPr>
      <dsp:spPr>
        <a:xfrm>
          <a:off x="859050" y="1471"/>
          <a:ext cx="3752953" cy="16789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Le </a:t>
          </a:r>
          <a:r>
            <a:rPr lang="fr-FR" sz="1900" b="1" kern="12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budget des recettes </a:t>
          </a:r>
          <a:r>
            <a:rPr lang="fr-FR" sz="190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élaboré à partir des ventes et des conditions de règlements accordées aux clients.</a:t>
          </a:r>
          <a:endParaRPr lang="fr-FR" sz="1900" kern="1200" dirty="0"/>
        </a:p>
      </dsp:txBody>
      <dsp:txXfrm>
        <a:off x="859050" y="1471"/>
        <a:ext cx="3752953" cy="1678948"/>
      </dsp:txXfrm>
    </dsp:sp>
    <dsp:sp modelId="{84312BD3-24E4-4C2C-9700-AC06FC901D53}">
      <dsp:nvSpPr>
        <dsp:cNvPr id="0" name=""/>
        <dsp:cNvSpPr/>
      </dsp:nvSpPr>
      <dsp:spPr>
        <a:xfrm>
          <a:off x="4891828" y="1471"/>
          <a:ext cx="3752953" cy="16789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Le </a:t>
          </a:r>
          <a:r>
            <a:rPr lang="fr-FR" sz="1900" b="1" kern="12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budget de production</a:t>
          </a:r>
          <a:r>
            <a:rPr lang="fr-FR" sz="1900" kern="12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fr-FR" sz="190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élaboré à partir des besoins matériels et humains résultant des ventes et livraisons induites par le budget précédent.</a:t>
          </a:r>
        </a:p>
      </dsp:txBody>
      <dsp:txXfrm>
        <a:off x="4891828" y="1471"/>
        <a:ext cx="3752953" cy="1678948"/>
      </dsp:txXfrm>
    </dsp:sp>
    <dsp:sp modelId="{0E24A1BC-AE63-46E5-BA8C-BFF5149137CF}">
      <dsp:nvSpPr>
        <dsp:cNvPr id="0" name=""/>
        <dsp:cNvSpPr/>
      </dsp:nvSpPr>
      <dsp:spPr>
        <a:xfrm>
          <a:off x="859050" y="1960245"/>
          <a:ext cx="3752953" cy="16789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Le </a:t>
          </a:r>
          <a:r>
            <a:rPr lang="fr-FR" sz="1900" b="1" kern="12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budget des approvisionnements</a:t>
          </a:r>
          <a:r>
            <a:rPr lang="fr-FR" sz="1900" kern="12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fr-FR" sz="190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qui correspond aux achats de matières ou marchandises liées aux prévisions de ventes et de production.</a:t>
          </a:r>
        </a:p>
      </dsp:txBody>
      <dsp:txXfrm>
        <a:off x="859050" y="1960245"/>
        <a:ext cx="3752953" cy="1678948"/>
      </dsp:txXfrm>
    </dsp:sp>
    <dsp:sp modelId="{7063774A-E96E-44FB-8ED2-28CE5F9CC246}">
      <dsp:nvSpPr>
        <dsp:cNvPr id="0" name=""/>
        <dsp:cNvSpPr/>
      </dsp:nvSpPr>
      <dsp:spPr>
        <a:xfrm>
          <a:off x="4891828" y="1960245"/>
          <a:ext cx="3752953" cy="16789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Le budget de </a:t>
          </a:r>
          <a:r>
            <a:rPr lang="fr-FR" sz="1900" b="1" kern="12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distribution</a:t>
          </a:r>
          <a:r>
            <a:rPr lang="fr-FR" sz="1900" kern="12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fr-FR" sz="190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(communication, logistique…) 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des </a:t>
          </a:r>
          <a:r>
            <a:rPr lang="fr-FR" sz="1900" b="1" kern="12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investissements</a:t>
          </a:r>
          <a:r>
            <a:rPr lang="fr-FR" sz="190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et remboursements 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des </a:t>
          </a:r>
          <a:r>
            <a:rPr lang="fr-FR" sz="1900" b="1" kern="12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frais généraux</a:t>
          </a:r>
          <a:r>
            <a:rPr lang="fr-FR" sz="1900" kern="12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4891828" y="1960245"/>
        <a:ext cx="3752953" cy="16789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865852-888B-4938-87C7-25287C19312F}">
      <dsp:nvSpPr>
        <dsp:cNvPr id="0" name=""/>
        <dsp:cNvSpPr/>
      </dsp:nvSpPr>
      <dsp:spPr>
        <a:xfrm>
          <a:off x="0" y="96979"/>
          <a:ext cx="9401387" cy="78405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Quantifier et planifier les ventes prévisionnelles</a:t>
          </a:r>
          <a:r>
            <a:rPr lang="fr-FR" sz="1800" kern="1200" dirty="0">
              <a:latin typeface="Arial" panose="020B0604020202020204" pitchFamily="34" charset="0"/>
              <a:cs typeface="Arial" panose="020B0604020202020204" pitchFamily="34" charset="0"/>
            </a:rPr>
            <a:t>. Elles dépendent du succès du produit ou du service, de la communication, de la production, des stocks…</a:t>
          </a:r>
        </a:p>
      </dsp:txBody>
      <dsp:txXfrm>
        <a:off x="22964" y="119943"/>
        <a:ext cx="8274758" cy="738122"/>
      </dsp:txXfrm>
    </dsp:sp>
    <dsp:sp modelId="{1576FB64-2949-4BF6-9E71-12889E65A55C}">
      <dsp:nvSpPr>
        <dsp:cNvPr id="0" name=""/>
        <dsp:cNvSpPr/>
      </dsp:nvSpPr>
      <dsp:spPr>
        <a:xfrm>
          <a:off x="787366" y="1245097"/>
          <a:ext cx="9401387" cy="799473"/>
        </a:xfrm>
        <a:prstGeom prst="roundRect">
          <a:avLst>
            <a:gd name="adj" fmla="val 10000"/>
          </a:avLst>
        </a:prstGeom>
        <a:solidFill>
          <a:schemeClr val="accent2">
            <a:hueOff val="8908"/>
            <a:satOff val="-25242"/>
            <a:lumOff val="156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Chiffrer les recettes prévisionnelles</a:t>
          </a:r>
          <a:r>
            <a:rPr lang="fr-FR" sz="1800" kern="1200" dirty="0">
              <a:latin typeface="Arial" panose="020B0604020202020204" pitchFamily="34" charset="0"/>
              <a:cs typeface="Arial" panose="020B0604020202020204" pitchFamily="34" charset="0"/>
            </a:rPr>
            <a:t> en tenant compte des conditions de règlements accordées aux clients. </a:t>
          </a:r>
        </a:p>
      </dsp:txBody>
      <dsp:txXfrm>
        <a:off x="810782" y="1268513"/>
        <a:ext cx="7931482" cy="752641"/>
      </dsp:txXfrm>
    </dsp:sp>
    <dsp:sp modelId="{F8DC29EC-A728-4EF2-80FE-BA0CE8988FD7}">
      <dsp:nvSpPr>
        <dsp:cNvPr id="0" name=""/>
        <dsp:cNvSpPr/>
      </dsp:nvSpPr>
      <dsp:spPr>
        <a:xfrm>
          <a:off x="1562980" y="2209926"/>
          <a:ext cx="9401387" cy="1181474"/>
        </a:xfrm>
        <a:prstGeom prst="roundRect">
          <a:avLst>
            <a:gd name="adj" fmla="val 10000"/>
          </a:avLst>
        </a:prstGeom>
        <a:solidFill>
          <a:schemeClr val="accent2">
            <a:hueOff val="17815"/>
            <a:satOff val="-50484"/>
            <a:lumOff val="313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Évaluer et planifier la production </a:t>
          </a:r>
          <a:r>
            <a:rPr lang="fr-FR" sz="1800" kern="1200" dirty="0">
              <a:latin typeface="Arial" panose="020B0604020202020204" pitchFamily="34" charset="0"/>
              <a:cs typeface="Arial" panose="020B0604020202020204" pitchFamily="34" charset="0"/>
            </a:rPr>
            <a:t>induite par les ventes prévisionnelles en tenant compte des investissements, des modalités de remboursement des emprunts et des loyers qui en résultent. </a:t>
          </a:r>
        </a:p>
      </dsp:txBody>
      <dsp:txXfrm>
        <a:off x="1597584" y="2244530"/>
        <a:ext cx="7920858" cy="1112266"/>
      </dsp:txXfrm>
    </dsp:sp>
    <dsp:sp modelId="{60F04BE4-4E1C-41C3-BC20-CB3C72AC0D38}">
      <dsp:nvSpPr>
        <dsp:cNvPr id="0" name=""/>
        <dsp:cNvSpPr/>
      </dsp:nvSpPr>
      <dsp:spPr>
        <a:xfrm>
          <a:off x="2350346" y="3583856"/>
          <a:ext cx="9401387" cy="745272"/>
        </a:xfrm>
        <a:prstGeom prst="roundRect">
          <a:avLst>
            <a:gd name="adj" fmla="val 10000"/>
          </a:avLst>
        </a:prstGeom>
        <a:solidFill>
          <a:schemeClr val="accent2">
            <a:hueOff val="26723"/>
            <a:satOff val="-75726"/>
            <a:lumOff val="470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Chiffrer et planifier les approvisionnements</a:t>
          </a:r>
          <a:r>
            <a:rPr lang="fr-FR" sz="1800" kern="1200" dirty="0">
              <a:latin typeface="Arial" panose="020B0604020202020204" pitchFamily="34" charset="0"/>
              <a:cs typeface="Arial" panose="020B0604020202020204" pitchFamily="34" charset="0"/>
            </a:rPr>
            <a:t> qui résultent de la production et des ventes prévisionnelles en quantités.</a:t>
          </a:r>
        </a:p>
      </dsp:txBody>
      <dsp:txXfrm>
        <a:off x="2372174" y="3605684"/>
        <a:ext cx="7934658" cy="701616"/>
      </dsp:txXfrm>
    </dsp:sp>
    <dsp:sp modelId="{DB6FE008-0BA4-4953-AE6F-796B0CCD18B9}">
      <dsp:nvSpPr>
        <dsp:cNvPr id="0" name=""/>
        <dsp:cNvSpPr/>
      </dsp:nvSpPr>
      <dsp:spPr>
        <a:xfrm>
          <a:off x="8765680" y="749066"/>
          <a:ext cx="635706" cy="63570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908714" y="749066"/>
        <a:ext cx="349638" cy="478369"/>
      </dsp:txXfrm>
    </dsp:sp>
    <dsp:sp modelId="{467D0DD0-7285-4DD2-85DB-10D26A0C942F}">
      <dsp:nvSpPr>
        <dsp:cNvPr id="0" name=""/>
        <dsp:cNvSpPr/>
      </dsp:nvSpPr>
      <dsp:spPr>
        <a:xfrm>
          <a:off x="9553047" y="1904895"/>
          <a:ext cx="635706" cy="63570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318151"/>
            <a:satOff val="-38733"/>
            <a:lumOff val="-143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318151"/>
              <a:satOff val="-38733"/>
              <a:lumOff val="-14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696081" y="1904895"/>
        <a:ext cx="349638" cy="478369"/>
      </dsp:txXfrm>
    </dsp:sp>
    <dsp:sp modelId="{3DD439C8-D43C-472F-AE74-707FD1C59D09}">
      <dsp:nvSpPr>
        <dsp:cNvPr id="0" name=""/>
        <dsp:cNvSpPr/>
      </dsp:nvSpPr>
      <dsp:spPr>
        <a:xfrm>
          <a:off x="10328661" y="3060725"/>
          <a:ext cx="635706" cy="63570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636302"/>
            <a:satOff val="-77466"/>
            <a:lumOff val="-2861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636302"/>
              <a:satOff val="-77466"/>
              <a:lumOff val="-286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471695" y="3060725"/>
        <a:ext cx="349638" cy="4783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8099" y="259278"/>
            <a:ext cx="10977033" cy="745065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Chap. 15 La réalisation des budgets prévisionnels </a:t>
            </a:r>
            <a:br>
              <a:rPr lang="fr-FR" sz="3200" b="1" dirty="0"/>
            </a:br>
            <a:r>
              <a:rPr lang="fr-FR" sz="3200" b="1" dirty="0"/>
              <a:t>2. Les différents budgets</a:t>
            </a:r>
            <a:endParaRPr lang="fr-FR" sz="54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011FC83-9F8F-4C54-9689-5B260A811AA9}"/>
              </a:ext>
            </a:extLst>
          </p:cNvPr>
          <p:cNvSpPr/>
          <p:nvPr/>
        </p:nvSpPr>
        <p:spPr>
          <a:xfrm>
            <a:off x="558801" y="1520041"/>
            <a:ext cx="109431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budget de trésorerie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synthétise toutes les recettes et toutes les dépenses d’une période. Sa construction est souvent décomposée en sous-budgets.</a:t>
            </a:r>
          </a:p>
        </p:txBody>
      </p:sp>
      <p:graphicFrame>
        <p:nvGraphicFramePr>
          <p:cNvPr id="5" name="Diagramme 4">
            <a:extLst>
              <a:ext uri="{FF2B5EF4-FFF2-40B4-BE49-F238E27FC236}">
                <a16:creationId xmlns:a16="http://schemas.microsoft.com/office/drawing/2014/main" id="{EA9E80FD-DAFA-4093-832E-6AB1876473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00130429"/>
              </p:ext>
            </p:extLst>
          </p:nvPr>
        </p:nvGraphicFramePr>
        <p:xfrm>
          <a:off x="1375833" y="2738967"/>
          <a:ext cx="9503833" cy="36406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914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8099" y="259278"/>
            <a:ext cx="10977033" cy="745065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Chap. 15 La réalisation des budgets prévisionnels </a:t>
            </a:r>
            <a:br>
              <a:rPr lang="fr-FR" sz="3200" b="1" dirty="0"/>
            </a:br>
            <a:r>
              <a:rPr lang="fr-FR" sz="3200" b="1" dirty="0"/>
              <a:t>2. Les différents budgets</a:t>
            </a:r>
            <a:endParaRPr lang="fr-FR" sz="54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684A155-3592-46D9-9A24-67104A05A3AA}"/>
              </a:ext>
            </a:extLst>
          </p:cNvPr>
          <p:cNvSpPr/>
          <p:nvPr/>
        </p:nvSpPr>
        <p:spPr>
          <a:xfrm>
            <a:off x="582083" y="1272273"/>
            <a:ext cx="110278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construction d’un budget se fait en plusieurs étapes, interdépendantes.  </a:t>
            </a: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4FB8EB8F-F4C9-4F16-A019-F086A1CDD8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36557609"/>
              </p:ext>
            </p:extLst>
          </p:nvPr>
        </p:nvGraphicFramePr>
        <p:xfrm>
          <a:off x="228599" y="2001869"/>
          <a:ext cx="11751734" cy="4445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0287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8099" y="259278"/>
            <a:ext cx="10977033" cy="745065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Chap. 15 La réalisation des budgets prévisionnels </a:t>
            </a:r>
            <a:br>
              <a:rPr lang="fr-FR" sz="3200" b="1" dirty="0"/>
            </a:br>
            <a:r>
              <a:rPr lang="fr-FR" sz="3200" b="1" dirty="0"/>
              <a:t>2. Les différents budgets</a:t>
            </a:r>
            <a:endParaRPr lang="fr-FR" sz="5400" dirty="0"/>
          </a:p>
        </p:txBody>
      </p:sp>
      <p:pic>
        <p:nvPicPr>
          <p:cNvPr id="4" name="Image 3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id="{1C8513C4-3B66-4B10-A029-EA12101DDC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486" y="1308254"/>
            <a:ext cx="9819540" cy="5343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668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425</TotalTime>
  <Words>246</Words>
  <Application>Microsoft Office PowerPoint</Application>
  <PresentationFormat>Grand écran</PresentationFormat>
  <Paragraphs>15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Wingdings</vt:lpstr>
      <vt:lpstr>Wingdings 3</vt:lpstr>
      <vt:lpstr>Ion</vt:lpstr>
      <vt:lpstr>Chap. 15 La réalisation des budgets prévisionnels  2. Les différents budgets</vt:lpstr>
      <vt:lpstr>Chap. 15 La réalisation des budgets prévisionnels  2. Les différents budgets</vt:lpstr>
      <vt:lpstr>Chap. 15 La réalisation des budgets prévisionnels  2. Les différents budgets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47</cp:revision>
  <dcterms:created xsi:type="dcterms:W3CDTF">2014-01-14T07:42:30Z</dcterms:created>
  <dcterms:modified xsi:type="dcterms:W3CDTF">2024-04-12T22:37:10Z</dcterms:modified>
</cp:coreProperties>
</file>