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6" r:id="rId1"/>
  </p:sldMasterIdLst>
  <p:sldIdLst>
    <p:sldId id="256" r:id="rId2"/>
    <p:sldId id="260" r:id="rId3"/>
    <p:sldId id="259" r:id="rId4"/>
    <p:sldId id="257" r:id="rId5"/>
    <p:sldId id="258" r:id="rId6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Style moyen 2 - Accentuation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4F7049F-3C43-430E-B3CD-A1BCDB11C599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fr-FR"/>
        </a:p>
      </dgm:t>
    </dgm:pt>
    <dgm:pt modelId="{6C03DBD0-9909-49B1-A5C0-5A251FDBB4D1}">
      <dgm:prSet phldrT="[Texte]"/>
      <dgm:spPr/>
      <dgm:t>
        <a:bodyPr/>
        <a:lstStyle/>
        <a:p>
          <a:r>
            <a:rPr lang="fr-FR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Pour construire un budget prévisionnelle réaliste il faut </a:t>
          </a:r>
          <a:endParaRPr lang="fr-FR" dirty="0"/>
        </a:p>
      </dgm:t>
    </dgm:pt>
    <dgm:pt modelId="{562C9047-62B4-45C5-B796-EB63B8EA6079}" type="parTrans" cxnId="{1A1ECBF4-145A-4F7D-AD94-70DB6A7A5AC6}">
      <dgm:prSet/>
      <dgm:spPr/>
      <dgm:t>
        <a:bodyPr/>
        <a:lstStyle/>
        <a:p>
          <a:endParaRPr lang="fr-FR"/>
        </a:p>
      </dgm:t>
    </dgm:pt>
    <dgm:pt modelId="{28CE6C31-6344-48EA-B5EF-F9E9CF98F8F3}" type="sibTrans" cxnId="{1A1ECBF4-145A-4F7D-AD94-70DB6A7A5AC6}">
      <dgm:prSet/>
      <dgm:spPr/>
      <dgm:t>
        <a:bodyPr/>
        <a:lstStyle/>
        <a:p>
          <a:endParaRPr lang="fr-FR"/>
        </a:p>
      </dgm:t>
    </dgm:pt>
    <dgm:pt modelId="{54C01E46-CDB7-4B7F-9372-5B7A10853F66}">
      <dgm:prSet/>
      <dgm:spPr/>
      <dgm:t>
        <a:bodyPr/>
        <a:lstStyle/>
        <a:p>
          <a:r>
            <a:rPr lang="fr-FR" b="1" dirty="0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rPr>
            <a:t>lister de façon exhaustive les dépenses envisagées</a:t>
          </a:r>
          <a:r>
            <a:rPr lang="fr-FR" dirty="0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rPr>
            <a:t> ;</a:t>
          </a:r>
        </a:p>
      </dgm:t>
    </dgm:pt>
    <dgm:pt modelId="{D925ECD7-BD0B-40C3-8F73-1C31A50940AB}" type="sibTrans" cxnId="{584EA5BC-3434-4C55-9A9C-D4AEBD2739D9}">
      <dgm:prSet/>
      <dgm:spPr/>
      <dgm:t>
        <a:bodyPr/>
        <a:lstStyle/>
        <a:p>
          <a:endParaRPr lang="fr-FR"/>
        </a:p>
      </dgm:t>
    </dgm:pt>
    <dgm:pt modelId="{5DB68E44-77D4-4776-BDA7-1AB0A3F5F48F}" type="parTrans" cxnId="{584EA5BC-3434-4C55-9A9C-D4AEBD2739D9}">
      <dgm:prSet/>
      <dgm:spPr/>
      <dgm:t>
        <a:bodyPr/>
        <a:lstStyle/>
        <a:p>
          <a:endParaRPr lang="fr-FR"/>
        </a:p>
      </dgm:t>
    </dgm:pt>
    <dgm:pt modelId="{99D6F127-F72F-42FC-A341-4375F4168DFC}">
      <dgm:prSet/>
      <dgm:spPr/>
      <dgm:t>
        <a:bodyPr/>
        <a:lstStyle/>
        <a:p>
          <a:r>
            <a:rPr lang="fr-FR" b="1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rPr>
            <a:t>chiffrer</a:t>
          </a:r>
          <a:r>
            <a:rPr lang="fr-FR" b="1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rPr>
            <a:t> chaque montant de façon réaliste</a:t>
          </a:r>
          <a:r>
            <a:rPr lang="fr-FR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rPr>
            <a:t>, sans optimisme excessif (dépenses et recettes…) ;</a:t>
          </a:r>
          <a:endParaRPr lang="fr-FR" dirty="0">
            <a:uFill>
              <a:solidFill>
                <a:srgbClr val="000000"/>
              </a:solidFill>
            </a:uFill>
            <a:latin typeface="Arial" panose="020B0604020202020204" pitchFamily="34" charset="0"/>
            <a:ea typeface="Arial" panose="020B0604020202020204" pitchFamily="34" charset="0"/>
            <a:cs typeface="Times New Roman" panose="02020603050405020304" pitchFamily="18" charset="0"/>
          </a:endParaRPr>
        </a:p>
      </dgm:t>
    </dgm:pt>
    <dgm:pt modelId="{D6E0C999-8247-40F9-9167-9C5460F4092F}" type="sibTrans" cxnId="{D678F41D-93AF-4DFF-A6D9-5AC2C266FA95}">
      <dgm:prSet/>
      <dgm:spPr/>
      <dgm:t>
        <a:bodyPr/>
        <a:lstStyle/>
        <a:p>
          <a:endParaRPr lang="fr-FR"/>
        </a:p>
      </dgm:t>
    </dgm:pt>
    <dgm:pt modelId="{EFEF86B6-9D86-4965-9AD7-4863517AB52A}" type="parTrans" cxnId="{D678F41D-93AF-4DFF-A6D9-5AC2C266FA95}">
      <dgm:prSet/>
      <dgm:spPr/>
      <dgm:t>
        <a:bodyPr/>
        <a:lstStyle/>
        <a:p>
          <a:endParaRPr lang="fr-FR"/>
        </a:p>
      </dgm:t>
    </dgm:pt>
    <dgm:pt modelId="{B487CEC0-3B10-467E-9CE9-9A8BCE37BDD2}">
      <dgm:prSet/>
      <dgm:spPr/>
      <dgm:t>
        <a:bodyPr/>
        <a:lstStyle/>
        <a:p>
          <a:r>
            <a:rPr lang="fr-FR" b="1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rPr>
            <a:t>prévoir la date d'exigibilité</a:t>
          </a:r>
          <a:r>
            <a:rPr lang="fr-FR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rPr>
            <a:t> de chaque mouvement, laquelle dépend des conditions de règlement obtenues des fournisseurs et accordées aux clients. </a:t>
          </a:r>
          <a:endParaRPr lang="fr-FR" dirty="0">
            <a:uFill>
              <a:solidFill>
                <a:srgbClr val="000000"/>
              </a:solidFill>
            </a:uFill>
            <a:latin typeface="Arial" panose="020B0604020202020204" pitchFamily="34" charset="0"/>
            <a:ea typeface="Arial" panose="020B0604020202020204" pitchFamily="34" charset="0"/>
            <a:cs typeface="Times New Roman" panose="02020603050405020304" pitchFamily="18" charset="0"/>
          </a:endParaRPr>
        </a:p>
      </dgm:t>
    </dgm:pt>
    <dgm:pt modelId="{38EA9EB1-BF8E-4DD5-9E6E-8F6A1D65A5A1}" type="sibTrans" cxnId="{8777A0B8-0A58-4BFD-AEC6-1565DCE0E680}">
      <dgm:prSet/>
      <dgm:spPr/>
      <dgm:t>
        <a:bodyPr/>
        <a:lstStyle/>
        <a:p>
          <a:endParaRPr lang="fr-FR"/>
        </a:p>
      </dgm:t>
    </dgm:pt>
    <dgm:pt modelId="{59A9E9AC-4EED-4B2F-8AC3-2C7836CC1B5A}" type="parTrans" cxnId="{8777A0B8-0A58-4BFD-AEC6-1565DCE0E680}">
      <dgm:prSet/>
      <dgm:spPr/>
      <dgm:t>
        <a:bodyPr/>
        <a:lstStyle/>
        <a:p>
          <a:endParaRPr lang="fr-FR"/>
        </a:p>
      </dgm:t>
    </dgm:pt>
    <dgm:pt modelId="{2067CF9A-DC25-42B4-9E10-7E715B46C672}" type="pres">
      <dgm:prSet presAssocID="{C4F7049F-3C43-430E-B3CD-A1BCDB11C599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</dgm:pt>
    <dgm:pt modelId="{3A864AFD-8C0C-4DAE-BAE0-56F3D16FCE77}" type="pres">
      <dgm:prSet presAssocID="{6C03DBD0-9909-49B1-A5C0-5A251FDBB4D1}" presName="root" presStyleCnt="0"/>
      <dgm:spPr/>
    </dgm:pt>
    <dgm:pt modelId="{E70DB260-269D-4D7E-A188-59C1A58B334A}" type="pres">
      <dgm:prSet presAssocID="{6C03DBD0-9909-49B1-A5C0-5A251FDBB4D1}" presName="rootComposite" presStyleCnt="0"/>
      <dgm:spPr/>
    </dgm:pt>
    <dgm:pt modelId="{A0C53764-A1AA-4F58-889C-A3A8A7596C8D}" type="pres">
      <dgm:prSet presAssocID="{6C03DBD0-9909-49B1-A5C0-5A251FDBB4D1}" presName="rootText" presStyleLbl="node1" presStyleIdx="0" presStyleCnt="1" custScaleX="347574"/>
      <dgm:spPr/>
    </dgm:pt>
    <dgm:pt modelId="{330CE24E-185F-4244-BCB7-584722A7A043}" type="pres">
      <dgm:prSet presAssocID="{6C03DBD0-9909-49B1-A5C0-5A251FDBB4D1}" presName="rootConnector" presStyleLbl="node1" presStyleIdx="0" presStyleCnt="1"/>
      <dgm:spPr/>
    </dgm:pt>
    <dgm:pt modelId="{989E3525-B6A4-4B24-81A7-26FF79C3C47C}" type="pres">
      <dgm:prSet presAssocID="{6C03DBD0-9909-49B1-A5C0-5A251FDBB4D1}" presName="childShape" presStyleCnt="0"/>
      <dgm:spPr/>
    </dgm:pt>
    <dgm:pt modelId="{3A0CA0CA-F224-476C-ABC4-1145734D853D}" type="pres">
      <dgm:prSet presAssocID="{5DB68E44-77D4-4776-BDA7-1AB0A3F5F48F}" presName="Name13" presStyleLbl="parChTrans1D2" presStyleIdx="0" presStyleCnt="3"/>
      <dgm:spPr/>
    </dgm:pt>
    <dgm:pt modelId="{D4B8CAB0-13B6-44B1-9A3A-008FA2996F6C}" type="pres">
      <dgm:prSet presAssocID="{54C01E46-CDB7-4B7F-9372-5B7A10853F66}" presName="childText" presStyleLbl="bgAcc1" presStyleIdx="0" presStyleCnt="3" custScaleX="666030">
        <dgm:presLayoutVars>
          <dgm:bulletEnabled val="1"/>
        </dgm:presLayoutVars>
      </dgm:prSet>
      <dgm:spPr/>
    </dgm:pt>
    <dgm:pt modelId="{BBD64092-E4EE-4CF8-9CA6-4EADF9C58A80}" type="pres">
      <dgm:prSet presAssocID="{EFEF86B6-9D86-4965-9AD7-4863517AB52A}" presName="Name13" presStyleLbl="parChTrans1D2" presStyleIdx="1" presStyleCnt="3"/>
      <dgm:spPr/>
    </dgm:pt>
    <dgm:pt modelId="{7D32AD14-A959-4982-BD0A-40F4F889506F}" type="pres">
      <dgm:prSet presAssocID="{99D6F127-F72F-42FC-A341-4375F4168DFC}" presName="childText" presStyleLbl="bgAcc1" presStyleIdx="1" presStyleCnt="3" custScaleX="666030">
        <dgm:presLayoutVars>
          <dgm:bulletEnabled val="1"/>
        </dgm:presLayoutVars>
      </dgm:prSet>
      <dgm:spPr/>
    </dgm:pt>
    <dgm:pt modelId="{F0F3A6E7-DF49-4062-AEA6-D01139B2516C}" type="pres">
      <dgm:prSet presAssocID="{59A9E9AC-4EED-4B2F-8AC3-2C7836CC1B5A}" presName="Name13" presStyleLbl="parChTrans1D2" presStyleIdx="2" presStyleCnt="3"/>
      <dgm:spPr/>
    </dgm:pt>
    <dgm:pt modelId="{D2CC2232-003B-4EFD-8E02-51745B1778F0}" type="pres">
      <dgm:prSet presAssocID="{B487CEC0-3B10-467E-9CE9-9A8BCE37BDD2}" presName="childText" presStyleLbl="bgAcc1" presStyleIdx="2" presStyleCnt="3" custScaleX="666030">
        <dgm:presLayoutVars>
          <dgm:bulletEnabled val="1"/>
        </dgm:presLayoutVars>
      </dgm:prSet>
      <dgm:spPr/>
    </dgm:pt>
  </dgm:ptLst>
  <dgm:cxnLst>
    <dgm:cxn modelId="{D678F41D-93AF-4DFF-A6D9-5AC2C266FA95}" srcId="{6C03DBD0-9909-49B1-A5C0-5A251FDBB4D1}" destId="{99D6F127-F72F-42FC-A341-4375F4168DFC}" srcOrd="1" destOrd="0" parTransId="{EFEF86B6-9D86-4965-9AD7-4863517AB52A}" sibTransId="{D6E0C999-8247-40F9-9167-9C5460F4092F}"/>
    <dgm:cxn modelId="{35EB921E-E622-4DA1-BB12-86F11FFBC22B}" type="presOf" srcId="{B487CEC0-3B10-467E-9CE9-9A8BCE37BDD2}" destId="{D2CC2232-003B-4EFD-8E02-51745B1778F0}" srcOrd="0" destOrd="0" presId="urn:microsoft.com/office/officeart/2005/8/layout/hierarchy3"/>
    <dgm:cxn modelId="{E4D01327-5A76-426D-8631-1EE8775407A0}" type="presOf" srcId="{54C01E46-CDB7-4B7F-9372-5B7A10853F66}" destId="{D4B8CAB0-13B6-44B1-9A3A-008FA2996F6C}" srcOrd="0" destOrd="0" presId="urn:microsoft.com/office/officeart/2005/8/layout/hierarchy3"/>
    <dgm:cxn modelId="{1D77E733-72F9-4C6B-BFCD-7CC69EDFDF85}" type="presOf" srcId="{5DB68E44-77D4-4776-BDA7-1AB0A3F5F48F}" destId="{3A0CA0CA-F224-476C-ABC4-1145734D853D}" srcOrd="0" destOrd="0" presId="urn:microsoft.com/office/officeart/2005/8/layout/hierarchy3"/>
    <dgm:cxn modelId="{E4B94E6E-4A4C-4502-81FE-57CD9516FC41}" type="presOf" srcId="{C4F7049F-3C43-430E-B3CD-A1BCDB11C599}" destId="{2067CF9A-DC25-42B4-9E10-7E715B46C672}" srcOrd="0" destOrd="0" presId="urn:microsoft.com/office/officeart/2005/8/layout/hierarchy3"/>
    <dgm:cxn modelId="{6D2DBA70-B548-49CF-8CE9-E69585D5AD7A}" type="presOf" srcId="{EFEF86B6-9D86-4965-9AD7-4863517AB52A}" destId="{BBD64092-E4EE-4CF8-9CA6-4EADF9C58A80}" srcOrd="0" destOrd="0" presId="urn:microsoft.com/office/officeart/2005/8/layout/hierarchy3"/>
    <dgm:cxn modelId="{222D6482-317C-4497-8A6C-CFB740F4EA5D}" type="presOf" srcId="{6C03DBD0-9909-49B1-A5C0-5A251FDBB4D1}" destId="{330CE24E-185F-4244-BCB7-584722A7A043}" srcOrd="1" destOrd="0" presId="urn:microsoft.com/office/officeart/2005/8/layout/hierarchy3"/>
    <dgm:cxn modelId="{F8F71690-0137-438D-8653-38C46574521E}" type="presOf" srcId="{6C03DBD0-9909-49B1-A5C0-5A251FDBB4D1}" destId="{A0C53764-A1AA-4F58-889C-A3A8A7596C8D}" srcOrd="0" destOrd="0" presId="urn:microsoft.com/office/officeart/2005/8/layout/hierarchy3"/>
    <dgm:cxn modelId="{083DABA6-BFA4-4AE4-BB67-C68B94E35024}" type="presOf" srcId="{59A9E9AC-4EED-4B2F-8AC3-2C7836CC1B5A}" destId="{F0F3A6E7-DF49-4062-AEA6-D01139B2516C}" srcOrd="0" destOrd="0" presId="urn:microsoft.com/office/officeart/2005/8/layout/hierarchy3"/>
    <dgm:cxn modelId="{8777A0B8-0A58-4BFD-AEC6-1565DCE0E680}" srcId="{6C03DBD0-9909-49B1-A5C0-5A251FDBB4D1}" destId="{B487CEC0-3B10-467E-9CE9-9A8BCE37BDD2}" srcOrd="2" destOrd="0" parTransId="{59A9E9AC-4EED-4B2F-8AC3-2C7836CC1B5A}" sibTransId="{38EA9EB1-BF8E-4DD5-9E6E-8F6A1D65A5A1}"/>
    <dgm:cxn modelId="{AEC6DFBA-7396-430B-BFD6-AC3BAE185637}" type="presOf" srcId="{99D6F127-F72F-42FC-A341-4375F4168DFC}" destId="{7D32AD14-A959-4982-BD0A-40F4F889506F}" srcOrd="0" destOrd="0" presId="urn:microsoft.com/office/officeart/2005/8/layout/hierarchy3"/>
    <dgm:cxn modelId="{584EA5BC-3434-4C55-9A9C-D4AEBD2739D9}" srcId="{6C03DBD0-9909-49B1-A5C0-5A251FDBB4D1}" destId="{54C01E46-CDB7-4B7F-9372-5B7A10853F66}" srcOrd="0" destOrd="0" parTransId="{5DB68E44-77D4-4776-BDA7-1AB0A3F5F48F}" sibTransId="{D925ECD7-BD0B-40C3-8F73-1C31A50940AB}"/>
    <dgm:cxn modelId="{1A1ECBF4-145A-4F7D-AD94-70DB6A7A5AC6}" srcId="{C4F7049F-3C43-430E-B3CD-A1BCDB11C599}" destId="{6C03DBD0-9909-49B1-A5C0-5A251FDBB4D1}" srcOrd="0" destOrd="0" parTransId="{562C9047-62B4-45C5-B796-EB63B8EA6079}" sibTransId="{28CE6C31-6344-48EA-B5EF-F9E9CF98F8F3}"/>
    <dgm:cxn modelId="{EECF0D8B-3688-4D01-9FC2-F048524AC792}" type="presParOf" srcId="{2067CF9A-DC25-42B4-9E10-7E715B46C672}" destId="{3A864AFD-8C0C-4DAE-BAE0-56F3D16FCE77}" srcOrd="0" destOrd="0" presId="urn:microsoft.com/office/officeart/2005/8/layout/hierarchy3"/>
    <dgm:cxn modelId="{C32CB5CA-768A-431F-9D10-925149FFCB14}" type="presParOf" srcId="{3A864AFD-8C0C-4DAE-BAE0-56F3D16FCE77}" destId="{E70DB260-269D-4D7E-A188-59C1A58B334A}" srcOrd="0" destOrd="0" presId="urn:microsoft.com/office/officeart/2005/8/layout/hierarchy3"/>
    <dgm:cxn modelId="{CE876C53-4143-4848-8071-00786107103F}" type="presParOf" srcId="{E70DB260-269D-4D7E-A188-59C1A58B334A}" destId="{A0C53764-A1AA-4F58-889C-A3A8A7596C8D}" srcOrd="0" destOrd="0" presId="urn:microsoft.com/office/officeart/2005/8/layout/hierarchy3"/>
    <dgm:cxn modelId="{7CF9644A-3F22-466A-A5C2-D1E8FEFC390D}" type="presParOf" srcId="{E70DB260-269D-4D7E-A188-59C1A58B334A}" destId="{330CE24E-185F-4244-BCB7-584722A7A043}" srcOrd="1" destOrd="0" presId="urn:microsoft.com/office/officeart/2005/8/layout/hierarchy3"/>
    <dgm:cxn modelId="{D8132E62-590C-4204-A7FF-B7BDED11C459}" type="presParOf" srcId="{3A864AFD-8C0C-4DAE-BAE0-56F3D16FCE77}" destId="{989E3525-B6A4-4B24-81A7-26FF79C3C47C}" srcOrd="1" destOrd="0" presId="urn:microsoft.com/office/officeart/2005/8/layout/hierarchy3"/>
    <dgm:cxn modelId="{1378862E-2C8D-4E62-BB39-9300D39FC205}" type="presParOf" srcId="{989E3525-B6A4-4B24-81A7-26FF79C3C47C}" destId="{3A0CA0CA-F224-476C-ABC4-1145734D853D}" srcOrd="0" destOrd="0" presId="urn:microsoft.com/office/officeart/2005/8/layout/hierarchy3"/>
    <dgm:cxn modelId="{82918236-5A0A-49C3-9FF6-FFBC707D4BB2}" type="presParOf" srcId="{989E3525-B6A4-4B24-81A7-26FF79C3C47C}" destId="{D4B8CAB0-13B6-44B1-9A3A-008FA2996F6C}" srcOrd="1" destOrd="0" presId="urn:microsoft.com/office/officeart/2005/8/layout/hierarchy3"/>
    <dgm:cxn modelId="{0CCE8DD2-E060-48D3-87DE-5CB859C1CA28}" type="presParOf" srcId="{989E3525-B6A4-4B24-81A7-26FF79C3C47C}" destId="{BBD64092-E4EE-4CF8-9CA6-4EADF9C58A80}" srcOrd="2" destOrd="0" presId="urn:microsoft.com/office/officeart/2005/8/layout/hierarchy3"/>
    <dgm:cxn modelId="{845AA00C-5288-4548-BD80-0BF245DABA68}" type="presParOf" srcId="{989E3525-B6A4-4B24-81A7-26FF79C3C47C}" destId="{7D32AD14-A959-4982-BD0A-40F4F889506F}" srcOrd="3" destOrd="0" presId="urn:microsoft.com/office/officeart/2005/8/layout/hierarchy3"/>
    <dgm:cxn modelId="{F227335D-1A27-4CD5-81D8-23AB324E32A3}" type="presParOf" srcId="{989E3525-B6A4-4B24-81A7-26FF79C3C47C}" destId="{F0F3A6E7-DF49-4062-AEA6-D01139B2516C}" srcOrd="4" destOrd="0" presId="urn:microsoft.com/office/officeart/2005/8/layout/hierarchy3"/>
    <dgm:cxn modelId="{DE9A4601-1EA2-453F-8F35-0867C0604742}" type="presParOf" srcId="{989E3525-B6A4-4B24-81A7-26FF79C3C47C}" destId="{D2CC2232-003B-4EFD-8E02-51745B1778F0}" srcOrd="5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C53764-A1AA-4F58-889C-A3A8A7596C8D}">
      <dsp:nvSpPr>
        <dsp:cNvPr id="0" name=""/>
        <dsp:cNvSpPr/>
      </dsp:nvSpPr>
      <dsp:spPr>
        <a:xfrm>
          <a:off x="593739" y="1159"/>
          <a:ext cx="5287436" cy="760620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30480" rIns="45720" bIns="3048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2400" kern="12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rPr>
            <a:t>Pour construire un budget prévisionnelle réaliste il faut </a:t>
          </a:r>
          <a:endParaRPr lang="fr-FR" sz="2400" kern="1200" dirty="0"/>
        </a:p>
      </dsp:txBody>
      <dsp:txXfrm>
        <a:off x="616017" y="23437"/>
        <a:ext cx="5242880" cy="716064"/>
      </dsp:txXfrm>
    </dsp:sp>
    <dsp:sp modelId="{3A0CA0CA-F224-476C-ABC4-1145734D853D}">
      <dsp:nvSpPr>
        <dsp:cNvPr id="0" name=""/>
        <dsp:cNvSpPr/>
      </dsp:nvSpPr>
      <dsp:spPr>
        <a:xfrm>
          <a:off x="1122482" y="761780"/>
          <a:ext cx="528743" cy="57046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570465"/>
              </a:lnTo>
              <a:lnTo>
                <a:pt x="528743" y="57046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4B8CAB0-13B6-44B1-9A3A-008FA2996F6C}">
      <dsp:nvSpPr>
        <dsp:cNvPr id="0" name=""/>
        <dsp:cNvSpPr/>
      </dsp:nvSpPr>
      <dsp:spPr>
        <a:xfrm>
          <a:off x="1651226" y="951935"/>
          <a:ext cx="8105534" cy="760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 dirty="0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rPr>
            <a:t>lister de façon exhaustive les dépenses envisagées</a:t>
          </a:r>
          <a:r>
            <a:rPr lang="fr-FR" sz="1800" kern="1200" dirty="0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rPr>
            <a:t> ;</a:t>
          </a:r>
        </a:p>
      </dsp:txBody>
      <dsp:txXfrm>
        <a:off x="1673504" y="974213"/>
        <a:ext cx="8060978" cy="716064"/>
      </dsp:txXfrm>
    </dsp:sp>
    <dsp:sp modelId="{BBD64092-E4EE-4CF8-9CA6-4EADF9C58A80}">
      <dsp:nvSpPr>
        <dsp:cNvPr id="0" name=""/>
        <dsp:cNvSpPr/>
      </dsp:nvSpPr>
      <dsp:spPr>
        <a:xfrm>
          <a:off x="1122482" y="761780"/>
          <a:ext cx="528743" cy="1521240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1521240"/>
              </a:lnTo>
              <a:lnTo>
                <a:pt x="528743" y="1521240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D32AD14-A959-4982-BD0A-40F4F889506F}">
      <dsp:nvSpPr>
        <dsp:cNvPr id="0" name=""/>
        <dsp:cNvSpPr/>
      </dsp:nvSpPr>
      <dsp:spPr>
        <a:xfrm>
          <a:off x="1651226" y="1902710"/>
          <a:ext cx="8105534" cy="760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Arial" panose="020B0604020202020204" pitchFamily="34" charset="0"/>
            </a:rPr>
            <a:t>chiffrer</a:t>
          </a:r>
          <a:r>
            <a:rPr lang="fr-FR" sz="1800" b="1" kern="1200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rPr>
            <a:t> chaque montant de façon réaliste</a:t>
          </a:r>
          <a:r>
            <a:rPr lang="fr-FR" sz="1800" kern="1200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rPr>
            <a:t>, sans optimisme excessif (dépenses et recettes…) ;</a:t>
          </a:r>
          <a:endParaRPr lang="fr-FR" sz="1800" kern="1200" dirty="0">
            <a:uFill>
              <a:solidFill>
                <a:srgbClr val="000000"/>
              </a:solidFill>
            </a:uFill>
            <a:latin typeface="Arial" panose="020B0604020202020204" pitchFamily="34" charset="0"/>
            <a:ea typeface="Arial" panose="020B0604020202020204" pitchFamily="34" charset="0"/>
            <a:cs typeface="Times New Roman" panose="02020603050405020304" pitchFamily="18" charset="0"/>
          </a:endParaRPr>
        </a:p>
      </dsp:txBody>
      <dsp:txXfrm>
        <a:off x="1673504" y="1924988"/>
        <a:ext cx="8060978" cy="716064"/>
      </dsp:txXfrm>
    </dsp:sp>
    <dsp:sp modelId="{F0F3A6E7-DF49-4062-AEA6-D01139B2516C}">
      <dsp:nvSpPr>
        <dsp:cNvPr id="0" name=""/>
        <dsp:cNvSpPr/>
      </dsp:nvSpPr>
      <dsp:spPr>
        <a:xfrm>
          <a:off x="1122482" y="761780"/>
          <a:ext cx="528743" cy="2472015"/>
        </a:xfrm>
        <a:custGeom>
          <a:avLst/>
          <a:gdLst/>
          <a:ahLst/>
          <a:cxnLst/>
          <a:rect l="0" t="0" r="0" b="0"/>
          <a:pathLst>
            <a:path>
              <a:moveTo>
                <a:pt x="0" y="0"/>
              </a:moveTo>
              <a:lnTo>
                <a:pt x="0" y="2472015"/>
              </a:lnTo>
              <a:lnTo>
                <a:pt x="528743" y="2472015"/>
              </a:lnTo>
            </a:path>
          </a:pathLst>
        </a:custGeom>
        <a:noFill/>
        <a:ln w="19050" cap="rnd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D2CC2232-003B-4EFD-8E02-51745B1778F0}">
      <dsp:nvSpPr>
        <dsp:cNvPr id="0" name=""/>
        <dsp:cNvSpPr/>
      </dsp:nvSpPr>
      <dsp:spPr>
        <a:xfrm>
          <a:off x="1651226" y="2853485"/>
          <a:ext cx="8105534" cy="760620"/>
        </a:xfrm>
        <a:prstGeom prst="roundRect">
          <a:avLst>
            <a:gd name="adj" fmla="val 10000"/>
          </a:avLst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9050" cap="rnd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4290" tIns="22860" rIns="34290" bIns="22860" numCol="1" spcCol="1270" anchor="ctr" anchorCtr="0">
          <a:noAutofit/>
        </a:bodyPr>
        <a:lstStyle/>
        <a:p>
          <a:pPr marL="0" lvl="0" indent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fr-FR" sz="1800" b="1" kern="1200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rPr>
            <a:t>prévoir la date d'exigibilité</a:t>
          </a:r>
          <a:r>
            <a:rPr lang="fr-FR" sz="1800" kern="1200">
              <a:uFill>
                <a:solidFill>
                  <a:srgbClr val="000000"/>
                </a:solidFill>
              </a:uFill>
              <a:latin typeface="Arial" panose="020B0604020202020204" pitchFamily="34" charset="0"/>
              <a:ea typeface="Arial" panose="020B0604020202020204" pitchFamily="34" charset="0"/>
              <a:cs typeface="Times New Roman" panose="02020603050405020304" pitchFamily="18" charset="0"/>
            </a:rPr>
            <a:t> de chaque mouvement, laquelle dépend des conditions de règlement obtenues des fournisseurs et accordées aux clients. </a:t>
          </a:r>
          <a:endParaRPr lang="fr-FR" sz="1800" kern="1200" dirty="0">
            <a:uFill>
              <a:solidFill>
                <a:srgbClr val="000000"/>
              </a:solidFill>
            </a:uFill>
            <a:latin typeface="Arial" panose="020B0604020202020204" pitchFamily="34" charset="0"/>
            <a:ea typeface="Arial" panose="020B0604020202020204" pitchFamily="34" charset="0"/>
            <a:cs typeface="Times New Roman" panose="02020603050405020304" pitchFamily="18" charset="0"/>
          </a:endParaRPr>
        </a:p>
      </dsp:txBody>
      <dsp:txXfrm>
        <a:off x="1673504" y="2875763"/>
        <a:ext cx="8060978" cy="7160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2"/>
            <a:ext cx="8825659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9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32938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 panoramiqu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9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13447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et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014113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tion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>
          <a:xfrm>
            <a:off x="1930401" y="3771174"/>
            <a:ext cx="7385828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  <p:sp>
        <p:nvSpPr>
          <p:cNvPr id="11" name="TextBox 10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330491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accent1"/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sz="12200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590728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arte n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3124201"/>
            <a:ext cx="8825659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6588762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1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61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5" y="2667000"/>
            <a:ext cx="294679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1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83753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 colonnes d’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1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3"/>
            <a:ext cx="2940051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6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5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2"/>
            <a:ext cx="293440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1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701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6" y="4827210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3" y="2133600"/>
            <a:ext cx="0" cy="3962400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203173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63514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3" y="430215"/>
            <a:ext cx="1752601" cy="5826125"/>
          </a:xfrm>
        </p:spPr>
        <p:txBody>
          <a:bodyPr vert="eaVert" anchor="b" anchorCtr="0"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4" y="887414"/>
            <a:ext cx="7423149" cy="536892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438913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278836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7" y="2861735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accent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64138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3" y="2060577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4" y="2056093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340305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3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6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6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583653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984766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488309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129282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38250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7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7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r-FR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5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998727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1" y="2669687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1" y="2892349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accent1">
                  <a:lumMod val="60000"/>
                  <a:lumOff val="40000"/>
                  <a:alpha val="7000"/>
                </a:schemeClr>
              </a:gs>
              <a:gs pos="69000">
                <a:schemeClr val="accent1">
                  <a:lumMod val="60000"/>
                  <a:lumOff val="40000"/>
                  <a:alpha val="0"/>
                </a:schemeClr>
              </a:gs>
              <a:gs pos="36000">
                <a:schemeClr val="accent1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713"/>
          <a:stretch/>
        </p:blipFill>
        <p:spPr>
          <a:xfrm>
            <a:off x="8000197" y="0"/>
            <a:ext cx="1603387" cy="1143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4199"/>
          <a:stretch/>
        </p:blipFill>
        <p:spPr>
          <a:xfrm>
            <a:off x="8609013" y="6092866"/>
            <a:ext cx="993735" cy="765134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2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fr-FR"/>
              <a:t>Modifiez le style du titre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20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41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B14B23-EBBB-4FF8-A86F-057ABCCE629C}" type="datetimeFigureOut">
              <a:rPr lang="fr-FR" smtClean="0"/>
              <a:t>13/04/2024</a:t>
            </a:fld>
            <a:endParaRPr lang="fr-F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5" y="3225299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2542" y="295731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34C07D-E8DA-4633-BC68-D66A8E810D17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4698301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87" r:id="rId1"/>
    <p:sldLayoutId id="2147483788" r:id="rId2"/>
    <p:sldLayoutId id="2147483789" r:id="rId3"/>
    <p:sldLayoutId id="2147483790" r:id="rId4"/>
    <p:sldLayoutId id="2147483791" r:id="rId5"/>
    <p:sldLayoutId id="2147483792" r:id="rId6"/>
    <p:sldLayoutId id="2147483793" r:id="rId7"/>
    <p:sldLayoutId id="2147483794" r:id="rId8"/>
    <p:sldLayoutId id="2147483795" r:id="rId9"/>
    <p:sldLayoutId id="2147483796" r:id="rId10"/>
    <p:sldLayoutId id="2147483797" r:id="rId11"/>
    <p:sldLayoutId id="2147483798" r:id="rId12"/>
    <p:sldLayoutId id="2147483799" r:id="rId13"/>
    <p:sldLayoutId id="2147483800" r:id="rId14"/>
    <p:sldLayoutId id="2147483801" r:id="rId15"/>
    <p:sldLayoutId id="2147483802" r:id="rId16"/>
    <p:sldLayoutId id="2147483803" r:id="rId17"/>
  </p:sldLayoutIdLst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48167"/>
            <a:ext cx="10773833" cy="901700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</a:pPr>
            <a:r>
              <a:rPr lang="fr-FR" sz="3200" b="1" dirty="0"/>
              <a:t>Chap. 15 - La réalisation des budgets prévisionnels</a:t>
            </a:r>
            <a:br>
              <a:rPr lang="fr-FR" sz="3200" b="1" dirty="0"/>
            </a:br>
            <a:r>
              <a:rPr lang="fr-FR" sz="3200" b="1" dirty="0"/>
              <a:t>1. L’utilité des budgets prévisionnels</a:t>
            </a:r>
            <a:endParaRPr lang="fr-FR" sz="5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2843FF-315D-4CA8-BC7A-0159A55F9125}"/>
              </a:ext>
            </a:extLst>
          </p:cNvPr>
          <p:cNvSpPr/>
          <p:nvPr/>
        </p:nvSpPr>
        <p:spPr>
          <a:xfrm>
            <a:off x="704045" y="1454053"/>
            <a:ext cx="9971050" cy="475514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</a:pPr>
            <a:r>
              <a:rPr lang="fr-FR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budgets prévisionnels </a:t>
            </a:r>
          </a:p>
          <a:p>
            <a:pPr algn="ctr">
              <a:spcBef>
                <a:spcPts val="600"/>
              </a:spcBef>
            </a:pPr>
            <a:r>
              <a:rPr lang="fr-FR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planifient les dépenses et les recettes </a:t>
            </a:r>
          </a:p>
          <a:p>
            <a:pPr algn="ctr">
              <a:spcBef>
                <a:spcPts val="600"/>
              </a:spcBef>
            </a:pPr>
            <a:r>
              <a:rPr lang="fr-FR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afin de mieux contrôler les finances </a:t>
            </a:r>
          </a:p>
          <a:p>
            <a:pPr algn="ctr">
              <a:spcBef>
                <a:spcPts val="600"/>
              </a:spcBef>
            </a:pPr>
            <a:r>
              <a:rPr lang="fr-FR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et éviter les problèmes de trésorerie (découverts, impayés…). </a:t>
            </a:r>
          </a:p>
          <a:p>
            <a:pPr algn="just">
              <a:spcBef>
                <a:spcPts val="1200"/>
              </a:spcBef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Ils permettent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d’évaluer la rentabilité des projets ; 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suivre les performances des investissements ;</a:t>
            </a:r>
          </a:p>
          <a:p>
            <a:pPr marL="342900" indent="-342900" algn="just">
              <a:spcBef>
                <a:spcPts val="600"/>
              </a:spcBef>
              <a:buFont typeface="Wingdings" panose="05000000000000000000" pitchFamily="2" charset="2"/>
              <a:buChar char="Ø"/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 </a:t>
            </a:r>
            <a:r>
              <a:rPr lang="fr-FR" sz="24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motiver le personnel en lui donnant des objectifs à atteindre. </a:t>
            </a:r>
          </a:p>
          <a:p>
            <a:pPr algn="ctr">
              <a:spcBef>
                <a:spcPts val="1800"/>
              </a:spcBef>
            </a:pPr>
            <a:r>
              <a:rPr lang="fr-FR" sz="24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L’ensemble de ces caractéristiques facilitent les prises de décisions financières et stratégiques.</a:t>
            </a:r>
          </a:p>
        </p:txBody>
      </p:sp>
    </p:spTree>
    <p:extLst>
      <p:ext uri="{BB962C8B-B14F-4D97-AF65-F5344CB8AC3E}">
        <p14:creationId xmlns:p14="http://schemas.microsoft.com/office/powerpoint/2010/main" val="5498345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148167"/>
            <a:ext cx="10773833" cy="901700"/>
          </a:xfrm>
        </p:spPr>
        <p:txBody>
          <a:bodyPr>
            <a:normAutofit fontScale="90000"/>
          </a:bodyPr>
          <a:lstStyle/>
          <a:p>
            <a:pPr>
              <a:spcBef>
                <a:spcPts val="1200"/>
              </a:spcBef>
            </a:pPr>
            <a:r>
              <a:rPr lang="fr-FR" sz="3200" b="1" dirty="0"/>
              <a:t>Chap. 15 - La réalisation des budgets prévisionnels</a:t>
            </a:r>
            <a:br>
              <a:rPr lang="fr-FR" sz="3200" b="1" dirty="0"/>
            </a:br>
            <a:r>
              <a:rPr lang="fr-FR" sz="3200" b="1" dirty="0"/>
              <a:t>1. L’utilité des budgets prévisionnels</a:t>
            </a:r>
            <a:endParaRPr lang="fr-FR" sz="5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52843FF-315D-4CA8-BC7A-0159A55F9125}"/>
              </a:ext>
            </a:extLst>
          </p:cNvPr>
          <p:cNvSpPr/>
          <p:nvPr/>
        </p:nvSpPr>
        <p:spPr>
          <a:xfrm>
            <a:off x="789903" y="2012138"/>
            <a:ext cx="10165725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24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 budget est un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document financier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détaille </a:t>
            </a:r>
          </a:p>
          <a:p>
            <a:pPr algn="ctr">
              <a:spcBef>
                <a:spcPts val="24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les </a:t>
            </a: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dépenses et les recettes </a:t>
            </a: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 résultent d'une activité. </a:t>
            </a:r>
          </a:p>
          <a:p>
            <a:pPr algn="ctr">
              <a:spcBef>
                <a:spcPts val="2400"/>
              </a:spcBef>
              <a:spcAft>
                <a:spcPts val="0"/>
              </a:spcAft>
            </a:pPr>
            <a:r>
              <a:rPr lang="fr-FR" sz="24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Il peut concerner </a:t>
            </a:r>
          </a:p>
          <a:p>
            <a:pPr algn="ctr">
              <a:spcBef>
                <a:spcPts val="24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une entreprise, un service, un projet, un investissement, un événement… </a:t>
            </a:r>
          </a:p>
        </p:txBody>
      </p:sp>
    </p:spTree>
    <p:extLst>
      <p:ext uri="{BB962C8B-B14F-4D97-AF65-F5344CB8AC3E}">
        <p14:creationId xmlns:p14="http://schemas.microsoft.com/office/powerpoint/2010/main" val="1035844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071150AE-5209-4FE1-9192-3BE9377FEE00}"/>
              </a:ext>
            </a:extLst>
          </p:cNvPr>
          <p:cNvSpPr/>
          <p:nvPr/>
        </p:nvSpPr>
        <p:spPr>
          <a:xfrm>
            <a:off x="409918" y="2817413"/>
            <a:ext cx="4703233" cy="21236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Le budget peut être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statique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et indiquer, pour un événement précis les montants des recettes et des dépenses envisagées afin de déterminer le coût prévisionnel et le bilan financier de l’action. </a:t>
            </a:r>
          </a:p>
        </p:txBody>
      </p:sp>
      <p:graphicFrame>
        <p:nvGraphicFramePr>
          <p:cNvPr id="4" name="Tableau 3">
            <a:extLst>
              <a:ext uri="{FF2B5EF4-FFF2-40B4-BE49-F238E27FC236}">
                <a16:creationId xmlns:a16="http://schemas.microsoft.com/office/drawing/2014/main" id="{C39E2CD6-14DB-428E-A0AB-AC06475ECC4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78594460"/>
              </p:ext>
            </p:extLst>
          </p:nvPr>
        </p:nvGraphicFramePr>
        <p:xfrm>
          <a:off x="5385992" y="2029793"/>
          <a:ext cx="6316134" cy="340107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512853">
                  <a:extLst>
                    <a:ext uri="{9D8B030D-6E8A-4147-A177-3AD203B41FA5}">
                      <a16:colId xmlns:a16="http://schemas.microsoft.com/office/drawing/2014/main" val="3191041413"/>
                    </a:ext>
                  </a:extLst>
                </a:gridCol>
                <a:gridCol w="1803281">
                  <a:extLst>
                    <a:ext uri="{9D8B030D-6E8A-4147-A177-3AD203B41FA5}">
                      <a16:colId xmlns:a16="http://schemas.microsoft.com/office/drawing/2014/main" val="534150668"/>
                    </a:ext>
                  </a:extLst>
                </a:gridCol>
              </a:tblGrid>
              <a:tr h="566558">
                <a:tc gridSpan="2"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30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Budget prévisionnel concert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fr-FR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0473499"/>
                  </a:ext>
                </a:extLst>
              </a:tr>
              <a:tr h="3708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Location salle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1 800,00 €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36415273"/>
                  </a:ext>
                </a:extLst>
              </a:tr>
              <a:tr h="3708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Décoration salle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600,00 €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358048988"/>
                  </a:ext>
                </a:extLst>
              </a:tr>
              <a:tr h="3708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Forfait groupe de musique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2 500,00 €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51146891"/>
                  </a:ext>
                </a:extLst>
              </a:tr>
              <a:tr h="370820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Frais administratifs divers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500,00 €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31172617"/>
                  </a:ext>
                </a:extLst>
              </a:tr>
              <a:tr h="3708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Coût prévisionnel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5 400,00 €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0884066"/>
                  </a:ext>
                </a:extLst>
              </a:tr>
              <a:tr h="3708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 </a:t>
                      </a:r>
                      <a:endParaRPr lang="fr-FR" sz="20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86997251"/>
                  </a:ext>
                </a:extLst>
              </a:tr>
              <a:tr h="370820"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Recettes prévisionnelles 300 personnes à 30 €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fr-FR" sz="20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9 000,00 €</a:t>
                      </a:r>
                      <a:endParaRPr lang="fr-FR" sz="20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29624791"/>
                  </a:ext>
                </a:extLst>
              </a:tr>
            </a:tbl>
          </a:graphicData>
        </a:graphic>
      </p:graphicFrame>
      <p:sp>
        <p:nvSpPr>
          <p:cNvPr id="8" name="Titre 1">
            <a:extLst>
              <a:ext uri="{FF2B5EF4-FFF2-40B4-BE49-F238E27FC236}">
                <a16:creationId xmlns:a16="http://schemas.microsoft.com/office/drawing/2014/main" id="{A8C6EA05-18D3-4BB1-849F-CB4A1B974204}"/>
              </a:ext>
            </a:extLst>
          </p:cNvPr>
          <p:cNvSpPr txBox="1">
            <a:spLocks/>
          </p:cNvSpPr>
          <p:nvPr/>
        </p:nvSpPr>
        <p:spPr>
          <a:xfrm>
            <a:off x="-60341" y="-37498"/>
            <a:ext cx="10773833" cy="76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/>
              <a:t>1. L’utilité des budgets prévisionnels</a:t>
            </a:r>
            <a:endParaRPr lang="fr-FR" sz="5400" dirty="0"/>
          </a:p>
        </p:txBody>
      </p:sp>
    </p:spTree>
    <p:extLst>
      <p:ext uri="{BB962C8B-B14F-4D97-AF65-F5344CB8AC3E}">
        <p14:creationId xmlns:p14="http://schemas.microsoft.com/office/powerpoint/2010/main" val="1021129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-60341" y="-37498"/>
            <a:ext cx="10773833" cy="762000"/>
          </a:xfrm>
        </p:spPr>
        <p:txBody>
          <a:bodyPr>
            <a:normAutofit/>
          </a:bodyPr>
          <a:lstStyle/>
          <a:p>
            <a:r>
              <a:rPr lang="fr-FR" sz="3200" b="1" dirty="0"/>
              <a:t>1. L’utilité des </a:t>
            </a:r>
            <a:r>
              <a:rPr lang="fr-FR" sz="3200" b="1"/>
              <a:t>budgets prévisionnels</a:t>
            </a:r>
            <a:endParaRPr lang="fr-FR" sz="5400" dirty="0"/>
          </a:p>
        </p:txBody>
      </p:sp>
      <p:pic>
        <p:nvPicPr>
          <p:cNvPr id="6" name="Image 5" descr="Une image contenant capture d’écran&#10;&#10;Description générée automatiquement">
            <a:extLst>
              <a:ext uri="{FF2B5EF4-FFF2-40B4-BE49-F238E27FC236}">
                <a16:creationId xmlns:a16="http://schemas.microsoft.com/office/drawing/2014/main" id="{6033C524-F36A-4AFD-9970-6EEF845474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11098" y="2171701"/>
            <a:ext cx="8969804" cy="4355139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C7E7F64-C569-4211-912C-7E605E01F56E}"/>
              </a:ext>
            </a:extLst>
          </p:cNvPr>
          <p:cNvSpPr/>
          <p:nvPr/>
        </p:nvSpPr>
        <p:spPr>
          <a:xfrm>
            <a:off x="745066" y="1313442"/>
            <a:ext cx="10701867" cy="7694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600"/>
              </a:spcBef>
              <a:spcAft>
                <a:spcPts val="600"/>
              </a:spcAft>
            </a:pP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Mais il peut être </a:t>
            </a:r>
            <a:r>
              <a:rPr lang="fr-FR" sz="22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dynamique</a:t>
            </a:r>
            <a:r>
              <a:rPr lang="fr-FR" sz="2200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en précisant mois par mois les dates des règlements de chaque recette et dépense. </a:t>
            </a:r>
          </a:p>
        </p:txBody>
      </p:sp>
    </p:spTree>
    <p:extLst>
      <p:ext uri="{BB962C8B-B14F-4D97-AF65-F5344CB8AC3E}">
        <p14:creationId xmlns:p14="http://schemas.microsoft.com/office/powerpoint/2010/main" val="18205697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>
            <a:extLst>
              <a:ext uri="{FF2B5EF4-FFF2-40B4-BE49-F238E27FC236}">
                <a16:creationId xmlns:a16="http://schemas.microsoft.com/office/drawing/2014/main" id="{93A05BF1-1DF0-45CB-8E23-4C7D83CD6044}"/>
              </a:ext>
            </a:extLst>
          </p:cNvPr>
          <p:cNvSpPr txBox="1">
            <a:spLocks/>
          </p:cNvSpPr>
          <p:nvPr/>
        </p:nvSpPr>
        <p:spPr>
          <a:xfrm>
            <a:off x="-60341" y="-37498"/>
            <a:ext cx="10773833" cy="762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7200" b="0" i="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fr-FR" sz="3200" b="1" dirty="0"/>
              <a:t>1. L’utilité des budgets prévisionnels</a:t>
            </a:r>
            <a:endParaRPr lang="fr-FR" sz="5400" dirty="0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FA4E07C-9A30-428F-B2F5-C312F405E885}"/>
              </a:ext>
            </a:extLst>
          </p:cNvPr>
          <p:cNvSpPr/>
          <p:nvPr/>
        </p:nvSpPr>
        <p:spPr>
          <a:xfrm>
            <a:off x="780608" y="1407770"/>
            <a:ext cx="1041580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ts val="1200"/>
              </a:spcBef>
              <a:spcAft>
                <a:spcPts val="0"/>
              </a:spcAft>
            </a:pPr>
            <a:r>
              <a:rPr lang="fr-FR" sz="2400" b="1" dirty="0"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Chaque budget doit être adapté à la nature de l'activité qu'il doit décrire et aux types de dépenses et de recettes envisagées.</a:t>
            </a:r>
            <a:endParaRPr lang="fr-FR" sz="2400" dirty="0"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7" name="Diagramme 6">
            <a:extLst>
              <a:ext uri="{FF2B5EF4-FFF2-40B4-BE49-F238E27FC236}">
                <a16:creationId xmlns:a16="http://schemas.microsoft.com/office/drawing/2014/main" id="{0D05FD19-3ECF-4B2E-9A47-8374336CA65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10262974"/>
              </p:ext>
            </p:extLst>
          </p:nvPr>
        </p:nvGraphicFramePr>
        <p:xfrm>
          <a:off x="956733" y="2823634"/>
          <a:ext cx="10350500" cy="36152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004489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random/>
      </p:transition>
    </mc:Choice>
    <mc:Fallback xmlns="">
      <p:transition spd="slow">
        <p:random/>
      </p:transition>
    </mc:Fallback>
  </mc:AlternateContent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EE5818"/>
      </a:dk2>
      <a:lt2>
        <a:srgbClr val="EBEBEB"/>
      </a:lt2>
      <a:accent1>
        <a:srgbClr val="F5A408"/>
      </a:accent1>
      <a:accent2>
        <a:srgbClr val="FA731A"/>
      </a:accent2>
      <a:accent3>
        <a:srgbClr val="AB9281"/>
      </a:accent3>
      <a:accent4>
        <a:srgbClr val="A18CD0"/>
      </a:accent4>
      <a:accent5>
        <a:srgbClr val="8EBBD2"/>
      </a:accent5>
      <a:accent6>
        <a:srgbClr val="ACC995"/>
      </a:accent6>
      <a:hlink>
        <a:srgbClr val="FAC96A"/>
      </a:hlink>
      <a:folHlink>
        <a:srgbClr val="FCDB9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04000"/>
                <a:satMod val="128000"/>
                <a:lumMod val="10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68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42000"/>
                <a:hueMod val="42000"/>
                <a:satMod val="124000"/>
                <a:lumMod val="62000"/>
              </a:schemeClr>
              <a:schemeClr val="phClr">
                <a:tint val="96000"/>
                <a:satMod val="13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5A2F9111-B2DB-470C-BA56-608F9B65882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953</TotalTime>
  <Words>323</Words>
  <Application>Microsoft Office PowerPoint</Application>
  <PresentationFormat>Grand écran</PresentationFormat>
  <Paragraphs>40</Paragraphs>
  <Slides>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Wingdings</vt:lpstr>
      <vt:lpstr>Wingdings 3</vt:lpstr>
      <vt:lpstr>Ion</vt:lpstr>
      <vt:lpstr>Chap. 15 - La réalisation des budgets prévisionnels 1. L’utilité des budgets prévisionnels</vt:lpstr>
      <vt:lpstr>Chap. 15 - La réalisation des budgets prévisionnels 1. L’utilité des budgets prévisionnels</vt:lpstr>
      <vt:lpstr>Présentation PowerPoint</vt:lpstr>
      <vt:lpstr>1. L’utilité des budgets prévisionnels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A41. Organisation et amélioration du travail administratif</dc:title>
  <dc:creator>Claude Terrier</dc:creator>
  <cp:lastModifiedBy>Claude Terrier</cp:lastModifiedBy>
  <cp:revision>47</cp:revision>
  <dcterms:created xsi:type="dcterms:W3CDTF">2014-01-14T07:42:30Z</dcterms:created>
  <dcterms:modified xsi:type="dcterms:W3CDTF">2024-04-12T22:34:52Z</dcterms:modified>
</cp:coreProperties>
</file>