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sldIdLst>
    <p:sldId id="261" r:id="rId2"/>
    <p:sldId id="260" r:id="rId3"/>
    <p:sldId id="256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C85E54-020A-42DC-AA90-EE153078464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2A68739-BAFC-41D3-BAE7-AC123038991C}">
      <dgm:prSet phldrT="[Texte]"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L’activité des centres d’analyse est mesurée en unités d’œuvre. </a:t>
          </a:r>
          <a:endParaRPr lang="fr-FR" b="1" dirty="0">
            <a:solidFill>
              <a:schemeClr val="bg1"/>
            </a:solidFill>
          </a:endParaRPr>
        </a:p>
      </dgm:t>
    </dgm:pt>
    <dgm:pt modelId="{48D68EEE-DD2E-4250-A8DD-851F668A103C}" type="parTrans" cxnId="{2FB9F353-81E4-4A75-88FA-87F8AF325979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3CF19836-0DA0-4131-9B30-B3C471082E7F}" type="sibTrans" cxnId="{2FB9F353-81E4-4A75-88FA-87F8AF325979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EA9C39F2-B133-4019-87CD-7714D3A382F6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Il faut choisir pour chaque centre d’analyse une unité d’œuvre. </a:t>
          </a:r>
        </a:p>
      </dgm:t>
    </dgm:pt>
    <dgm:pt modelId="{E3B45A23-6AD9-45CF-AC53-F5338C0553EC}" type="parTrans" cxnId="{01C54E0A-0F7C-4DB4-B218-CABF7860B6AB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E9B57DAA-48EF-44BA-ADD2-EC2F353FD0FF}" type="sibTrans" cxnId="{01C54E0A-0F7C-4DB4-B218-CABF7860B6AB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7C9617F1-60BA-4F27-B07D-18E5CC5720ED}">
      <dgm:prSet/>
      <dgm:spPr/>
      <dgm:t>
        <a:bodyPr/>
        <a:lstStyle/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Unités d’œuvres les plus utilisées :</a:t>
          </a:r>
        </a:p>
        <a:p>
          <a:r>
            <a:rPr lang="fr-FR" b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l’heure de travail, </a:t>
          </a:r>
        </a:p>
        <a:p>
          <a:r>
            <a:rPr lang="fr-FR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l’heure-machine, </a:t>
          </a:r>
        </a:p>
        <a:p>
          <a:r>
            <a:rPr lang="fr-FR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quantités travaillées,</a:t>
          </a:r>
        </a:p>
        <a:p>
          <a:r>
            <a:rPr lang="fr-FR" b="1" i="1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exprimées en nombre, poids ou volume.</a:t>
          </a:r>
        </a:p>
      </dgm:t>
    </dgm:pt>
    <dgm:pt modelId="{09958FB6-CDBF-4119-96AA-942E0CB78064}" type="parTrans" cxnId="{F322CD09-A546-4821-B60B-AAF7D07FFFF6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8F87063A-5482-46B2-B2DC-BECC510FA1F8}" type="sibTrans" cxnId="{F322CD09-A546-4821-B60B-AAF7D07FFFF6}">
      <dgm:prSet/>
      <dgm:spPr/>
      <dgm:t>
        <a:bodyPr/>
        <a:lstStyle/>
        <a:p>
          <a:endParaRPr lang="fr-FR" b="1">
            <a:solidFill>
              <a:schemeClr val="bg1"/>
            </a:solidFill>
          </a:endParaRPr>
        </a:p>
      </dgm:t>
    </dgm:pt>
    <dgm:pt modelId="{DFCF10A1-3CF9-43B6-A296-D21A70A0731A}" type="pres">
      <dgm:prSet presAssocID="{48C85E54-020A-42DC-AA90-EE1530784647}" presName="Name0" presStyleCnt="0">
        <dgm:presLayoutVars>
          <dgm:dir/>
          <dgm:resizeHandles val="exact"/>
        </dgm:presLayoutVars>
      </dgm:prSet>
      <dgm:spPr/>
    </dgm:pt>
    <dgm:pt modelId="{1736AB32-9DB8-4F4F-86A9-3DE3606C8B99}" type="pres">
      <dgm:prSet presAssocID="{32A68739-BAFC-41D3-BAE7-AC123038991C}" presName="node" presStyleLbl="node1" presStyleIdx="0" presStyleCnt="3" custScaleY="102948" custLinFactNeighborX="2131">
        <dgm:presLayoutVars>
          <dgm:bulletEnabled val="1"/>
        </dgm:presLayoutVars>
      </dgm:prSet>
      <dgm:spPr/>
    </dgm:pt>
    <dgm:pt modelId="{A131EC22-B395-476C-B060-C01F808438FF}" type="pres">
      <dgm:prSet presAssocID="{3CF19836-0DA0-4131-9B30-B3C471082E7F}" presName="sibTrans" presStyleLbl="sibTrans2D1" presStyleIdx="0" presStyleCnt="2"/>
      <dgm:spPr/>
    </dgm:pt>
    <dgm:pt modelId="{E71EE6CB-E466-497A-8157-F0DD2CE77793}" type="pres">
      <dgm:prSet presAssocID="{3CF19836-0DA0-4131-9B30-B3C471082E7F}" presName="connectorText" presStyleLbl="sibTrans2D1" presStyleIdx="0" presStyleCnt="2"/>
      <dgm:spPr/>
    </dgm:pt>
    <dgm:pt modelId="{C21204DB-EF04-46C5-9157-137AB4059453}" type="pres">
      <dgm:prSet presAssocID="{EA9C39F2-B133-4019-87CD-7714D3A382F6}" presName="node" presStyleLbl="node1" presStyleIdx="1" presStyleCnt="3" custScaleY="102948" custLinFactNeighborX="2131">
        <dgm:presLayoutVars>
          <dgm:bulletEnabled val="1"/>
        </dgm:presLayoutVars>
      </dgm:prSet>
      <dgm:spPr/>
    </dgm:pt>
    <dgm:pt modelId="{23A83FF8-FF8F-474D-9C69-F79AB19C5F62}" type="pres">
      <dgm:prSet presAssocID="{E9B57DAA-48EF-44BA-ADD2-EC2F353FD0FF}" presName="sibTrans" presStyleLbl="sibTrans2D1" presStyleIdx="1" presStyleCnt="2"/>
      <dgm:spPr/>
    </dgm:pt>
    <dgm:pt modelId="{A906716C-07AA-4D7F-8164-ECF152F9B2EB}" type="pres">
      <dgm:prSet presAssocID="{E9B57DAA-48EF-44BA-ADD2-EC2F353FD0FF}" presName="connectorText" presStyleLbl="sibTrans2D1" presStyleIdx="1" presStyleCnt="2"/>
      <dgm:spPr/>
    </dgm:pt>
    <dgm:pt modelId="{525A9148-2DAB-43B9-8DE3-7BF24754D742}" type="pres">
      <dgm:prSet presAssocID="{7C9617F1-60BA-4F27-B07D-18E5CC5720ED}" presName="node" presStyleLbl="node1" presStyleIdx="2" presStyleCnt="3" custScaleY="197499" custLinFactNeighborX="2131">
        <dgm:presLayoutVars>
          <dgm:bulletEnabled val="1"/>
        </dgm:presLayoutVars>
      </dgm:prSet>
      <dgm:spPr/>
    </dgm:pt>
  </dgm:ptLst>
  <dgm:cxnLst>
    <dgm:cxn modelId="{F322CD09-A546-4821-B60B-AAF7D07FFFF6}" srcId="{48C85E54-020A-42DC-AA90-EE1530784647}" destId="{7C9617F1-60BA-4F27-B07D-18E5CC5720ED}" srcOrd="2" destOrd="0" parTransId="{09958FB6-CDBF-4119-96AA-942E0CB78064}" sibTransId="{8F87063A-5482-46B2-B2DC-BECC510FA1F8}"/>
    <dgm:cxn modelId="{01C54E0A-0F7C-4DB4-B218-CABF7860B6AB}" srcId="{48C85E54-020A-42DC-AA90-EE1530784647}" destId="{EA9C39F2-B133-4019-87CD-7714D3A382F6}" srcOrd="1" destOrd="0" parTransId="{E3B45A23-6AD9-45CF-AC53-F5338C0553EC}" sibTransId="{E9B57DAA-48EF-44BA-ADD2-EC2F353FD0FF}"/>
    <dgm:cxn modelId="{0E9A423D-51AC-493C-90FB-FBC3C1A38FA3}" type="presOf" srcId="{32A68739-BAFC-41D3-BAE7-AC123038991C}" destId="{1736AB32-9DB8-4F4F-86A9-3DE3606C8B99}" srcOrd="0" destOrd="0" presId="urn:microsoft.com/office/officeart/2005/8/layout/process1"/>
    <dgm:cxn modelId="{9B133B4D-442D-4D3E-ADAD-0071891296F9}" type="presOf" srcId="{7C9617F1-60BA-4F27-B07D-18E5CC5720ED}" destId="{525A9148-2DAB-43B9-8DE3-7BF24754D742}" srcOrd="0" destOrd="0" presId="urn:microsoft.com/office/officeart/2005/8/layout/process1"/>
    <dgm:cxn modelId="{3F1C0371-7520-48C3-9B69-396B467D0BFF}" type="presOf" srcId="{E9B57DAA-48EF-44BA-ADD2-EC2F353FD0FF}" destId="{A906716C-07AA-4D7F-8164-ECF152F9B2EB}" srcOrd="1" destOrd="0" presId="urn:microsoft.com/office/officeart/2005/8/layout/process1"/>
    <dgm:cxn modelId="{2FB9F353-81E4-4A75-88FA-87F8AF325979}" srcId="{48C85E54-020A-42DC-AA90-EE1530784647}" destId="{32A68739-BAFC-41D3-BAE7-AC123038991C}" srcOrd="0" destOrd="0" parTransId="{48D68EEE-DD2E-4250-A8DD-851F668A103C}" sibTransId="{3CF19836-0DA0-4131-9B30-B3C471082E7F}"/>
    <dgm:cxn modelId="{09CB46A2-33C2-414D-BA6A-13191B06FE68}" type="presOf" srcId="{E9B57DAA-48EF-44BA-ADD2-EC2F353FD0FF}" destId="{23A83FF8-FF8F-474D-9C69-F79AB19C5F62}" srcOrd="0" destOrd="0" presId="urn:microsoft.com/office/officeart/2005/8/layout/process1"/>
    <dgm:cxn modelId="{A521C1A3-E030-4DB9-A747-64131FA7BDC2}" type="presOf" srcId="{EA9C39F2-B133-4019-87CD-7714D3A382F6}" destId="{C21204DB-EF04-46C5-9157-137AB4059453}" srcOrd="0" destOrd="0" presId="urn:microsoft.com/office/officeart/2005/8/layout/process1"/>
    <dgm:cxn modelId="{857FA6B2-8255-42BC-B58B-7F9A4D7C262E}" type="presOf" srcId="{3CF19836-0DA0-4131-9B30-B3C471082E7F}" destId="{E71EE6CB-E466-497A-8157-F0DD2CE77793}" srcOrd="1" destOrd="0" presId="urn:microsoft.com/office/officeart/2005/8/layout/process1"/>
    <dgm:cxn modelId="{24FF24C0-E193-4ABA-A4CC-4BC08C60CAE8}" type="presOf" srcId="{3CF19836-0DA0-4131-9B30-B3C471082E7F}" destId="{A131EC22-B395-476C-B060-C01F808438FF}" srcOrd="0" destOrd="0" presId="urn:microsoft.com/office/officeart/2005/8/layout/process1"/>
    <dgm:cxn modelId="{3C5767E2-BB23-4BED-A0FA-B238DB539EE1}" type="presOf" srcId="{48C85E54-020A-42DC-AA90-EE1530784647}" destId="{DFCF10A1-3CF9-43B6-A296-D21A70A0731A}" srcOrd="0" destOrd="0" presId="urn:microsoft.com/office/officeart/2005/8/layout/process1"/>
    <dgm:cxn modelId="{A6A1214D-39B0-4B72-AA65-AB28175C3899}" type="presParOf" srcId="{DFCF10A1-3CF9-43B6-A296-D21A70A0731A}" destId="{1736AB32-9DB8-4F4F-86A9-3DE3606C8B99}" srcOrd="0" destOrd="0" presId="urn:microsoft.com/office/officeart/2005/8/layout/process1"/>
    <dgm:cxn modelId="{014FFBFC-8E97-405F-89E9-BB6EAED03AB5}" type="presParOf" srcId="{DFCF10A1-3CF9-43B6-A296-D21A70A0731A}" destId="{A131EC22-B395-476C-B060-C01F808438FF}" srcOrd="1" destOrd="0" presId="urn:microsoft.com/office/officeart/2005/8/layout/process1"/>
    <dgm:cxn modelId="{E6C2FDD7-8E23-44D0-B290-08638F0210A6}" type="presParOf" srcId="{A131EC22-B395-476C-B060-C01F808438FF}" destId="{E71EE6CB-E466-497A-8157-F0DD2CE77793}" srcOrd="0" destOrd="0" presId="urn:microsoft.com/office/officeart/2005/8/layout/process1"/>
    <dgm:cxn modelId="{DE690A17-B724-410B-B007-19977177B183}" type="presParOf" srcId="{DFCF10A1-3CF9-43B6-A296-D21A70A0731A}" destId="{C21204DB-EF04-46C5-9157-137AB4059453}" srcOrd="2" destOrd="0" presId="urn:microsoft.com/office/officeart/2005/8/layout/process1"/>
    <dgm:cxn modelId="{616A45D2-C093-476A-94E5-56B40767A1AE}" type="presParOf" srcId="{DFCF10A1-3CF9-43B6-A296-D21A70A0731A}" destId="{23A83FF8-FF8F-474D-9C69-F79AB19C5F62}" srcOrd="3" destOrd="0" presId="urn:microsoft.com/office/officeart/2005/8/layout/process1"/>
    <dgm:cxn modelId="{70B48310-C93F-41A7-8393-25156951F627}" type="presParOf" srcId="{23A83FF8-FF8F-474D-9C69-F79AB19C5F62}" destId="{A906716C-07AA-4D7F-8164-ECF152F9B2EB}" srcOrd="0" destOrd="0" presId="urn:microsoft.com/office/officeart/2005/8/layout/process1"/>
    <dgm:cxn modelId="{6AE10018-136B-4CC2-9516-57D6288A861E}" type="presParOf" srcId="{DFCF10A1-3CF9-43B6-A296-D21A70A0731A}" destId="{525A9148-2DAB-43B9-8DE3-7BF24754D74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36AB32-9DB8-4F4F-86A9-3DE3606C8B99}">
      <dsp:nvSpPr>
        <dsp:cNvPr id="0" name=""/>
        <dsp:cNvSpPr/>
      </dsp:nvSpPr>
      <dsp:spPr>
        <a:xfrm>
          <a:off x="35376" y="1246998"/>
          <a:ext cx="2980366" cy="184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L’activité des centres d’analyse est mesurée en unités d’œuvre. </a:t>
          </a:r>
          <a:endParaRPr lang="fr-FR" sz="2100" b="1" kern="1200" dirty="0">
            <a:solidFill>
              <a:schemeClr val="bg1"/>
            </a:solidFill>
          </a:endParaRPr>
        </a:p>
      </dsp:txBody>
      <dsp:txXfrm>
        <a:off x="89295" y="1300917"/>
        <a:ext cx="2872528" cy="1733098"/>
      </dsp:txXfrm>
    </dsp:sp>
    <dsp:sp modelId="{A131EC22-B395-476C-B060-C01F808438FF}">
      <dsp:nvSpPr>
        <dsp:cNvPr id="0" name=""/>
        <dsp:cNvSpPr/>
      </dsp:nvSpPr>
      <dsp:spPr>
        <a:xfrm>
          <a:off x="3313778" y="1797901"/>
          <a:ext cx="631837" cy="739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700" b="1" kern="1200">
            <a:solidFill>
              <a:schemeClr val="bg1"/>
            </a:solidFill>
          </a:endParaRPr>
        </a:p>
      </dsp:txBody>
      <dsp:txXfrm>
        <a:off x="3313778" y="1945727"/>
        <a:ext cx="442286" cy="443478"/>
      </dsp:txXfrm>
    </dsp:sp>
    <dsp:sp modelId="{C21204DB-EF04-46C5-9157-137AB4059453}">
      <dsp:nvSpPr>
        <dsp:cNvPr id="0" name=""/>
        <dsp:cNvSpPr/>
      </dsp:nvSpPr>
      <dsp:spPr>
        <a:xfrm>
          <a:off x="4207888" y="1246998"/>
          <a:ext cx="2980366" cy="18409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Il faut choisir pour chaque centre d’analyse une unité d’œuvre. </a:t>
          </a:r>
        </a:p>
      </dsp:txBody>
      <dsp:txXfrm>
        <a:off x="4261807" y="1300917"/>
        <a:ext cx="2872528" cy="1733098"/>
      </dsp:txXfrm>
    </dsp:sp>
    <dsp:sp modelId="{23A83FF8-FF8F-474D-9C69-F79AB19C5F62}">
      <dsp:nvSpPr>
        <dsp:cNvPr id="0" name=""/>
        <dsp:cNvSpPr/>
      </dsp:nvSpPr>
      <dsp:spPr>
        <a:xfrm>
          <a:off x="7482432" y="1797901"/>
          <a:ext cx="623658" cy="739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700" b="1" kern="1200">
            <a:solidFill>
              <a:schemeClr val="bg1"/>
            </a:solidFill>
          </a:endParaRPr>
        </a:p>
      </dsp:txBody>
      <dsp:txXfrm>
        <a:off x="7482432" y="1945727"/>
        <a:ext cx="436561" cy="443478"/>
      </dsp:txXfrm>
    </dsp:sp>
    <dsp:sp modelId="{525A9148-2DAB-43B9-8DE3-7BF24754D742}">
      <dsp:nvSpPr>
        <dsp:cNvPr id="0" name=""/>
        <dsp:cNvSpPr/>
      </dsp:nvSpPr>
      <dsp:spPr>
        <a:xfrm>
          <a:off x="8364967" y="401608"/>
          <a:ext cx="2980366" cy="35317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Unités d’œuvres les plus utilisées :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fr-FR" sz="21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l’heure de travail, 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l’heure-machine, 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les quantités travaillées,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b="1" i="1" kern="1200" dirty="0">
              <a:solidFill>
                <a:schemeClr val="bg1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exprimées en nombre, poids ou volume.</a:t>
          </a:r>
        </a:p>
      </dsp:txBody>
      <dsp:txXfrm>
        <a:off x="8452259" y="488900"/>
        <a:ext cx="2805782" cy="33571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4739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938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1630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5414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43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4170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768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60404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163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95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46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63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36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0490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330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643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1225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277B-6D0B-4CF9-B8A4-AC1FBBF06B23}" type="datetimeFigureOut">
              <a:rPr lang="fr-FR" smtClean="0"/>
              <a:t>07/04/2024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10A30-0CDE-43F7-9DC8-E96FA2DD1C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4416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  <p:sldLayoutId id="2147483811" r:id="rId13"/>
    <p:sldLayoutId id="2147483812" r:id="rId14"/>
    <p:sldLayoutId id="2147483813" r:id="rId15"/>
    <p:sldLayoutId id="2147483814" r:id="rId16"/>
    <p:sldLayoutId id="214748381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 – Les coûts d’unité d’œuvre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3351203488"/>
              </p:ext>
            </p:extLst>
          </p:nvPr>
        </p:nvGraphicFramePr>
        <p:xfrm>
          <a:off x="472055" y="1168399"/>
          <a:ext cx="11345334" cy="4334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71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0200" y="1416330"/>
            <a:ext cx="11531600" cy="457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L’unité d’œuvre permet de calculer le coût d'unité d'œuvre de chaque section principale afin de pouvoir les imputer aux coûts complets. </a:t>
            </a:r>
          </a:p>
          <a:p>
            <a:pPr algn="just">
              <a:spcBef>
                <a:spcPts val="24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 coût est obtenu en divisant le total des charges indirectes de la section par le nombre d'unités d'œuvre produites par la section.</a:t>
            </a:r>
          </a:p>
          <a:p>
            <a:pPr algn="just">
              <a:spcBef>
                <a:spcPts val="24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: 	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Section production 	     Total charges indirectes 	= 3 800 000 €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Unité d'œuvre : 		     Heures de travail		=  150 000 heures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  <a:tab pos="81026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Coût d’unité d'œuvre 	3 800 000/150 000		= 25,33333 €</a:t>
            </a:r>
          </a:p>
          <a:p>
            <a:pPr>
              <a:spcBef>
                <a:spcPts val="2400"/>
              </a:spcBef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400" b="1" i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Remarque : 	Il est courant de travailler avec 4 à 5 chiffres après la virgule.</a:t>
            </a:r>
            <a:endParaRPr lang="fr-FR" sz="24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53E5BB1-6B62-4223-8E98-C7A280AC855E}"/>
              </a:ext>
            </a:extLst>
          </p:cNvPr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 – Les coûts d’unité d’œuvre</a:t>
            </a:r>
          </a:p>
        </p:txBody>
      </p:sp>
    </p:spTree>
    <p:extLst>
      <p:ext uri="{BB962C8B-B14F-4D97-AF65-F5344CB8AC3E}">
        <p14:creationId xmlns:p14="http://schemas.microsoft.com/office/powerpoint/2010/main" val="49138897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556" y="1549121"/>
            <a:ext cx="11353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400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Exemple : InnoPub SA</a:t>
            </a:r>
            <a:endParaRPr lang="fr-FR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91440" algn="l"/>
                <a:tab pos="548640" algn="l"/>
                <a:tab pos="1005840" algn="l"/>
                <a:tab pos="1463040" algn="l"/>
                <a:tab pos="1920240" algn="l"/>
                <a:tab pos="2377440" algn="l"/>
                <a:tab pos="2834640" algn="l"/>
                <a:tab pos="3291840" algn="l"/>
                <a:tab pos="3749040" algn="l"/>
                <a:tab pos="4206240" algn="l"/>
              </a:tabLst>
            </a:pPr>
            <a:r>
              <a:rPr lang="fr-FR" sz="20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FR" sz="2000" i="1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coûts d’unités </a:t>
            </a:r>
            <a:r>
              <a:rPr lang="fr-FR" sz="2000" i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d’œuvre seront calculés selon les règles suivantes :</a:t>
            </a:r>
            <a:endParaRPr lang="fr-FR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050617"/>
              </p:ext>
            </p:extLst>
          </p:nvPr>
        </p:nvGraphicFramePr>
        <p:xfrm>
          <a:off x="259103" y="2705910"/>
          <a:ext cx="11673794" cy="26896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0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6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58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0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795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85248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44263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20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Tableau de répartition des charges indirectes</a:t>
                      </a:r>
                      <a:endParaRPr lang="fr-FR" sz="14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8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Comptes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Montant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auxiliaires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Centres principaux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8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Entretien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Administration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Achats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Production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Distribution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8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Totaux répartition</a:t>
                      </a:r>
                      <a:r>
                        <a:rPr lang="fr-FR" sz="1600" baseline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secondaire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-    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-    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45 980  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115 659  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39 962  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31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Unités d’œuvre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100 € d'achat (601)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Heure de travail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100 € de CA (701)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8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d'unités d'œuvre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18 900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7 100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88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d'unité d'œuvre</a:t>
                      </a:r>
                      <a:endParaRPr lang="fr-FR" sz="16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18,39184 €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6,11951 €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91440" algn="l"/>
                          <a:tab pos="548640" algn="l"/>
                          <a:tab pos="1005840" algn="l"/>
                          <a:tab pos="1463040" algn="l"/>
                          <a:tab pos="1920240" algn="l"/>
                          <a:tab pos="2377440" algn="l"/>
                          <a:tab pos="2834640" algn="l"/>
                          <a:tab pos="3291840" algn="l"/>
                          <a:tab pos="3749040" algn="l"/>
                          <a:tab pos="4206240" algn="l"/>
                          <a:tab pos="449580" algn="l"/>
                        </a:tabLs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5,62839 € 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1223294-4578-4EF3-860C-BFF1C998DABB}"/>
              </a:ext>
            </a:extLst>
          </p:cNvPr>
          <p:cNvSpPr/>
          <p:nvPr/>
        </p:nvSpPr>
        <p:spPr>
          <a:xfrm>
            <a:off x="0" y="0"/>
            <a:ext cx="10007600" cy="10541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Chap. 14 - </a:t>
            </a: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Calcul des coûts et analyse des résultats</a:t>
            </a:r>
          </a:p>
          <a:p>
            <a:pPr>
              <a:spcAft>
                <a:spcPts val="3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 – Les coûts d’unité d’œuvre</a:t>
            </a:r>
          </a:p>
        </p:txBody>
      </p:sp>
    </p:spTree>
    <p:extLst>
      <p:ext uri="{BB962C8B-B14F-4D97-AF65-F5344CB8AC3E}">
        <p14:creationId xmlns:p14="http://schemas.microsoft.com/office/powerpoint/2010/main" val="822865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TC104033921[[fn=Damas]]</Template>
  <TotalTime>59</TotalTime>
  <Words>301</Words>
  <Application>Microsoft Office PowerPoint</Application>
  <PresentationFormat>Grand écran</PresentationFormat>
  <Paragraphs>56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Bookman Old Style</vt:lpstr>
      <vt:lpstr>Rockwell</vt:lpstr>
      <vt:lpstr>Damask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Claude Terrier</dc:creator>
  <cp:lastModifiedBy>Claude Terrier</cp:lastModifiedBy>
  <cp:revision>19</cp:revision>
  <dcterms:created xsi:type="dcterms:W3CDTF">2014-06-17T06:47:14Z</dcterms:created>
  <dcterms:modified xsi:type="dcterms:W3CDTF">2024-04-06T22:06:13Z</dcterms:modified>
</cp:coreProperties>
</file>