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sans titre" id="{A37F787E-D2C2-4D86-9FB8-ED897E21092F}">
          <p14:sldIdLst>
            <p14:sldId id="256"/>
            <p14:sldId id="25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Style moyen 4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07/04/2024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4739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07/04/2024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9382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07/04/2024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16309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07/04/2024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55414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07/04/2024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66438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07/04/2024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44170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07/04/2024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87687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07/04/2024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60404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07/04/2024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1639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07/04/2024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1953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07/04/2024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3464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07/04/2024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1638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07/04/2024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9360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07/04/2024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0490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07/04/2024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3304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07/04/2024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4643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07/04/2024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1225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2277B-6D0B-4CF9-B8A4-AC1FBBF06B23}" type="datetimeFigureOut">
              <a:rPr lang="fr-FR" smtClean="0"/>
              <a:t>07/04/2024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44416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  <p:sldLayoutId id="2147483810" r:id="rId12"/>
    <p:sldLayoutId id="2147483811" r:id="rId13"/>
    <p:sldLayoutId id="2147483812" r:id="rId14"/>
    <p:sldLayoutId id="2147483813" r:id="rId15"/>
    <p:sldLayoutId id="2147483814" r:id="rId16"/>
    <p:sldLayoutId id="214748381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1141366" cy="1054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Chap. 14 - </a:t>
            </a: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Calcul des coûts et analyse des résultats</a:t>
            </a:r>
          </a:p>
          <a:p>
            <a:pPr>
              <a:spcAft>
                <a:spcPts val="30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6 – La valorisation des stocks</a:t>
            </a:r>
          </a:p>
        </p:txBody>
      </p:sp>
      <p:sp>
        <p:nvSpPr>
          <p:cNvPr id="2" name="Rectangle 1"/>
          <p:cNvSpPr/>
          <p:nvPr/>
        </p:nvSpPr>
        <p:spPr>
          <a:xfrm>
            <a:off x="474770" y="1514477"/>
            <a:ext cx="10930467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600" dirty="0">
                <a:latin typeface="Arial" panose="020B0604020202020204" pitchFamily="34" charset="0"/>
                <a:cs typeface="Times New Roman" panose="02020603050405020304" pitchFamily="18" charset="0"/>
              </a:rPr>
              <a:t>Lorsque qu’un article entre en stock, son prix d'achat peut varier par rapport aux articles déjà en stock. </a:t>
            </a:r>
          </a:p>
          <a:p>
            <a:pPr algn="ctr"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endParaRPr lang="fr-FR" sz="26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600" dirty="0">
                <a:latin typeface="Arial" panose="020B0604020202020204" pitchFamily="34" charset="0"/>
                <a:cs typeface="Times New Roman" panose="02020603050405020304" pitchFamily="18" charset="0"/>
              </a:rPr>
              <a:t>Le nouveau prix d'achat peut être supérieur ou inférieur à celui des articles déjà en stock. </a:t>
            </a:r>
          </a:p>
          <a:p>
            <a:pPr algn="ctr"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endParaRPr lang="fr-FR" sz="26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600" dirty="0">
                <a:latin typeface="Arial" panose="020B0604020202020204" pitchFamily="34" charset="0"/>
                <a:cs typeface="Times New Roman" panose="02020603050405020304" pitchFamily="18" charset="0"/>
              </a:rPr>
              <a:t>Dès lors se pose la question de savoir à quel prix sortir les articles du stock ? </a:t>
            </a:r>
          </a:p>
          <a:p>
            <a:pPr algn="ctr"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600" dirty="0">
                <a:latin typeface="Arial" panose="020B0604020202020204" pitchFamily="34" charset="0"/>
                <a:cs typeface="Times New Roman" panose="02020603050405020304" pitchFamily="18" charset="0"/>
              </a:rPr>
              <a:t>à l’ancien prix ? </a:t>
            </a:r>
          </a:p>
          <a:p>
            <a:pPr algn="ctr"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600" dirty="0">
                <a:latin typeface="Arial" panose="020B0604020202020204" pitchFamily="34" charset="0"/>
                <a:cs typeface="Times New Roman" panose="02020603050405020304" pitchFamily="18" charset="0"/>
              </a:rPr>
              <a:t>au nouveau prix ?</a:t>
            </a:r>
          </a:p>
          <a:p>
            <a:pPr algn="ctr"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600" dirty="0">
                <a:latin typeface="Arial" panose="020B0604020202020204" pitchFamily="34" charset="0"/>
                <a:cs typeface="Times New Roman" panose="02020603050405020304" pitchFamily="18" charset="0"/>
              </a:rPr>
              <a:t>ou à un prix moyen ?</a:t>
            </a:r>
          </a:p>
          <a:p>
            <a:pPr algn="ctr">
              <a:spcAft>
                <a:spcPts val="0"/>
              </a:spcAft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6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22865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1141366" cy="1054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Chap. 14 - </a:t>
            </a: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Calcul des coûts et analyse des résultats</a:t>
            </a:r>
          </a:p>
          <a:p>
            <a:pPr>
              <a:spcAft>
                <a:spcPts val="30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6 – La valorisation des stocks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AB2C109-FE71-4FD5-AB1D-A916F183ACFB}"/>
              </a:ext>
            </a:extLst>
          </p:cNvPr>
          <p:cNvSpPr/>
          <p:nvPr/>
        </p:nvSpPr>
        <p:spPr>
          <a:xfrm>
            <a:off x="740833" y="1278467"/>
            <a:ext cx="102362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 gestion, il existe plusieurs méthodes pour chiffrer les stocks 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méthode du premier entré premier, sorti (first in, first out) ;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méthode du coût moyen unitaire pondéré après chaque entrée (méthode la plus utilisée). 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endParaRPr lang="fr-FR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Exemple Calcul du CMUP après chaque entrée</a:t>
            </a:r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75E7F928-5794-4519-AFD2-834E245EC4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4454160"/>
              </p:ext>
            </p:extLst>
          </p:nvPr>
        </p:nvGraphicFramePr>
        <p:xfrm>
          <a:off x="210356" y="3676455"/>
          <a:ext cx="11755752" cy="28016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2515">
                  <a:extLst>
                    <a:ext uri="{9D8B030D-6E8A-4147-A177-3AD203B41FA5}">
                      <a16:colId xmlns:a16="http://schemas.microsoft.com/office/drawing/2014/main" val="1621368454"/>
                    </a:ext>
                  </a:extLst>
                </a:gridCol>
                <a:gridCol w="1162515">
                  <a:extLst>
                    <a:ext uri="{9D8B030D-6E8A-4147-A177-3AD203B41FA5}">
                      <a16:colId xmlns:a16="http://schemas.microsoft.com/office/drawing/2014/main" val="3933387892"/>
                    </a:ext>
                  </a:extLst>
                </a:gridCol>
                <a:gridCol w="1007909">
                  <a:extLst>
                    <a:ext uri="{9D8B030D-6E8A-4147-A177-3AD203B41FA5}">
                      <a16:colId xmlns:a16="http://schemas.microsoft.com/office/drawing/2014/main" val="3837345400"/>
                    </a:ext>
                  </a:extLst>
                </a:gridCol>
                <a:gridCol w="1253595">
                  <a:extLst>
                    <a:ext uri="{9D8B030D-6E8A-4147-A177-3AD203B41FA5}">
                      <a16:colId xmlns:a16="http://schemas.microsoft.com/office/drawing/2014/main" val="1407313895"/>
                    </a:ext>
                  </a:extLst>
                </a:gridCol>
                <a:gridCol w="1253595">
                  <a:extLst>
                    <a:ext uri="{9D8B030D-6E8A-4147-A177-3AD203B41FA5}">
                      <a16:colId xmlns:a16="http://schemas.microsoft.com/office/drawing/2014/main" val="3463943470"/>
                    </a:ext>
                  </a:extLst>
                </a:gridCol>
                <a:gridCol w="1300334">
                  <a:extLst>
                    <a:ext uri="{9D8B030D-6E8A-4147-A177-3AD203B41FA5}">
                      <a16:colId xmlns:a16="http://schemas.microsoft.com/office/drawing/2014/main" val="2043840765"/>
                    </a:ext>
                  </a:extLst>
                </a:gridCol>
                <a:gridCol w="1300334">
                  <a:extLst>
                    <a:ext uri="{9D8B030D-6E8A-4147-A177-3AD203B41FA5}">
                      <a16:colId xmlns:a16="http://schemas.microsoft.com/office/drawing/2014/main" val="2468938104"/>
                    </a:ext>
                  </a:extLst>
                </a:gridCol>
                <a:gridCol w="919224">
                  <a:extLst>
                    <a:ext uri="{9D8B030D-6E8A-4147-A177-3AD203B41FA5}">
                      <a16:colId xmlns:a16="http://schemas.microsoft.com/office/drawing/2014/main" val="1760300215"/>
                    </a:ext>
                  </a:extLst>
                </a:gridCol>
                <a:gridCol w="1157716">
                  <a:extLst>
                    <a:ext uri="{9D8B030D-6E8A-4147-A177-3AD203B41FA5}">
                      <a16:colId xmlns:a16="http://schemas.microsoft.com/office/drawing/2014/main" val="2866649615"/>
                    </a:ext>
                  </a:extLst>
                </a:gridCol>
                <a:gridCol w="1238015">
                  <a:extLst>
                    <a:ext uri="{9D8B030D-6E8A-4147-A177-3AD203B41FA5}">
                      <a16:colId xmlns:a16="http://schemas.microsoft.com/office/drawing/2014/main" val="1048901861"/>
                    </a:ext>
                  </a:extLst>
                </a:gridCol>
              </a:tblGrid>
              <a:tr h="324633">
                <a:tc rowSpan="2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Date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Entrées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Sorties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Stock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CMUP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Valeur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1409405"/>
                  </a:ext>
                </a:extLst>
              </a:tr>
              <a:tr h="52147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Quantité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Valeur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Quantité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Valeur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9584551"/>
                  </a:ext>
                </a:extLst>
              </a:tr>
              <a:tr h="39110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01/01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Stock initial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125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10 €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1 250 €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16844632"/>
                  </a:ext>
                </a:extLst>
              </a:tr>
              <a:tr h="52147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02/01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11 €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550 €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175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2000" dirty="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10,2857</a:t>
                      </a:r>
                      <a:endParaRPr lang="fr-FR" sz="2000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1 800 €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0510027"/>
                  </a:ext>
                </a:extLst>
              </a:tr>
              <a:tr h="52147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05/01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12 €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480 €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215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2000" dirty="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10,6046</a:t>
                      </a:r>
                      <a:endParaRPr lang="fr-FR" sz="2000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2 280 €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85905072"/>
                  </a:ext>
                </a:extLst>
              </a:tr>
              <a:tr h="52147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08/01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10,6046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636,27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155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10,6046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1643,72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988679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92138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TC104033921[[fn=Damas]]</Template>
  <TotalTime>81</TotalTime>
  <Words>212</Words>
  <Application>Microsoft Office PowerPoint</Application>
  <PresentationFormat>Grand écran</PresentationFormat>
  <Paragraphs>65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Bookman Old Style</vt:lpstr>
      <vt:lpstr>Rockwell</vt:lpstr>
      <vt:lpstr>Symbol</vt:lpstr>
      <vt:lpstr>Damask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Claude Terrier</dc:creator>
  <cp:lastModifiedBy>Claude Terrier</cp:lastModifiedBy>
  <cp:revision>22</cp:revision>
  <dcterms:created xsi:type="dcterms:W3CDTF">2014-06-17T06:47:14Z</dcterms:created>
  <dcterms:modified xsi:type="dcterms:W3CDTF">2024-04-06T22:04:43Z</dcterms:modified>
</cp:coreProperties>
</file>