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B843A7-E79A-44F9-9994-21D2AFBFEC68}" type="doc">
      <dgm:prSet loTypeId="urn:microsoft.com/office/officeart/2005/8/layout/chevron1" loCatId="process" qsTypeId="urn:microsoft.com/office/officeart/2005/8/quickstyle/simple3" qsCatId="simple" csTypeId="urn:microsoft.com/office/officeart/2005/8/colors/accent1_2" csCatId="accent1" phldr="1"/>
      <dgm:spPr/>
    </dgm:pt>
    <dgm:pt modelId="{3305EDA6-A87E-4070-90BE-F65C846DB680}">
      <dgm:prSet phldrT="[Texte]"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Coût d'achat</a:t>
          </a:r>
        </a:p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= Service achat</a:t>
          </a:r>
        </a:p>
      </dgm:t>
    </dgm:pt>
    <dgm:pt modelId="{8208841C-EA55-4C0B-8448-17029A593F92}" type="parTrans" cxnId="{166E6182-4FDE-4320-A14C-68E14B2DBB0C}">
      <dgm:prSet/>
      <dgm:spPr/>
      <dgm:t>
        <a:bodyPr/>
        <a:lstStyle/>
        <a:p>
          <a:endParaRPr lang="fr-FR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F697CF-3A2E-4F35-91B8-1D76F2F2C36B}" type="sibTrans" cxnId="{166E6182-4FDE-4320-A14C-68E14B2DBB0C}">
      <dgm:prSet/>
      <dgm:spPr/>
      <dgm:t>
        <a:bodyPr/>
        <a:lstStyle/>
        <a:p>
          <a:endParaRPr lang="fr-FR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A37361-5C18-44DF-9116-58F2D660FFEF}">
      <dgm:prSet phldrT="[Texte]"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Coût de production </a:t>
          </a:r>
        </a:p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= Service production</a:t>
          </a:r>
        </a:p>
      </dgm:t>
    </dgm:pt>
    <dgm:pt modelId="{5AC81DA0-DA45-4EAE-8B6A-93C139FAD704}" type="parTrans" cxnId="{A7E45753-4E86-4284-8B52-A8E9F8DD0E9B}">
      <dgm:prSet/>
      <dgm:spPr/>
      <dgm:t>
        <a:bodyPr/>
        <a:lstStyle/>
        <a:p>
          <a:endParaRPr lang="fr-FR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ACF357-D70B-44D4-A681-4B8710395120}" type="sibTrans" cxnId="{A7E45753-4E86-4284-8B52-A8E9F8DD0E9B}">
      <dgm:prSet/>
      <dgm:spPr/>
      <dgm:t>
        <a:bodyPr/>
        <a:lstStyle/>
        <a:p>
          <a:endParaRPr lang="fr-FR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C02F45-4419-4237-8063-8F7E23B3D7CA}">
      <dgm:prSet phldrT="[Texte]"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Coût de distribution </a:t>
          </a:r>
        </a:p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= Service commercial</a:t>
          </a:r>
        </a:p>
      </dgm:t>
    </dgm:pt>
    <dgm:pt modelId="{2FD5D15F-71A9-49DA-8D79-19762E287D35}" type="parTrans" cxnId="{88AE101A-F635-4E1B-B1C9-A0838D5EEA44}">
      <dgm:prSet/>
      <dgm:spPr/>
      <dgm:t>
        <a:bodyPr/>
        <a:lstStyle/>
        <a:p>
          <a:endParaRPr lang="fr-FR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AF62C8-2057-433D-B673-132EF1718D73}" type="sibTrans" cxnId="{88AE101A-F635-4E1B-B1C9-A0838D5EEA44}">
      <dgm:prSet/>
      <dgm:spPr/>
      <dgm:t>
        <a:bodyPr/>
        <a:lstStyle/>
        <a:p>
          <a:endParaRPr lang="fr-FR" sz="4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DD76E1-81A6-4286-B62E-9A5FBE4259FC}" type="pres">
      <dgm:prSet presAssocID="{E5B843A7-E79A-44F9-9994-21D2AFBFEC68}" presName="Name0" presStyleCnt="0">
        <dgm:presLayoutVars>
          <dgm:dir/>
          <dgm:animLvl val="lvl"/>
          <dgm:resizeHandles val="exact"/>
        </dgm:presLayoutVars>
      </dgm:prSet>
      <dgm:spPr/>
    </dgm:pt>
    <dgm:pt modelId="{0134226D-951F-428B-9DB7-22691687E115}" type="pres">
      <dgm:prSet presAssocID="{3305EDA6-A87E-4070-90BE-F65C846DB680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DA35E06D-2C6E-428D-BA66-80B07236F01F}" type="pres">
      <dgm:prSet presAssocID="{ECF697CF-3A2E-4F35-91B8-1D76F2F2C36B}" presName="parTxOnlySpace" presStyleCnt="0"/>
      <dgm:spPr/>
    </dgm:pt>
    <dgm:pt modelId="{6135EA88-EF17-4448-B074-E51ACCFC2235}" type="pres">
      <dgm:prSet presAssocID="{B8A37361-5C18-44DF-9116-58F2D660FFEF}" presName="parTxOnly" presStyleLbl="node1" presStyleIdx="1" presStyleCnt="3" custScaleX="111022">
        <dgm:presLayoutVars>
          <dgm:chMax val="0"/>
          <dgm:chPref val="0"/>
          <dgm:bulletEnabled val="1"/>
        </dgm:presLayoutVars>
      </dgm:prSet>
      <dgm:spPr/>
    </dgm:pt>
    <dgm:pt modelId="{3B8DF14E-2C63-451A-BFFD-436D03FFFB76}" type="pres">
      <dgm:prSet presAssocID="{24ACF357-D70B-44D4-A681-4B8710395120}" presName="parTxOnlySpace" presStyleCnt="0"/>
      <dgm:spPr/>
    </dgm:pt>
    <dgm:pt modelId="{61F74D98-B356-4126-B921-5C1C4EF8DD57}" type="pres">
      <dgm:prSet presAssocID="{E6C02F45-4419-4237-8063-8F7E23B3D7CA}" presName="parTxOnly" presStyleLbl="node1" presStyleIdx="2" presStyleCnt="3" custScaleX="109118">
        <dgm:presLayoutVars>
          <dgm:chMax val="0"/>
          <dgm:chPref val="0"/>
          <dgm:bulletEnabled val="1"/>
        </dgm:presLayoutVars>
      </dgm:prSet>
      <dgm:spPr/>
    </dgm:pt>
  </dgm:ptLst>
  <dgm:cxnLst>
    <dgm:cxn modelId="{D2628000-1242-4E91-B41C-C7B82198038B}" type="presOf" srcId="{E6C02F45-4419-4237-8063-8F7E23B3D7CA}" destId="{61F74D98-B356-4126-B921-5C1C4EF8DD57}" srcOrd="0" destOrd="0" presId="urn:microsoft.com/office/officeart/2005/8/layout/chevron1"/>
    <dgm:cxn modelId="{FEB9A00C-5C8E-474A-BDF9-F0B39104AE4F}" type="presOf" srcId="{3305EDA6-A87E-4070-90BE-F65C846DB680}" destId="{0134226D-951F-428B-9DB7-22691687E115}" srcOrd="0" destOrd="0" presId="urn:microsoft.com/office/officeart/2005/8/layout/chevron1"/>
    <dgm:cxn modelId="{BFF06414-E749-44F5-AA3F-BE995E128A54}" type="presOf" srcId="{E5B843A7-E79A-44F9-9994-21D2AFBFEC68}" destId="{55DD76E1-81A6-4286-B62E-9A5FBE4259FC}" srcOrd="0" destOrd="0" presId="urn:microsoft.com/office/officeart/2005/8/layout/chevron1"/>
    <dgm:cxn modelId="{88AE101A-F635-4E1B-B1C9-A0838D5EEA44}" srcId="{E5B843A7-E79A-44F9-9994-21D2AFBFEC68}" destId="{E6C02F45-4419-4237-8063-8F7E23B3D7CA}" srcOrd="2" destOrd="0" parTransId="{2FD5D15F-71A9-49DA-8D79-19762E287D35}" sibTransId="{B2AF62C8-2057-433D-B673-132EF1718D73}"/>
    <dgm:cxn modelId="{A7E45753-4E86-4284-8B52-A8E9F8DD0E9B}" srcId="{E5B843A7-E79A-44F9-9994-21D2AFBFEC68}" destId="{B8A37361-5C18-44DF-9116-58F2D660FFEF}" srcOrd="1" destOrd="0" parTransId="{5AC81DA0-DA45-4EAE-8B6A-93C139FAD704}" sibTransId="{24ACF357-D70B-44D4-A681-4B8710395120}"/>
    <dgm:cxn modelId="{166E6182-4FDE-4320-A14C-68E14B2DBB0C}" srcId="{E5B843A7-E79A-44F9-9994-21D2AFBFEC68}" destId="{3305EDA6-A87E-4070-90BE-F65C846DB680}" srcOrd="0" destOrd="0" parTransId="{8208841C-EA55-4C0B-8448-17029A593F92}" sibTransId="{ECF697CF-3A2E-4F35-91B8-1D76F2F2C36B}"/>
    <dgm:cxn modelId="{A71635B0-84C9-4DF0-9CA6-68208505D2D1}" type="presOf" srcId="{B8A37361-5C18-44DF-9116-58F2D660FFEF}" destId="{6135EA88-EF17-4448-B074-E51ACCFC2235}" srcOrd="0" destOrd="0" presId="urn:microsoft.com/office/officeart/2005/8/layout/chevron1"/>
    <dgm:cxn modelId="{724306AB-E020-471C-A95C-947C36825E7C}" type="presParOf" srcId="{55DD76E1-81A6-4286-B62E-9A5FBE4259FC}" destId="{0134226D-951F-428B-9DB7-22691687E115}" srcOrd="0" destOrd="0" presId="urn:microsoft.com/office/officeart/2005/8/layout/chevron1"/>
    <dgm:cxn modelId="{14DB1E59-CA12-4E33-B080-62F9BD2CA784}" type="presParOf" srcId="{55DD76E1-81A6-4286-B62E-9A5FBE4259FC}" destId="{DA35E06D-2C6E-428D-BA66-80B07236F01F}" srcOrd="1" destOrd="0" presId="urn:microsoft.com/office/officeart/2005/8/layout/chevron1"/>
    <dgm:cxn modelId="{5096B21D-6110-4E49-84BE-946FABF0632A}" type="presParOf" srcId="{55DD76E1-81A6-4286-B62E-9A5FBE4259FC}" destId="{6135EA88-EF17-4448-B074-E51ACCFC2235}" srcOrd="2" destOrd="0" presId="urn:microsoft.com/office/officeart/2005/8/layout/chevron1"/>
    <dgm:cxn modelId="{F72823BC-D937-41B4-9521-CD88B534283C}" type="presParOf" srcId="{55DD76E1-81A6-4286-B62E-9A5FBE4259FC}" destId="{3B8DF14E-2C63-451A-BFFD-436D03FFFB76}" srcOrd="3" destOrd="0" presId="urn:microsoft.com/office/officeart/2005/8/layout/chevron1"/>
    <dgm:cxn modelId="{E9E0890E-C84B-4D83-8D53-24B76719E6FD}" type="presParOf" srcId="{55DD76E1-81A6-4286-B62E-9A5FBE4259FC}" destId="{61F74D98-B356-4126-B921-5C1C4EF8DD57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34226D-951F-428B-9DB7-22691687E115}">
      <dsp:nvSpPr>
        <dsp:cNvPr id="0" name=""/>
        <dsp:cNvSpPr/>
      </dsp:nvSpPr>
      <dsp:spPr>
        <a:xfrm>
          <a:off x="2635" y="72885"/>
          <a:ext cx="3439748" cy="137589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8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Coût d'achat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= Service achat</a:t>
          </a:r>
        </a:p>
      </dsp:txBody>
      <dsp:txXfrm>
        <a:off x="690585" y="72885"/>
        <a:ext cx="2063849" cy="1375899"/>
      </dsp:txXfrm>
    </dsp:sp>
    <dsp:sp modelId="{6135EA88-EF17-4448-B074-E51ACCFC2235}">
      <dsp:nvSpPr>
        <dsp:cNvPr id="0" name=""/>
        <dsp:cNvSpPr/>
      </dsp:nvSpPr>
      <dsp:spPr>
        <a:xfrm>
          <a:off x="3098409" y="72885"/>
          <a:ext cx="3818878" cy="137589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8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Coût de production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= Service production</a:t>
          </a:r>
        </a:p>
      </dsp:txBody>
      <dsp:txXfrm>
        <a:off x="3786359" y="72885"/>
        <a:ext cx="2442979" cy="1375899"/>
      </dsp:txXfrm>
    </dsp:sp>
    <dsp:sp modelId="{61F74D98-B356-4126-B921-5C1C4EF8DD57}">
      <dsp:nvSpPr>
        <dsp:cNvPr id="0" name=""/>
        <dsp:cNvSpPr/>
      </dsp:nvSpPr>
      <dsp:spPr>
        <a:xfrm>
          <a:off x="6573312" y="72885"/>
          <a:ext cx="3753385" cy="137589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8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Coût de distribution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= Service commercial</a:t>
          </a:r>
        </a:p>
      </dsp:txBody>
      <dsp:txXfrm>
        <a:off x="7261262" y="72885"/>
        <a:ext cx="2377486" cy="13758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1141366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14 -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Calcul des coûts et analyse des résultats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5 – La répartition des charges indirectes (tableau de répartition)</a:t>
            </a:r>
          </a:p>
        </p:txBody>
      </p:sp>
      <p:sp>
        <p:nvSpPr>
          <p:cNvPr id="2" name="Rectangle 1"/>
          <p:cNvSpPr/>
          <p:nvPr/>
        </p:nvSpPr>
        <p:spPr>
          <a:xfrm>
            <a:off x="474770" y="1514477"/>
            <a:ext cx="109304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charges indirectes doivent être </a:t>
            </a: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retraitées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pour être </a:t>
            </a: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imputées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aux différents coûts (</a:t>
            </a: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section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centres d'analyse)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fr-F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544149455"/>
              </p:ext>
            </p:extLst>
          </p:nvPr>
        </p:nvGraphicFramePr>
        <p:xfrm>
          <a:off x="972387" y="4112262"/>
          <a:ext cx="10329334" cy="15216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à coins arrondis 5"/>
          <p:cNvSpPr/>
          <p:nvPr/>
        </p:nvSpPr>
        <p:spPr>
          <a:xfrm>
            <a:off x="3315671" y="2782080"/>
            <a:ext cx="4669261" cy="8126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Services</a:t>
            </a:r>
            <a:endParaRPr lang="fr-F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Administratif  - Entretien</a:t>
            </a:r>
            <a:endParaRPr lang="fr-F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flipH="1">
            <a:off x="3702297" y="3512957"/>
            <a:ext cx="1948005" cy="68331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5749506" y="3523357"/>
            <a:ext cx="1841740" cy="67291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5736566" y="3523357"/>
            <a:ext cx="25880" cy="67291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2865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8477" y="1423519"/>
            <a:ext cx="11116734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sections qui peuvent être imputées directement à un coût sont appelées des </a:t>
            </a:r>
            <a:r>
              <a:rPr lang="fr-FR" sz="26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sections principales.</a:t>
            </a:r>
            <a:r>
              <a:rPr lang="fr-FR" sz="2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sections aux services des autres sont appelées des </a:t>
            </a:r>
            <a:r>
              <a:rPr lang="fr-FR" sz="26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sections auxiliaires</a:t>
            </a:r>
            <a:r>
              <a:rPr lang="fr-FR" sz="2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répartition des charges indirectes dans les sections est appelée </a:t>
            </a:r>
            <a:r>
              <a:rPr lang="fr-FR" sz="26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Répartition primaire. </a:t>
            </a:r>
          </a:p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fr-FR" sz="26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répartition des sections auxiliaires dans les sections principales est appelée R</a:t>
            </a:r>
            <a:r>
              <a:rPr lang="fr-FR" sz="26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épartition secondaire</a:t>
            </a:r>
            <a:r>
              <a:rPr lang="fr-FR" sz="2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2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9CE6588-29C5-40C2-B8B6-B7042A16E838}"/>
              </a:ext>
            </a:extLst>
          </p:cNvPr>
          <p:cNvSpPr/>
          <p:nvPr/>
        </p:nvSpPr>
        <p:spPr>
          <a:xfrm>
            <a:off x="0" y="0"/>
            <a:ext cx="11141366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14 -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Calcul des coûts et analyse des résultats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5 – La répartition des charges indirectes (tableau de répartition)</a:t>
            </a:r>
          </a:p>
        </p:txBody>
      </p:sp>
    </p:spTree>
    <p:extLst>
      <p:ext uri="{BB962C8B-B14F-4D97-AF65-F5344CB8AC3E}">
        <p14:creationId xmlns:p14="http://schemas.microsoft.com/office/powerpoint/2010/main" val="3960671240"/>
      </p:ext>
    </p:extLst>
  </p:cSld>
  <p:clrMapOvr>
    <a:masterClrMapping/>
  </p:clrMapOvr>
  <p:transition spd="slow"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6099" y="698535"/>
            <a:ext cx="10795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Exemple  : InnoPub SA</a:t>
            </a:r>
            <a:endParaRPr lang="fr-F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répartition des charges indirectes doit être réalisée selon les règles suivantes :</a:t>
            </a:r>
            <a:endParaRPr lang="fr-FR" sz="2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772692"/>
              </p:ext>
            </p:extLst>
          </p:nvPr>
        </p:nvGraphicFramePr>
        <p:xfrm>
          <a:off x="755562" y="1827957"/>
          <a:ext cx="10724329" cy="4624362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4424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96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72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2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87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40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5087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Tableau 1 : Répartition des charges indirectes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7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Comptes 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Montant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Centres auxiliaires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Centres principaux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0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Entretien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Achats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Production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Distribution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Électricité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 anchor="ctr"/>
                </a:tc>
                <a:tc>
                  <a:txBody>
                    <a:bodyPr/>
                    <a:lstStyle/>
                    <a:p>
                      <a:pPr marR="73660"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15 000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Fournitures d'entretien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 anchor="ctr"/>
                </a:tc>
                <a:tc>
                  <a:txBody>
                    <a:bodyPr/>
                    <a:lstStyle/>
                    <a:p>
                      <a:pPr marR="73660"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4 900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Fournitures administratives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 anchor="ctr"/>
                </a:tc>
                <a:tc>
                  <a:txBody>
                    <a:bodyPr/>
                    <a:lstStyle/>
                    <a:p>
                      <a:pPr marR="73660"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1 800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Entretien et réparation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 anchor="ctr"/>
                </a:tc>
                <a:tc>
                  <a:txBody>
                    <a:bodyPr/>
                    <a:lstStyle/>
                    <a:p>
                      <a:pPr marR="73660"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3 200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Assurances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 anchor="ctr"/>
                </a:tc>
                <a:tc>
                  <a:txBody>
                    <a:bodyPr/>
                    <a:lstStyle/>
                    <a:p>
                      <a:pPr marR="73660"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6 500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Frais de transport 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 anchor="ctr"/>
                </a:tc>
                <a:tc>
                  <a:txBody>
                    <a:bodyPr/>
                    <a:lstStyle/>
                    <a:p>
                      <a:pPr marR="73660"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3 900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Missions, réceptions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 anchor="ctr"/>
                </a:tc>
                <a:tc>
                  <a:txBody>
                    <a:bodyPr/>
                    <a:lstStyle/>
                    <a:p>
                      <a:pPr marR="73660"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4 800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-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Frais postaux et télécoms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 anchor="ctr"/>
                </a:tc>
                <a:tc>
                  <a:txBody>
                    <a:bodyPr/>
                    <a:lstStyle/>
                    <a:p>
                      <a:pPr marR="73660"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2 200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-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Frais bancaires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 anchor="ctr"/>
                </a:tc>
                <a:tc>
                  <a:txBody>
                    <a:bodyPr/>
                    <a:lstStyle/>
                    <a:p>
                      <a:pPr marR="73660"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1 300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-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Salaires administratifs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 anchor="ctr"/>
                </a:tc>
                <a:tc>
                  <a:txBody>
                    <a:bodyPr/>
                    <a:lstStyle/>
                    <a:p>
                      <a:pPr marR="73660"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127 000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-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Dotations aux amortissements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 anchor="ctr"/>
                </a:tc>
                <a:tc>
                  <a:txBody>
                    <a:bodyPr/>
                    <a:lstStyle/>
                    <a:p>
                      <a:pPr marR="73660"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31 000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10 %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4075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Totaux répartition primaire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4075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Centre auxiliaire entretien 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15 % 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4075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Centre auxiliaire administration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4075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Totaux répartition secondaire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2065" marR="12065" marT="12065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832815E3-5733-4429-B427-322D4879313F}"/>
              </a:ext>
            </a:extLst>
          </p:cNvPr>
          <p:cNvSpPr/>
          <p:nvPr/>
        </p:nvSpPr>
        <p:spPr>
          <a:xfrm>
            <a:off x="0" y="0"/>
            <a:ext cx="111413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5 – La répartition des charges indirectes (tableau de répartition)</a:t>
            </a:r>
          </a:p>
        </p:txBody>
      </p:sp>
    </p:spTree>
    <p:extLst>
      <p:ext uri="{BB962C8B-B14F-4D97-AF65-F5344CB8AC3E}">
        <p14:creationId xmlns:p14="http://schemas.microsoft.com/office/powerpoint/2010/main" val="2389455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1306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5 – La répartition des charges indirectes (tableau de répartition)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738007"/>
              </p:ext>
            </p:extLst>
          </p:nvPr>
        </p:nvGraphicFramePr>
        <p:xfrm>
          <a:off x="437311" y="757446"/>
          <a:ext cx="9957519" cy="541668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392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3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7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73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7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914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792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Tableau 2 : Répartition des charges indirectes</a:t>
                      </a:r>
                      <a:endParaRPr lang="fr-FR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54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Comptes 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Montant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Centres auxiliaires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Centres principaux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3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Entretien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Achats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Production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Distribution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549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Électricité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15 000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1 500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1 500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1 500  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9 000  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1 500  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7286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Fournitures d'entretien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4 900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490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490  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245  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3 185  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490  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773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Fournitures administratives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1 800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90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1 170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90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90  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360  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549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Entretien et réparation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3 200  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320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320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320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1 920  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320  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7549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Assurances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6 500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975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975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975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2 600  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975  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7549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Frais de transport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3 900  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195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195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1 170  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390  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1 950  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7549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Missions, réceptions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4 800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720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960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1 200  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1 920  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7549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Frais postaux et télécoms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2 200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440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440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220  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1 100  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7549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Frais bancaires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1 300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520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130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520  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130  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7549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Salaires </a:t>
                      </a:r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administratifs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127 000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25 400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25 400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63 500  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12 700  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1321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Dotations amortissements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31 000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3 100  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3 100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3 100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15 500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6 200  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7549">
                <a:tc gridSpan="2">
                  <a:txBody>
                    <a:bodyPr/>
                    <a:lstStyle/>
                    <a:p>
                      <a:pPr algn="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Totaux répartition primaire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6 670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34 830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34 330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98 125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27 645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8303"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Centre auxiliaire entretien 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- 6 670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667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1 001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3 335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1 668  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7549"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Centre auxiliaire administration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- 35 497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10 649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14 199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10 649  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7549">
                <a:tc gridSpan="2">
                  <a:txBody>
                    <a:bodyPr/>
                    <a:lstStyle/>
                    <a:p>
                      <a:pPr algn="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Totaux répartition secondaire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-  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-  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45 980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115 659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39 962  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1132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Unités d’œuvre</a:t>
                      </a:r>
                      <a:endParaRPr lang="fr-FR" sz="16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100 € d'achat (601)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Heure de travail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100 € de C.A (701)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754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d'unités d'œuvre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2 500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18 900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7 100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754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 d'unité d'œuvre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18,39184 €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6,11951 € </a:t>
                      </a:r>
                      <a:endParaRPr lang="fr-FR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5,62839 €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58" marR="8158" marT="8158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cxnSp>
        <p:nvCxnSpPr>
          <p:cNvPr id="7" name="Connecteur droit avec flèche 6"/>
          <p:cNvCxnSpPr/>
          <p:nvPr/>
        </p:nvCxnSpPr>
        <p:spPr>
          <a:xfrm flipH="1">
            <a:off x="3993312" y="1701800"/>
            <a:ext cx="12700" cy="25781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4719239" y="4494842"/>
            <a:ext cx="499742" cy="80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5996796" y="4730750"/>
            <a:ext cx="393700" cy="63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7630543" y="4279900"/>
            <a:ext cx="12700" cy="6731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4958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74</TotalTime>
  <Words>719</Words>
  <Application>Microsoft Office PowerPoint</Application>
  <PresentationFormat>Grand écran</PresentationFormat>
  <Paragraphs>261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Bookman Old Style</vt:lpstr>
      <vt:lpstr>Rockwell</vt:lpstr>
      <vt:lpstr>Wingdings</vt:lpstr>
      <vt:lpstr>Damask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20</cp:revision>
  <dcterms:created xsi:type="dcterms:W3CDTF">2014-06-17T06:47:14Z</dcterms:created>
  <dcterms:modified xsi:type="dcterms:W3CDTF">2024-04-06T22:02:09Z</dcterms:modified>
</cp:coreProperties>
</file>