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B82435-37DC-4C24-BD02-3936314A9676}" type="doc">
      <dgm:prSet loTypeId="urn:microsoft.com/office/officeart/2005/8/layout/process1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F06206B8-A6AE-42FE-9AAD-A78AC4880604}">
      <dgm:prSet phldrT="[Texte]" custT="1"/>
      <dgm:spPr/>
      <dgm:t>
        <a:bodyPr/>
        <a:lstStyle/>
        <a:p>
          <a:pPr algn="ctr"/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Coût d'achat</a:t>
          </a:r>
        </a:p>
      </dgm:t>
    </dgm:pt>
    <dgm:pt modelId="{5D1FE3C3-7C38-497D-A3BB-524B4A91B91B}" type="parTrans" cxnId="{086320F1-6699-474E-B308-8A24289C6508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561012-967B-47FD-A4E3-046384BB4325}" type="sibTrans" cxnId="{086320F1-6699-474E-B308-8A24289C6508}">
      <dgm:prSet custT="1"/>
      <dgm:spPr/>
      <dgm:t>
        <a:bodyPr/>
        <a:lstStyle/>
        <a:p>
          <a:endParaRPr lang="fr-FR" sz="5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34BED0-2820-425B-B1BE-D761759E81F7}">
      <dgm:prSet phldrT="[Texte]" custT="1"/>
      <dgm:spPr/>
      <dgm:t>
        <a:bodyPr/>
        <a:lstStyle/>
        <a:p>
          <a:pPr algn="ctr"/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Coût de production</a:t>
          </a:r>
        </a:p>
      </dgm:t>
    </dgm:pt>
    <dgm:pt modelId="{0E7B181E-77B8-4BD6-9243-4592A7856DBB}" type="parTrans" cxnId="{9B497A7F-7266-4DDC-8DA4-673D53EF4D1C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F8BFFC-2F23-4AC8-ADD1-910E997EC886}" type="sibTrans" cxnId="{9B497A7F-7266-4DDC-8DA4-673D53EF4D1C}">
      <dgm:prSet custT="1"/>
      <dgm:spPr/>
      <dgm:t>
        <a:bodyPr/>
        <a:lstStyle/>
        <a:p>
          <a:endParaRPr lang="fr-FR" sz="5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081D07-475D-4237-A9DA-1A9EC2B6C8AD}">
      <dgm:prSet phldrT="[Texte]" custT="1"/>
      <dgm:spPr/>
      <dgm:t>
        <a:bodyPr/>
        <a:lstStyle/>
        <a:p>
          <a:pPr algn="l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Coût d'achat</a:t>
          </a:r>
        </a:p>
        <a:p>
          <a:pPr algn="l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+ Frais de production</a:t>
          </a:r>
        </a:p>
      </dgm:t>
    </dgm:pt>
    <dgm:pt modelId="{BB29E932-88CD-4B02-B3B8-5F5ECEB244EB}" type="parTrans" cxnId="{6925A9B0-ABB0-4478-BFFE-A240FFA3F721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B31A51-DBC7-47D6-9F60-F3A5CF1C6BE7}" type="sibTrans" cxnId="{6925A9B0-ABB0-4478-BFFE-A240FFA3F721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8557BF-60C4-4C10-99D7-82D86834D2FC}">
      <dgm:prSet phldrT="[Texte]" custT="1"/>
      <dgm:spPr/>
      <dgm:t>
        <a:bodyPr/>
        <a:lstStyle/>
        <a:p>
          <a:pPr algn="ctr"/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Coût de revient</a:t>
          </a:r>
        </a:p>
      </dgm:t>
    </dgm:pt>
    <dgm:pt modelId="{AC3FFFD1-8E1C-40A9-A544-2EDAD5AC87EF}" type="parTrans" cxnId="{B363C52C-0E7C-4D59-B5A8-BA70B7529557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59BCEA-BC33-49EA-B0F9-3964D9B971B2}" type="sibTrans" cxnId="{B363C52C-0E7C-4D59-B5A8-BA70B7529557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C5C450-A53E-4588-A414-58CF9BE8BEC6}">
      <dgm:prSet phldrT="[Texte]" custT="1"/>
      <dgm:spPr/>
      <dgm:t>
        <a:bodyPr/>
        <a:lstStyle/>
        <a:p>
          <a:pPr algn="l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 Coût de production</a:t>
          </a:r>
        </a:p>
        <a:p>
          <a:pPr algn="l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+ Frais de distribution</a:t>
          </a:r>
        </a:p>
      </dgm:t>
    </dgm:pt>
    <dgm:pt modelId="{E6FA00F9-3AEF-4363-B42A-6338CE8466FF}" type="parTrans" cxnId="{8150AF48-A3E9-459C-9611-B49F08E41F11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7CB319-60E1-4699-8F70-0EEFCBAA3770}" type="sibTrans" cxnId="{8150AF48-A3E9-459C-9611-B49F08E41F11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71D4BB-CB72-402A-8CD2-0111EA4F5773}">
      <dgm:prSet phldrT="[Texte]" custT="1"/>
      <dgm:spPr/>
      <dgm:t>
        <a:bodyPr/>
        <a:lstStyle/>
        <a:p>
          <a:pPr algn="l"/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 Prix d'achat</a:t>
          </a:r>
        </a:p>
        <a:p>
          <a:pPr algn="l"/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+ Frais d'achat</a:t>
          </a:r>
        </a:p>
      </dgm:t>
    </dgm:pt>
    <dgm:pt modelId="{01029A19-CBB4-4484-B7EB-2C2458DD144E}" type="sibTrans" cxnId="{7EE1E14B-D7A2-4287-AA88-523992F9026B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DF5E14-41C1-4840-AAA4-82FA63BCB045}" type="parTrans" cxnId="{7EE1E14B-D7A2-4287-AA88-523992F9026B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531C64-00F6-4CE2-A282-8FCFD1EB0CC7}" type="pres">
      <dgm:prSet presAssocID="{F1B82435-37DC-4C24-BD02-3936314A9676}" presName="Name0" presStyleCnt="0">
        <dgm:presLayoutVars>
          <dgm:dir/>
          <dgm:resizeHandles val="exact"/>
        </dgm:presLayoutVars>
      </dgm:prSet>
      <dgm:spPr/>
    </dgm:pt>
    <dgm:pt modelId="{CC81B1CE-E9A7-46A1-AEB0-623D65E7C04A}" type="pres">
      <dgm:prSet presAssocID="{F06206B8-A6AE-42FE-9AAD-A78AC4880604}" presName="node" presStyleLbl="node1" presStyleIdx="0" presStyleCnt="3" custScaleX="145187" custScaleY="90431">
        <dgm:presLayoutVars>
          <dgm:bulletEnabled val="1"/>
        </dgm:presLayoutVars>
      </dgm:prSet>
      <dgm:spPr/>
    </dgm:pt>
    <dgm:pt modelId="{A2AD4887-815C-4F82-95B3-B3B14CC50C16}" type="pres">
      <dgm:prSet presAssocID="{7A561012-967B-47FD-A4E3-046384BB4325}" presName="sibTrans" presStyleLbl="sibTrans2D1" presStyleIdx="0" presStyleCnt="2"/>
      <dgm:spPr/>
    </dgm:pt>
    <dgm:pt modelId="{D55DE4D3-8D0A-4C49-8932-3375A08C2522}" type="pres">
      <dgm:prSet presAssocID="{7A561012-967B-47FD-A4E3-046384BB4325}" presName="connectorText" presStyleLbl="sibTrans2D1" presStyleIdx="0" presStyleCnt="2"/>
      <dgm:spPr/>
    </dgm:pt>
    <dgm:pt modelId="{97615406-7479-4656-B3D3-7CF85AFF1547}" type="pres">
      <dgm:prSet presAssocID="{7B34BED0-2820-425B-B1BE-D761759E81F7}" presName="node" presStyleLbl="node1" presStyleIdx="1" presStyleCnt="3" custScaleX="145187" custScaleY="88454">
        <dgm:presLayoutVars>
          <dgm:bulletEnabled val="1"/>
        </dgm:presLayoutVars>
      </dgm:prSet>
      <dgm:spPr/>
    </dgm:pt>
    <dgm:pt modelId="{0EE1EBAB-402B-4FFF-97DF-69EF30E43916}" type="pres">
      <dgm:prSet presAssocID="{58F8BFFC-2F23-4AC8-ADD1-910E997EC886}" presName="sibTrans" presStyleLbl="sibTrans2D1" presStyleIdx="1" presStyleCnt="2"/>
      <dgm:spPr/>
    </dgm:pt>
    <dgm:pt modelId="{B49553E3-753E-4717-BCBE-4D4EC357E259}" type="pres">
      <dgm:prSet presAssocID="{58F8BFFC-2F23-4AC8-ADD1-910E997EC886}" presName="connectorText" presStyleLbl="sibTrans2D1" presStyleIdx="1" presStyleCnt="2"/>
      <dgm:spPr/>
    </dgm:pt>
    <dgm:pt modelId="{A48C48A3-8476-4862-AFC2-DBA4162E5DFC}" type="pres">
      <dgm:prSet presAssocID="{258557BF-60C4-4C10-99D7-82D86834D2FC}" presName="node" presStyleLbl="node1" presStyleIdx="2" presStyleCnt="3" custScaleX="145187" custScaleY="90759" custLinFactNeighborX="1915" custLinFactNeighborY="1723">
        <dgm:presLayoutVars>
          <dgm:bulletEnabled val="1"/>
        </dgm:presLayoutVars>
      </dgm:prSet>
      <dgm:spPr/>
    </dgm:pt>
  </dgm:ptLst>
  <dgm:cxnLst>
    <dgm:cxn modelId="{07C1FD03-AC94-4BA1-9556-6FEA17851427}" type="presOf" srcId="{3371D4BB-CB72-402A-8CD2-0111EA4F5773}" destId="{CC81B1CE-E9A7-46A1-AEB0-623D65E7C04A}" srcOrd="0" destOrd="1" presId="urn:microsoft.com/office/officeart/2005/8/layout/process1"/>
    <dgm:cxn modelId="{13ABB70B-E5B6-4AB4-9C01-71E3F1FA5312}" type="presOf" srcId="{BDC5C450-A53E-4588-A414-58CF9BE8BEC6}" destId="{A48C48A3-8476-4862-AFC2-DBA4162E5DFC}" srcOrd="0" destOrd="1" presId="urn:microsoft.com/office/officeart/2005/8/layout/process1"/>
    <dgm:cxn modelId="{D029D121-F82A-4EED-842D-2ADD712190E3}" type="presOf" srcId="{F06206B8-A6AE-42FE-9AAD-A78AC4880604}" destId="{CC81B1CE-E9A7-46A1-AEB0-623D65E7C04A}" srcOrd="0" destOrd="0" presId="urn:microsoft.com/office/officeart/2005/8/layout/process1"/>
    <dgm:cxn modelId="{DF77A12A-48E8-4185-A0BB-C49F3677941D}" type="presOf" srcId="{258557BF-60C4-4C10-99D7-82D86834D2FC}" destId="{A48C48A3-8476-4862-AFC2-DBA4162E5DFC}" srcOrd="0" destOrd="0" presId="urn:microsoft.com/office/officeart/2005/8/layout/process1"/>
    <dgm:cxn modelId="{B363C52C-0E7C-4D59-B5A8-BA70B7529557}" srcId="{F1B82435-37DC-4C24-BD02-3936314A9676}" destId="{258557BF-60C4-4C10-99D7-82D86834D2FC}" srcOrd="2" destOrd="0" parTransId="{AC3FFFD1-8E1C-40A9-A544-2EDAD5AC87EF}" sibTransId="{B959BCEA-BC33-49EA-B0F9-3964D9B971B2}"/>
    <dgm:cxn modelId="{8150AF48-A3E9-459C-9611-B49F08E41F11}" srcId="{258557BF-60C4-4C10-99D7-82D86834D2FC}" destId="{BDC5C450-A53E-4588-A414-58CF9BE8BEC6}" srcOrd="0" destOrd="0" parTransId="{E6FA00F9-3AEF-4363-B42A-6338CE8466FF}" sibTransId="{307CB319-60E1-4699-8F70-0EEFCBAA3770}"/>
    <dgm:cxn modelId="{7EE1E14B-D7A2-4287-AA88-523992F9026B}" srcId="{F06206B8-A6AE-42FE-9AAD-A78AC4880604}" destId="{3371D4BB-CB72-402A-8CD2-0111EA4F5773}" srcOrd="0" destOrd="0" parTransId="{5DDF5E14-41C1-4840-AAA4-82FA63BCB045}" sibTransId="{01029A19-CBB4-4484-B7EB-2C2458DD144E}"/>
    <dgm:cxn modelId="{65CC566F-A339-4F56-8ACB-907B078C9A6C}" type="presOf" srcId="{58F8BFFC-2F23-4AC8-ADD1-910E997EC886}" destId="{B49553E3-753E-4717-BCBE-4D4EC357E259}" srcOrd="1" destOrd="0" presId="urn:microsoft.com/office/officeart/2005/8/layout/process1"/>
    <dgm:cxn modelId="{9B497A7F-7266-4DDC-8DA4-673D53EF4D1C}" srcId="{F1B82435-37DC-4C24-BD02-3936314A9676}" destId="{7B34BED0-2820-425B-B1BE-D761759E81F7}" srcOrd="1" destOrd="0" parTransId="{0E7B181E-77B8-4BD6-9243-4592A7856DBB}" sibTransId="{58F8BFFC-2F23-4AC8-ADD1-910E997EC886}"/>
    <dgm:cxn modelId="{B567588E-0FD6-4375-BA03-9735DD01EF6A}" type="presOf" srcId="{F1B82435-37DC-4C24-BD02-3936314A9676}" destId="{32531C64-00F6-4CE2-A282-8FCFD1EB0CC7}" srcOrd="0" destOrd="0" presId="urn:microsoft.com/office/officeart/2005/8/layout/process1"/>
    <dgm:cxn modelId="{6925A9B0-ABB0-4478-BFFE-A240FFA3F721}" srcId="{7B34BED0-2820-425B-B1BE-D761759E81F7}" destId="{72081D07-475D-4237-A9DA-1A9EC2B6C8AD}" srcOrd="0" destOrd="0" parTransId="{BB29E932-88CD-4B02-B3B8-5F5ECEB244EB}" sibTransId="{9DB31A51-DBC7-47D6-9F60-F3A5CF1C6BE7}"/>
    <dgm:cxn modelId="{9D15D1B3-EE05-4CA6-83E5-2CFFB6E6BCF1}" type="presOf" srcId="{7B34BED0-2820-425B-B1BE-D761759E81F7}" destId="{97615406-7479-4656-B3D3-7CF85AFF1547}" srcOrd="0" destOrd="0" presId="urn:microsoft.com/office/officeart/2005/8/layout/process1"/>
    <dgm:cxn modelId="{DED941BF-9581-41E7-923A-A591EB1C8891}" type="presOf" srcId="{7A561012-967B-47FD-A4E3-046384BB4325}" destId="{A2AD4887-815C-4F82-95B3-B3B14CC50C16}" srcOrd="0" destOrd="0" presId="urn:microsoft.com/office/officeart/2005/8/layout/process1"/>
    <dgm:cxn modelId="{A05B5EC1-A37E-4629-A4E9-9FF56EF95E2F}" type="presOf" srcId="{7A561012-967B-47FD-A4E3-046384BB4325}" destId="{D55DE4D3-8D0A-4C49-8932-3375A08C2522}" srcOrd="1" destOrd="0" presId="urn:microsoft.com/office/officeart/2005/8/layout/process1"/>
    <dgm:cxn modelId="{BCDB1AE4-CB30-4C75-8527-12A743AA069D}" type="presOf" srcId="{72081D07-475D-4237-A9DA-1A9EC2B6C8AD}" destId="{97615406-7479-4656-B3D3-7CF85AFF1547}" srcOrd="0" destOrd="1" presId="urn:microsoft.com/office/officeart/2005/8/layout/process1"/>
    <dgm:cxn modelId="{086320F1-6699-474E-B308-8A24289C6508}" srcId="{F1B82435-37DC-4C24-BD02-3936314A9676}" destId="{F06206B8-A6AE-42FE-9AAD-A78AC4880604}" srcOrd="0" destOrd="0" parTransId="{5D1FE3C3-7C38-497D-A3BB-524B4A91B91B}" sibTransId="{7A561012-967B-47FD-A4E3-046384BB4325}"/>
    <dgm:cxn modelId="{9CDD9AF9-4B26-43C4-A0D4-3EB364D0D10A}" type="presOf" srcId="{58F8BFFC-2F23-4AC8-ADD1-910E997EC886}" destId="{0EE1EBAB-402B-4FFF-97DF-69EF30E43916}" srcOrd="0" destOrd="0" presId="urn:microsoft.com/office/officeart/2005/8/layout/process1"/>
    <dgm:cxn modelId="{8A85D3CA-2C4C-491F-B84B-442C8D16093A}" type="presParOf" srcId="{32531C64-00F6-4CE2-A282-8FCFD1EB0CC7}" destId="{CC81B1CE-E9A7-46A1-AEB0-623D65E7C04A}" srcOrd="0" destOrd="0" presId="urn:microsoft.com/office/officeart/2005/8/layout/process1"/>
    <dgm:cxn modelId="{738FB417-8880-419F-A11F-3B71F27030D5}" type="presParOf" srcId="{32531C64-00F6-4CE2-A282-8FCFD1EB0CC7}" destId="{A2AD4887-815C-4F82-95B3-B3B14CC50C16}" srcOrd="1" destOrd="0" presId="urn:microsoft.com/office/officeart/2005/8/layout/process1"/>
    <dgm:cxn modelId="{9401F8B3-4335-4301-BBB8-9D8D75D1FAA5}" type="presParOf" srcId="{A2AD4887-815C-4F82-95B3-B3B14CC50C16}" destId="{D55DE4D3-8D0A-4C49-8932-3375A08C2522}" srcOrd="0" destOrd="0" presId="urn:microsoft.com/office/officeart/2005/8/layout/process1"/>
    <dgm:cxn modelId="{9D64E57B-E0E3-49C1-ADB3-B79CE98374D6}" type="presParOf" srcId="{32531C64-00F6-4CE2-A282-8FCFD1EB0CC7}" destId="{97615406-7479-4656-B3D3-7CF85AFF1547}" srcOrd="2" destOrd="0" presId="urn:microsoft.com/office/officeart/2005/8/layout/process1"/>
    <dgm:cxn modelId="{92C2076E-4797-4EB9-B9B3-B93AA86DA304}" type="presParOf" srcId="{32531C64-00F6-4CE2-A282-8FCFD1EB0CC7}" destId="{0EE1EBAB-402B-4FFF-97DF-69EF30E43916}" srcOrd="3" destOrd="0" presId="urn:microsoft.com/office/officeart/2005/8/layout/process1"/>
    <dgm:cxn modelId="{7870EA8B-B124-4395-8DAD-4A6F48D0FDDD}" type="presParOf" srcId="{0EE1EBAB-402B-4FFF-97DF-69EF30E43916}" destId="{B49553E3-753E-4717-BCBE-4D4EC357E259}" srcOrd="0" destOrd="0" presId="urn:microsoft.com/office/officeart/2005/8/layout/process1"/>
    <dgm:cxn modelId="{E2BE39B0-8CDB-4FD5-A76E-05F695FA9A65}" type="presParOf" srcId="{32531C64-00F6-4CE2-A282-8FCFD1EB0CC7}" destId="{A48C48A3-8476-4862-AFC2-DBA4162E5DF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1B1CE-E9A7-46A1-AEB0-623D65E7C04A}">
      <dsp:nvSpPr>
        <dsp:cNvPr id="0" name=""/>
        <dsp:cNvSpPr/>
      </dsp:nvSpPr>
      <dsp:spPr>
        <a:xfrm>
          <a:off x="8856" y="941354"/>
          <a:ext cx="3166125" cy="13430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76200" dist="38100" dir="5400000" algn="ctr" rotWithShape="0">
            <a:srgbClr val="000000">
              <a:alpha val="76000"/>
            </a:srgbClr>
          </a:outerShdw>
        </a:effectLst>
        <a:scene3d>
          <a:camera prst="orthographicFront">
            <a:rot lat="0" lon="0" rev="0"/>
          </a:camera>
          <a:lightRig rig="balanced" dir="t"/>
        </a:scene3d>
        <a:sp3d prstMaterial="matte">
          <a:bevelT w="254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Coût d'achat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 Prix d'achat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+ Frais d'achat</a:t>
          </a:r>
        </a:p>
      </dsp:txBody>
      <dsp:txXfrm>
        <a:off x="48194" y="980692"/>
        <a:ext cx="3087449" cy="1264416"/>
      </dsp:txXfrm>
    </dsp:sp>
    <dsp:sp modelId="{A2AD4887-815C-4F82-95B3-B3B14CC50C16}">
      <dsp:nvSpPr>
        <dsp:cNvPr id="0" name=""/>
        <dsp:cNvSpPr/>
      </dsp:nvSpPr>
      <dsp:spPr>
        <a:xfrm>
          <a:off x="3393054" y="1342490"/>
          <a:ext cx="462313" cy="54081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76200" dist="38100" dir="5400000" algn="ctr" rotWithShape="0">
            <a:srgbClr val="000000">
              <a:alpha val="76000"/>
            </a:srgbClr>
          </a:outerShdw>
        </a:effectLst>
        <a:scene3d>
          <a:camera prst="orthographicFront">
            <a:rot lat="0" lon="0" rev="0"/>
          </a:camera>
          <a:lightRig rig="balanced" dir="t"/>
        </a:scene3d>
        <a:sp3d prstMaterial="matte">
          <a:bevelT w="254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3054" y="1450654"/>
        <a:ext cx="323619" cy="324491"/>
      </dsp:txXfrm>
    </dsp:sp>
    <dsp:sp modelId="{97615406-7479-4656-B3D3-7CF85AFF1547}">
      <dsp:nvSpPr>
        <dsp:cNvPr id="0" name=""/>
        <dsp:cNvSpPr/>
      </dsp:nvSpPr>
      <dsp:spPr>
        <a:xfrm>
          <a:off x="4047270" y="956035"/>
          <a:ext cx="3166125" cy="13137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76200" dist="38100" dir="5400000" algn="ctr" rotWithShape="0">
            <a:srgbClr val="000000">
              <a:alpha val="76000"/>
            </a:srgbClr>
          </a:outerShdw>
        </a:effectLst>
        <a:scene3d>
          <a:camera prst="orthographicFront">
            <a:rot lat="0" lon="0" rev="0"/>
          </a:camera>
          <a:lightRig rig="balanced" dir="t"/>
        </a:scene3d>
        <a:sp3d prstMaterial="matte">
          <a:bevelT w="254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Coût de production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Coût d'achat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+ Frais de production</a:t>
          </a:r>
        </a:p>
      </dsp:txBody>
      <dsp:txXfrm>
        <a:off x="4085748" y="994513"/>
        <a:ext cx="3089169" cy="1236773"/>
      </dsp:txXfrm>
    </dsp:sp>
    <dsp:sp modelId="{0EE1EBAB-402B-4FFF-97DF-69EF30E43916}">
      <dsp:nvSpPr>
        <dsp:cNvPr id="0" name=""/>
        <dsp:cNvSpPr/>
      </dsp:nvSpPr>
      <dsp:spPr>
        <a:xfrm rot="21736">
          <a:off x="7433677" y="1355369"/>
          <a:ext cx="467016" cy="54081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76200" dist="38100" dir="5400000" algn="ctr" rotWithShape="0">
            <a:srgbClr val="000000">
              <a:alpha val="76000"/>
            </a:srgbClr>
          </a:outerShdw>
        </a:effectLst>
        <a:scene3d>
          <a:camera prst="orthographicFront">
            <a:rot lat="0" lon="0" rev="0"/>
          </a:camera>
          <a:lightRig rig="balanced" dir="t"/>
        </a:scene3d>
        <a:sp3d prstMaterial="matte">
          <a:bevelT w="254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33678" y="1463090"/>
        <a:ext cx="326911" cy="324491"/>
      </dsp:txXfrm>
    </dsp:sp>
    <dsp:sp modelId="{A48C48A3-8476-4862-AFC2-DBA4162E5DFC}">
      <dsp:nvSpPr>
        <dsp:cNvPr id="0" name=""/>
        <dsp:cNvSpPr/>
      </dsp:nvSpPr>
      <dsp:spPr>
        <a:xfrm>
          <a:off x="8094541" y="964508"/>
          <a:ext cx="3166125" cy="13479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76200" dist="38100" dir="5400000" algn="ctr" rotWithShape="0">
            <a:srgbClr val="000000">
              <a:alpha val="76000"/>
            </a:srgbClr>
          </a:outerShdw>
        </a:effectLst>
        <a:scene3d>
          <a:camera prst="orthographicFront">
            <a:rot lat="0" lon="0" rev="0"/>
          </a:camera>
          <a:lightRig rig="balanced" dir="t"/>
        </a:scene3d>
        <a:sp3d prstMaterial="matte">
          <a:bevelT w="254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Coût de revient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 Coût de production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+ Frais de distribution</a:t>
          </a:r>
        </a:p>
      </dsp:txBody>
      <dsp:txXfrm>
        <a:off x="8134021" y="1003988"/>
        <a:ext cx="3087165" cy="1269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4075" y="1928496"/>
            <a:ext cx="1041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90170" algn="l"/>
                <a:tab pos="548640" algn="l"/>
                <a:tab pos="10058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existe principalement trois coûts hiérarchiques</a:t>
            </a:r>
            <a:endParaRPr lang="fr-F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934248831"/>
              </p:ext>
            </p:extLst>
          </p:nvPr>
        </p:nvGraphicFramePr>
        <p:xfrm>
          <a:off x="380999" y="2336799"/>
          <a:ext cx="11260667" cy="3225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B7B513E-B742-47F8-B577-B3BA156F4F9E}"/>
              </a:ext>
            </a:extLst>
          </p:cNvPr>
          <p:cNvSpPr/>
          <p:nvPr/>
        </p:nvSpPr>
        <p:spPr>
          <a:xfrm>
            <a:off x="29871" y="-18316"/>
            <a:ext cx="11962922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– Calcul des </a:t>
            </a:r>
            <a:r>
              <a:rPr lang="fr-FR" sz="3200" b="1" dirty="0" err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coputs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et analyse des résultats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– Les charges directes et indirectes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915" y="1318034"/>
            <a:ext cx="1118303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90170" algn="l"/>
                <a:tab pos="548640" algn="l"/>
                <a:tab pos="10058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Chaque charge doit être affectée à un coût </a:t>
            </a:r>
          </a:p>
          <a:p>
            <a:pPr marL="342900" indent="-342900"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90170" algn="l"/>
                <a:tab pos="548640" algn="l"/>
                <a:tab pos="10058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Certaines sont affectées directement à un coût =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charges directes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342900" indent="-342900">
              <a:buFont typeface="Symbol" panose="05050102010706020507" pitchFamily="18" charset="2"/>
              <a:buChar char="Þ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90170" algn="l"/>
                <a:tab pos="548640" algn="l"/>
                <a:tab pos="10058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d’autres concernent plusieurs coûts =&gt; retraitement préalable = 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charges indirectes</a:t>
            </a:r>
            <a:r>
              <a:rPr lang="fr-FR" sz="22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200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3583" y="2866229"/>
            <a:ext cx="116924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90170" algn="l"/>
                <a:tab pos="548640" algn="l"/>
                <a:tab pos="10058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Charges directes </a:t>
            </a: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	- le prix d'achat des matières 		= coût d'achat</a:t>
            </a:r>
          </a:p>
          <a:p>
            <a:pPr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270510" algn="l"/>
                <a:tab pos="548640" algn="l"/>
                <a:tab pos="1463040" algn="l"/>
                <a:tab pos="1920240" algn="l"/>
                <a:tab pos="2070735" algn="l"/>
                <a:tab pos="2834640" algn="l"/>
                <a:tab pos="3749040" algn="l"/>
                <a:tab pos="4206240" algn="l"/>
              </a:tabLst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- le salaire d'un ouvrier de production 	= coût de production</a:t>
            </a:r>
          </a:p>
          <a:p>
            <a:pPr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270510" algn="l"/>
                <a:tab pos="548640" algn="l"/>
                <a:tab pos="1463040" algn="l"/>
                <a:tab pos="1920240" algn="l"/>
                <a:tab pos="2070735" algn="l"/>
                <a:tab pos="2834640" algn="l"/>
                <a:tab pos="3749040" algn="l"/>
                <a:tab pos="4206240" algn="l"/>
              </a:tabLst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- le salaire d'un représentant		= coût de distribution</a:t>
            </a:r>
          </a:p>
          <a:p>
            <a:pPr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90170" algn="l"/>
                <a:tab pos="548640" algn="l"/>
                <a:tab pos="10058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Charges indirectes</a:t>
            </a:r>
            <a:r>
              <a:rPr lang="fr-FR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 	- Le salaire du personnel administratif</a:t>
            </a:r>
          </a:p>
          <a:p>
            <a:pPr marL="1350645"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463040" algn="l"/>
                <a:tab pos="2070735" algn="l"/>
                <a:tab pos="2834640" algn="l"/>
                <a:tab pos="3749040" algn="l"/>
                <a:tab pos="4206240" algn="l"/>
              </a:tabLst>
            </a:pPr>
            <a:r>
              <a:rPr lang="fr-FR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				- Le chauffage des locaux (bureaux et ateliers)</a:t>
            </a:r>
          </a:p>
          <a:p>
            <a:pPr marL="1350645"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463040" algn="l"/>
                <a:tab pos="2070735" algn="l"/>
                <a:tab pos="2834640" algn="l"/>
                <a:tab pos="3749040" algn="l"/>
                <a:tab pos="4206240" algn="l"/>
              </a:tabLst>
            </a:pPr>
            <a:r>
              <a:rPr lang="fr-FR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- Le salaire du technicien d'entretien</a:t>
            </a:r>
          </a:p>
          <a:p>
            <a:pPr marL="1350645"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463040" algn="l"/>
                <a:tab pos="2070735" algn="l"/>
                <a:tab pos="2834640" algn="l"/>
                <a:tab pos="3749040" algn="l"/>
                <a:tab pos="4206240" algn="l"/>
              </a:tabLst>
            </a:pPr>
            <a:r>
              <a:rPr lang="fr-FR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				- Le loyer du siège social</a:t>
            </a:r>
            <a:endParaRPr lang="fr-FR" sz="2400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AFAE27-7729-4F47-AC46-7EAEA247D119}"/>
              </a:ext>
            </a:extLst>
          </p:cNvPr>
          <p:cNvSpPr/>
          <p:nvPr/>
        </p:nvSpPr>
        <p:spPr>
          <a:xfrm>
            <a:off x="29871" y="-18316"/>
            <a:ext cx="11962922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– Calcul des </a:t>
            </a:r>
            <a:r>
              <a:rPr lang="fr-FR" sz="3200" b="1" dirty="0" err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coputs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et analyse des résultats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– Les charges directes et indirectes</a:t>
            </a:r>
          </a:p>
        </p:txBody>
      </p:sp>
    </p:spTree>
    <p:extLst>
      <p:ext uri="{BB962C8B-B14F-4D97-AF65-F5344CB8AC3E}">
        <p14:creationId xmlns:p14="http://schemas.microsoft.com/office/powerpoint/2010/main" val="217760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201" y="2034459"/>
            <a:ext cx="29871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Exemple : InnoPub SA</a:t>
            </a:r>
          </a:p>
          <a:p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Le tableau suivant récapitule les charges incorporables en les ventilant en charges directes et charges indirectes</a:t>
            </a:r>
          </a:p>
          <a:p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696" y="1222850"/>
            <a:ext cx="8696915" cy="44123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197F9C2-FCD8-405F-813E-BEC8DA2C95DA}"/>
              </a:ext>
            </a:extLst>
          </p:cNvPr>
          <p:cNvSpPr/>
          <p:nvPr/>
        </p:nvSpPr>
        <p:spPr>
          <a:xfrm>
            <a:off x="29871" y="-18316"/>
            <a:ext cx="11962922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– Calcul des </a:t>
            </a:r>
            <a:r>
              <a:rPr lang="fr-FR" sz="3200" b="1" dirty="0" err="1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coputs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et analyse des résultats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– Les charges directes et indirectes</a:t>
            </a:r>
          </a:p>
        </p:txBody>
      </p:sp>
    </p:spTree>
    <p:extLst>
      <p:ext uri="{BB962C8B-B14F-4D97-AF65-F5344CB8AC3E}">
        <p14:creationId xmlns:p14="http://schemas.microsoft.com/office/powerpoint/2010/main" val="2047810172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61</TotalTime>
  <Words>239</Words>
  <Application>Microsoft Office PowerPoint</Application>
  <PresentationFormat>Grand écran</PresentationFormat>
  <Paragraphs>30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Rockwell</vt:lpstr>
      <vt:lpstr>Symbol</vt:lpstr>
      <vt:lpstr>Damask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19</cp:revision>
  <dcterms:created xsi:type="dcterms:W3CDTF">2014-06-17T06:47:14Z</dcterms:created>
  <dcterms:modified xsi:type="dcterms:W3CDTF">2024-04-06T22:00:41Z</dcterms:modified>
</cp:coreProperties>
</file>