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287" y="1895777"/>
            <a:ext cx="46644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 chaque étape, il faut prendre en compte les variations de stocks de marchandises. 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coûts se décomposent de la façon suivante :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369748"/>
              </p:ext>
            </p:extLst>
          </p:nvPr>
        </p:nvGraphicFramePr>
        <p:xfrm>
          <a:off x="5090054" y="1316382"/>
          <a:ext cx="6766560" cy="377952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76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Entreprise commerciale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Prix d’achat des marchandises achetées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Frais d’achat des marchandises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Coût </a:t>
                      </a:r>
                      <a:r>
                        <a:rPr lang="fr-FR" sz="2400" b="1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d’achat des marchandises achetées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Variation du stock de marchandises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Coût d’achat des marchandises vendues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Frais de distribution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Coût de revient des marchandises vendues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Bénéfice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Prix de vente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29009" y="5358149"/>
            <a:ext cx="114276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arenBoth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coût est un ensemble de dépenses : coût d’achat = Prix d’achat + frais d’achat</a:t>
            </a:r>
          </a:p>
          <a:p>
            <a:pPr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0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CB9885-1E05-4255-B3D7-C0A8E6057D39}"/>
              </a:ext>
            </a:extLst>
          </p:cNvPr>
          <p:cNvSpPr/>
          <p:nvPr/>
        </p:nvSpPr>
        <p:spPr>
          <a:xfrm>
            <a:off x="-31750" y="0"/>
            <a:ext cx="12153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et analyse des coûts et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 – La structure des coûts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1709" y="1908655"/>
            <a:ext cx="46644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 chaque étape, il faut prendre en compte les variations de stocks de marchandises. 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coûts se décomposent de la façon suivante :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709" y="5878849"/>
            <a:ext cx="114276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arenBoth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coût est un ensemble de dépenses : coût d’achat = Prix d’achat + frais d’achat</a:t>
            </a:r>
          </a:p>
          <a:p>
            <a:pPr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0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CB9885-1E05-4255-B3D7-C0A8E6057D39}"/>
              </a:ext>
            </a:extLst>
          </p:cNvPr>
          <p:cNvSpPr/>
          <p:nvPr/>
        </p:nvSpPr>
        <p:spPr>
          <a:xfrm>
            <a:off x="-31750" y="0"/>
            <a:ext cx="12153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et analyse des coûts et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 – La structure des coûts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99DD592-327F-443E-BFA1-271BCDC7B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94049"/>
              </p:ext>
            </p:extLst>
          </p:nvPr>
        </p:nvGraphicFramePr>
        <p:xfrm>
          <a:off x="5959952" y="882034"/>
          <a:ext cx="4866321" cy="4628274"/>
        </p:xfrm>
        <a:graphic>
          <a:graphicData uri="http://schemas.openxmlformats.org/drawingml/2006/table">
            <a:tbl>
              <a:tblPr firstRow="1" firstCol="1" bandRow="1"/>
              <a:tblGrid>
                <a:gridCol w="4866321">
                  <a:extLst>
                    <a:ext uri="{9D8B030D-6E8A-4147-A177-3AD203B41FA5}">
                      <a16:colId xmlns:a16="http://schemas.microsoft.com/office/drawing/2014/main" val="2024950873"/>
                    </a:ext>
                  </a:extLst>
                </a:gridCol>
              </a:tblGrid>
              <a:tr h="330591">
                <a:tc>
                  <a:txBody>
                    <a:bodyPr/>
                    <a:lstStyle/>
                    <a:p>
                      <a:pPr algn="ctr" fontAlgn="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Entreprise industrielle</a:t>
                      </a:r>
                      <a:endParaRPr lang="fr-F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779837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Prix d’achat matières achetées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852105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Frais d’achat matières</a:t>
                      </a:r>
                      <a:endParaRPr lang="fr-F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590211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Coût d’achat matières achetées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376006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±</a:t>
                      </a: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Variation de stock de matières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87848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Coût d’achat des matières utilisées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856585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Frais de production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209009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Coût de production des produits fabriqués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92880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±</a:t>
                      </a: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Variation de stock de produits finis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470465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Coût de production des produits vendus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100956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Frais de distribution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693259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Coût de revient des produits vendus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05166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Bénéfice</a:t>
                      </a:r>
                      <a:endParaRPr lang="fr-FR" sz="3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53981"/>
                  </a:ext>
                </a:extLst>
              </a:tr>
              <a:tr h="330591">
                <a:tc>
                  <a:txBody>
                    <a:bodyPr/>
                    <a:lstStyle/>
                    <a:p>
                      <a:pPr algn="l" fontAlgn="t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Prix de vente</a:t>
                      </a:r>
                      <a:endParaRPr lang="fr-FR" sz="3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215" marR="114215" marT="158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443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370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243</Words>
  <Application>Microsoft Office PowerPoint</Application>
  <PresentationFormat>Grand écran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Times New Roman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3</cp:revision>
  <dcterms:created xsi:type="dcterms:W3CDTF">2020-07-15T22:00:06Z</dcterms:created>
  <dcterms:modified xsi:type="dcterms:W3CDTF">2024-04-06T21:59:31Z</dcterms:modified>
</cp:coreProperties>
</file>