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C46D50-5A46-421F-BC5D-E13A5684924B}" type="doc">
      <dgm:prSet loTypeId="urn:microsoft.com/office/officeart/2009/3/layout/HorizontalOrganizationChart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342016F7-892D-4865-B6B5-E3B210C50D07}">
      <dgm:prSet phldrT="[Texte]" custT="1"/>
      <dgm:spPr/>
      <dgm:t>
        <a:bodyPr/>
        <a:lstStyle/>
        <a:p>
          <a:pPr>
            <a:spcAft>
              <a:spcPts val="0"/>
            </a:spcAft>
          </a:pP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Deux </a:t>
          </a:r>
        </a:p>
        <a:p>
          <a:pPr>
            <a:spcAft>
              <a:spcPts val="0"/>
            </a:spcAft>
          </a:pP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contraintes</a:t>
          </a:r>
          <a:endParaRPr lang="fr-FR" sz="2000" b="1" dirty="0">
            <a:solidFill>
              <a:schemeClr val="bg1"/>
            </a:solidFill>
          </a:endParaRPr>
        </a:p>
      </dgm:t>
    </dgm:pt>
    <dgm:pt modelId="{1F2E5CA5-DE90-4A11-A543-A1EEB98BBEB8}" type="parTrans" cxnId="{D192C19F-7481-4E29-9EB8-863EDD5EBB76}">
      <dgm:prSet/>
      <dgm:spPr/>
      <dgm:t>
        <a:bodyPr/>
        <a:lstStyle/>
        <a:p>
          <a:endParaRPr lang="fr-FR" sz="2400">
            <a:solidFill>
              <a:schemeClr val="bg1"/>
            </a:solidFill>
          </a:endParaRPr>
        </a:p>
      </dgm:t>
    </dgm:pt>
    <dgm:pt modelId="{D5F29FDB-980C-4D39-AA46-A6F9E71FF4EB}" type="sibTrans" cxnId="{D192C19F-7481-4E29-9EB8-863EDD5EBB76}">
      <dgm:prSet/>
      <dgm:spPr/>
      <dgm:t>
        <a:bodyPr/>
        <a:lstStyle/>
        <a:p>
          <a:endParaRPr lang="fr-FR" sz="2400">
            <a:solidFill>
              <a:schemeClr val="bg1"/>
            </a:solidFill>
          </a:endParaRPr>
        </a:p>
      </dgm:t>
    </dgm:pt>
    <dgm:pt modelId="{816C877F-55C0-45D5-A19D-498825C1D619}">
      <dgm:prSet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gestion des stocks</a:t>
          </a:r>
          <a:r>
            <a:rPr lang="fr-FR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: les matières achetées et les produits fabriqués s’ajoutent à des stocks existants, dont les coûts ne sont pas les mêmes. </a:t>
          </a:r>
        </a:p>
      </dgm:t>
    </dgm:pt>
    <dgm:pt modelId="{1E4FC5B9-F764-4649-8A0C-FF0199D44924}" type="parTrans" cxnId="{9FF2BFAB-B976-4098-A971-7318F44AB29A}">
      <dgm:prSet/>
      <dgm:spPr/>
      <dgm:t>
        <a:bodyPr/>
        <a:lstStyle/>
        <a:p>
          <a:endParaRPr lang="fr-FR" sz="2400">
            <a:solidFill>
              <a:schemeClr val="bg1"/>
            </a:solidFill>
          </a:endParaRPr>
        </a:p>
      </dgm:t>
    </dgm:pt>
    <dgm:pt modelId="{7E664252-3A1F-40B1-B6E8-4CB3BD4DCDE7}" type="sibTrans" cxnId="{9FF2BFAB-B976-4098-A971-7318F44AB29A}">
      <dgm:prSet/>
      <dgm:spPr/>
      <dgm:t>
        <a:bodyPr/>
        <a:lstStyle/>
        <a:p>
          <a:endParaRPr lang="fr-FR" sz="2400">
            <a:solidFill>
              <a:schemeClr val="bg1"/>
            </a:solidFill>
          </a:endParaRPr>
        </a:p>
      </dgm:t>
    </dgm:pt>
    <dgm:pt modelId="{B68BDEEE-1092-430E-908A-1CC71D98811B}">
      <dgm:prSet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charges indirectes </a:t>
          </a:r>
          <a:r>
            <a:rPr lang="fr-FR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certaines charges peuvent être imputées directement à des coûts, mais d’autres sont dites indirectes car elles concernent tous les services et pas seulement une étape (assurances, charges administratives…).</a:t>
          </a:r>
          <a:endParaRPr lang="fr-FR" sz="2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750DCE-097E-4B50-9E98-DE1945D23104}" type="parTrans" cxnId="{31115CE3-D2E2-49F4-AA1D-9F224EC7551B}">
      <dgm:prSet/>
      <dgm:spPr/>
      <dgm:t>
        <a:bodyPr/>
        <a:lstStyle/>
        <a:p>
          <a:endParaRPr lang="fr-FR" sz="2400">
            <a:solidFill>
              <a:schemeClr val="bg1"/>
            </a:solidFill>
          </a:endParaRPr>
        </a:p>
      </dgm:t>
    </dgm:pt>
    <dgm:pt modelId="{262862CF-0C59-4EC0-ABAC-FDC333925B5E}" type="sibTrans" cxnId="{31115CE3-D2E2-49F4-AA1D-9F224EC7551B}">
      <dgm:prSet/>
      <dgm:spPr/>
      <dgm:t>
        <a:bodyPr/>
        <a:lstStyle/>
        <a:p>
          <a:endParaRPr lang="fr-FR" sz="2400">
            <a:solidFill>
              <a:schemeClr val="bg1"/>
            </a:solidFill>
          </a:endParaRPr>
        </a:p>
      </dgm:t>
    </dgm:pt>
    <dgm:pt modelId="{F0CAC69B-FBC0-4582-8125-16A218490344}" type="pres">
      <dgm:prSet presAssocID="{68C46D50-5A46-421F-BC5D-E13A568492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07E62AA-42B8-497E-86C8-04BC6CBC4EE1}" type="pres">
      <dgm:prSet presAssocID="{342016F7-892D-4865-B6B5-E3B210C50D07}" presName="hierRoot1" presStyleCnt="0">
        <dgm:presLayoutVars>
          <dgm:hierBranch val="init"/>
        </dgm:presLayoutVars>
      </dgm:prSet>
      <dgm:spPr/>
    </dgm:pt>
    <dgm:pt modelId="{12DA2FF4-69E3-401C-9AF2-FDD085CFA34F}" type="pres">
      <dgm:prSet presAssocID="{342016F7-892D-4865-B6B5-E3B210C50D07}" presName="rootComposite1" presStyleCnt="0"/>
      <dgm:spPr/>
    </dgm:pt>
    <dgm:pt modelId="{2D2CC5CD-10CB-4D51-A17F-C38F888C6A12}" type="pres">
      <dgm:prSet presAssocID="{342016F7-892D-4865-B6B5-E3B210C50D07}" presName="rootText1" presStyleLbl="node0" presStyleIdx="0" presStyleCnt="1" custScaleX="57307">
        <dgm:presLayoutVars>
          <dgm:chPref val="3"/>
        </dgm:presLayoutVars>
      </dgm:prSet>
      <dgm:spPr/>
    </dgm:pt>
    <dgm:pt modelId="{74205F4F-1455-43EB-BD95-C9C439D2913D}" type="pres">
      <dgm:prSet presAssocID="{342016F7-892D-4865-B6B5-E3B210C50D07}" presName="rootConnector1" presStyleLbl="node1" presStyleIdx="0" presStyleCnt="0"/>
      <dgm:spPr/>
    </dgm:pt>
    <dgm:pt modelId="{D28612DE-45B3-49C6-9061-AB52D166A7A7}" type="pres">
      <dgm:prSet presAssocID="{342016F7-892D-4865-B6B5-E3B210C50D07}" presName="hierChild2" presStyleCnt="0"/>
      <dgm:spPr/>
    </dgm:pt>
    <dgm:pt modelId="{159E1850-D4C6-43DB-B61F-9291C3D1F94A}" type="pres">
      <dgm:prSet presAssocID="{1E4FC5B9-F764-4649-8A0C-FF0199D44924}" presName="Name64" presStyleLbl="parChTrans1D2" presStyleIdx="0" presStyleCnt="2"/>
      <dgm:spPr/>
    </dgm:pt>
    <dgm:pt modelId="{1F487519-C41C-4D52-83BD-AAC66629EE25}" type="pres">
      <dgm:prSet presAssocID="{816C877F-55C0-45D5-A19D-498825C1D619}" presName="hierRoot2" presStyleCnt="0">
        <dgm:presLayoutVars>
          <dgm:hierBranch val="init"/>
        </dgm:presLayoutVars>
      </dgm:prSet>
      <dgm:spPr/>
    </dgm:pt>
    <dgm:pt modelId="{B0AFF87B-12B4-4785-9B20-33B43BECA9CD}" type="pres">
      <dgm:prSet presAssocID="{816C877F-55C0-45D5-A19D-498825C1D619}" presName="rootComposite" presStyleCnt="0"/>
      <dgm:spPr/>
    </dgm:pt>
    <dgm:pt modelId="{06848C1B-B353-49B3-83A4-2E9CF243ED57}" type="pres">
      <dgm:prSet presAssocID="{816C877F-55C0-45D5-A19D-498825C1D619}" presName="rootText" presStyleLbl="node2" presStyleIdx="0" presStyleCnt="2" custScaleX="349985" custScaleY="113140" custLinFactNeighborX="949" custLinFactNeighborY="-3504">
        <dgm:presLayoutVars>
          <dgm:chPref val="3"/>
        </dgm:presLayoutVars>
      </dgm:prSet>
      <dgm:spPr/>
    </dgm:pt>
    <dgm:pt modelId="{A17912FB-398B-481B-A909-D9CCE942163E}" type="pres">
      <dgm:prSet presAssocID="{816C877F-55C0-45D5-A19D-498825C1D619}" presName="rootConnector" presStyleLbl="node2" presStyleIdx="0" presStyleCnt="2"/>
      <dgm:spPr/>
    </dgm:pt>
    <dgm:pt modelId="{98E8239B-C0E6-49D0-AA1C-335D6230E535}" type="pres">
      <dgm:prSet presAssocID="{816C877F-55C0-45D5-A19D-498825C1D619}" presName="hierChild4" presStyleCnt="0"/>
      <dgm:spPr/>
    </dgm:pt>
    <dgm:pt modelId="{A70748BA-8EA4-46AD-95F6-29B755163517}" type="pres">
      <dgm:prSet presAssocID="{816C877F-55C0-45D5-A19D-498825C1D619}" presName="hierChild5" presStyleCnt="0"/>
      <dgm:spPr/>
    </dgm:pt>
    <dgm:pt modelId="{876A8D37-930E-482B-9D59-49A2543342DC}" type="pres">
      <dgm:prSet presAssocID="{9E750DCE-097E-4B50-9E98-DE1945D23104}" presName="Name64" presStyleLbl="parChTrans1D2" presStyleIdx="1" presStyleCnt="2"/>
      <dgm:spPr/>
    </dgm:pt>
    <dgm:pt modelId="{A2AC9959-C3C9-41BC-ACD2-E52052C6FC1D}" type="pres">
      <dgm:prSet presAssocID="{B68BDEEE-1092-430E-908A-1CC71D98811B}" presName="hierRoot2" presStyleCnt="0">
        <dgm:presLayoutVars>
          <dgm:hierBranch val="init"/>
        </dgm:presLayoutVars>
      </dgm:prSet>
      <dgm:spPr/>
    </dgm:pt>
    <dgm:pt modelId="{8FB30764-84FE-4E9D-B343-3E98EC15CA1F}" type="pres">
      <dgm:prSet presAssocID="{B68BDEEE-1092-430E-908A-1CC71D98811B}" presName="rootComposite" presStyleCnt="0"/>
      <dgm:spPr/>
    </dgm:pt>
    <dgm:pt modelId="{45B75DC8-074F-4A0D-9F4B-C7B96F5626D7}" type="pres">
      <dgm:prSet presAssocID="{B68BDEEE-1092-430E-908A-1CC71D98811B}" presName="rootText" presStyleLbl="node2" presStyleIdx="1" presStyleCnt="2" custScaleX="349985" custScaleY="156490">
        <dgm:presLayoutVars>
          <dgm:chPref val="3"/>
        </dgm:presLayoutVars>
      </dgm:prSet>
      <dgm:spPr/>
    </dgm:pt>
    <dgm:pt modelId="{CF5E30D0-7004-4C04-860F-8F3FA6574853}" type="pres">
      <dgm:prSet presAssocID="{B68BDEEE-1092-430E-908A-1CC71D98811B}" presName="rootConnector" presStyleLbl="node2" presStyleIdx="1" presStyleCnt="2"/>
      <dgm:spPr/>
    </dgm:pt>
    <dgm:pt modelId="{44DAD9AE-57FE-44DE-AE64-6886050B6E80}" type="pres">
      <dgm:prSet presAssocID="{B68BDEEE-1092-430E-908A-1CC71D98811B}" presName="hierChild4" presStyleCnt="0"/>
      <dgm:spPr/>
    </dgm:pt>
    <dgm:pt modelId="{3CFE1134-1445-4ABF-8011-2E8B114CE023}" type="pres">
      <dgm:prSet presAssocID="{B68BDEEE-1092-430E-908A-1CC71D98811B}" presName="hierChild5" presStyleCnt="0"/>
      <dgm:spPr/>
    </dgm:pt>
    <dgm:pt modelId="{3204CF7A-CA50-4DB6-866F-A7DA08B1E84B}" type="pres">
      <dgm:prSet presAssocID="{342016F7-892D-4865-B6B5-E3B210C50D07}" presName="hierChild3" presStyleCnt="0"/>
      <dgm:spPr/>
    </dgm:pt>
  </dgm:ptLst>
  <dgm:cxnLst>
    <dgm:cxn modelId="{B872C00C-ECC2-4086-888E-F86748DA7A76}" type="presOf" srcId="{9E750DCE-097E-4B50-9E98-DE1945D23104}" destId="{876A8D37-930E-482B-9D59-49A2543342DC}" srcOrd="0" destOrd="0" presId="urn:microsoft.com/office/officeart/2009/3/layout/HorizontalOrganizationChart"/>
    <dgm:cxn modelId="{989FE223-E081-4B57-9F03-91C06050D3CB}" type="presOf" srcId="{342016F7-892D-4865-B6B5-E3B210C50D07}" destId="{74205F4F-1455-43EB-BD95-C9C439D2913D}" srcOrd="1" destOrd="0" presId="urn:microsoft.com/office/officeart/2009/3/layout/HorizontalOrganizationChart"/>
    <dgm:cxn modelId="{90647327-FAD9-4975-AE99-B5FD15437AF4}" type="presOf" srcId="{1E4FC5B9-F764-4649-8A0C-FF0199D44924}" destId="{159E1850-D4C6-43DB-B61F-9291C3D1F94A}" srcOrd="0" destOrd="0" presId="urn:microsoft.com/office/officeart/2009/3/layout/HorizontalOrganizationChart"/>
    <dgm:cxn modelId="{364C9C63-CE5C-4339-AAED-DF181856B8C9}" type="presOf" srcId="{816C877F-55C0-45D5-A19D-498825C1D619}" destId="{A17912FB-398B-481B-A909-D9CCE942163E}" srcOrd="1" destOrd="0" presId="urn:microsoft.com/office/officeart/2009/3/layout/HorizontalOrganizationChart"/>
    <dgm:cxn modelId="{B7BA6E85-09A6-4CC0-824C-76E4EEF07AC2}" type="presOf" srcId="{816C877F-55C0-45D5-A19D-498825C1D619}" destId="{06848C1B-B353-49B3-83A4-2E9CF243ED57}" srcOrd="0" destOrd="0" presId="urn:microsoft.com/office/officeart/2009/3/layout/HorizontalOrganizationChart"/>
    <dgm:cxn modelId="{D192C19F-7481-4E29-9EB8-863EDD5EBB76}" srcId="{68C46D50-5A46-421F-BC5D-E13A5684924B}" destId="{342016F7-892D-4865-B6B5-E3B210C50D07}" srcOrd="0" destOrd="0" parTransId="{1F2E5CA5-DE90-4A11-A543-A1EEB98BBEB8}" sibTransId="{D5F29FDB-980C-4D39-AA46-A6F9E71FF4EB}"/>
    <dgm:cxn modelId="{9FF2BFAB-B976-4098-A971-7318F44AB29A}" srcId="{342016F7-892D-4865-B6B5-E3B210C50D07}" destId="{816C877F-55C0-45D5-A19D-498825C1D619}" srcOrd="0" destOrd="0" parTransId="{1E4FC5B9-F764-4649-8A0C-FF0199D44924}" sibTransId="{7E664252-3A1F-40B1-B6E8-4CB3BD4DCDE7}"/>
    <dgm:cxn modelId="{FEB216BA-4C60-4562-89AF-3BE7790F97BD}" type="presOf" srcId="{342016F7-892D-4865-B6B5-E3B210C50D07}" destId="{2D2CC5CD-10CB-4D51-A17F-C38F888C6A12}" srcOrd="0" destOrd="0" presId="urn:microsoft.com/office/officeart/2009/3/layout/HorizontalOrganizationChart"/>
    <dgm:cxn modelId="{A3529EBB-9B1E-4BBE-A90F-86DB71065738}" type="presOf" srcId="{68C46D50-5A46-421F-BC5D-E13A5684924B}" destId="{F0CAC69B-FBC0-4582-8125-16A218490344}" srcOrd="0" destOrd="0" presId="urn:microsoft.com/office/officeart/2009/3/layout/HorizontalOrganizationChart"/>
    <dgm:cxn modelId="{FCD7C1CA-C92F-40C4-8B09-218A11799F55}" type="presOf" srcId="{B68BDEEE-1092-430E-908A-1CC71D98811B}" destId="{CF5E30D0-7004-4C04-860F-8F3FA6574853}" srcOrd="1" destOrd="0" presId="urn:microsoft.com/office/officeart/2009/3/layout/HorizontalOrganizationChart"/>
    <dgm:cxn modelId="{EC28C9D7-51FC-49FB-AF02-161709F84EBE}" type="presOf" srcId="{B68BDEEE-1092-430E-908A-1CC71D98811B}" destId="{45B75DC8-074F-4A0D-9F4B-C7B96F5626D7}" srcOrd="0" destOrd="0" presId="urn:microsoft.com/office/officeart/2009/3/layout/HorizontalOrganizationChart"/>
    <dgm:cxn modelId="{31115CE3-D2E2-49F4-AA1D-9F224EC7551B}" srcId="{342016F7-892D-4865-B6B5-E3B210C50D07}" destId="{B68BDEEE-1092-430E-908A-1CC71D98811B}" srcOrd="1" destOrd="0" parTransId="{9E750DCE-097E-4B50-9E98-DE1945D23104}" sibTransId="{262862CF-0C59-4EC0-ABAC-FDC333925B5E}"/>
    <dgm:cxn modelId="{9F258941-8AF1-410A-9B0E-E440D497E091}" type="presParOf" srcId="{F0CAC69B-FBC0-4582-8125-16A218490344}" destId="{F07E62AA-42B8-497E-86C8-04BC6CBC4EE1}" srcOrd="0" destOrd="0" presId="urn:microsoft.com/office/officeart/2009/3/layout/HorizontalOrganizationChart"/>
    <dgm:cxn modelId="{30DC05D5-F1DC-497A-A0D1-F87F23C295DB}" type="presParOf" srcId="{F07E62AA-42B8-497E-86C8-04BC6CBC4EE1}" destId="{12DA2FF4-69E3-401C-9AF2-FDD085CFA34F}" srcOrd="0" destOrd="0" presId="urn:microsoft.com/office/officeart/2009/3/layout/HorizontalOrganizationChart"/>
    <dgm:cxn modelId="{867B95AF-ECE4-4310-9865-2CCF70536A64}" type="presParOf" srcId="{12DA2FF4-69E3-401C-9AF2-FDD085CFA34F}" destId="{2D2CC5CD-10CB-4D51-A17F-C38F888C6A12}" srcOrd="0" destOrd="0" presId="urn:microsoft.com/office/officeart/2009/3/layout/HorizontalOrganizationChart"/>
    <dgm:cxn modelId="{2A4A92F4-D174-4477-A6C3-01C9450949A7}" type="presParOf" srcId="{12DA2FF4-69E3-401C-9AF2-FDD085CFA34F}" destId="{74205F4F-1455-43EB-BD95-C9C439D2913D}" srcOrd="1" destOrd="0" presId="urn:microsoft.com/office/officeart/2009/3/layout/HorizontalOrganizationChart"/>
    <dgm:cxn modelId="{9504DAF1-7075-4125-9B0F-BA5CF7EC4EC3}" type="presParOf" srcId="{F07E62AA-42B8-497E-86C8-04BC6CBC4EE1}" destId="{D28612DE-45B3-49C6-9061-AB52D166A7A7}" srcOrd="1" destOrd="0" presId="urn:microsoft.com/office/officeart/2009/3/layout/HorizontalOrganizationChart"/>
    <dgm:cxn modelId="{1EF7D368-BE44-4DDF-BA3E-9DB1C8B535D1}" type="presParOf" srcId="{D28612DE-45B3-49C6-9061-AB52D166A7A7}" destId="{159E1850-D4C6-43DB-B61F-9291C3D1F94A}" srcOrd="0" destOrd="0" presId="urn:microsoft.com/office/officeart/2009/3/layout/HorizontalOrganizationChart"/>
    <dgm:cxn modelId="{DBF440AD-A430-4D8C-8E8D-B8A4B580D85A}" type="presParOf" srcId="{D28612DE-45B3-49C6-9061-AB52D166A7A7}" destId="{1F487519-C41C-4D52-83BD-AAC66629EE25}" srcOrd="1" destOrd="0" presId="urn:microsoft.com/office/officeart/2009/3/layout/HorizontalOrganizationChart"/>
    <dgm:cxn modelId="{04B86290-0953-4CE1-BBAC-CEDB9EC70165}" type="presParOf" srcId="{1F487519-C41C-4D52-83BD-AAC66629EE25}" destId="{B0AFF87B-12B4-4785-9B20-33B43BECA9CD}" srcOrd="0" destOrd="0" presId="urn:microsoft.com/office/officeart/2009/3/layout/HorizontalOrganizationChart"/>
    <dgm:cxn modelId="{02F80B6A-4F9D-47A5-AD1E-7314E9802538}" type="presParOf" srcId="{B0AFF87B-12B4-4785-9B20-33B43BECA9CD}" destId="{06848C1B-B353-49B3-83A4-2E9CF243ED57}" srcOrd="0" destOrd="0" presId="urn:microsoft.com/office/officeart/2009/3/layout/HorizontalOrganizationChart"/>
    <dgm:cxn modelId="{F85D6C37-F940-4E6B-9DD6-DB05FA20C90F}" type="presParOf" srcId="{B0AFF87B-12B4-4785-9B20-33B43BECA9CD}" destId="{A17912FB-398B-481B-A909-D9CCE942163E}" srcOrd="1" destOrd="0" presId="urn:microsoft.com/office/officeart/2009/3/layout/HorizontalOrganizationChart"/>
    <dgm:cxn modelId="{9751F7D2-008A-42A9-B385-AA381CD9C2B5}" type="presParOf" srcId="{1F487519-C41C-4D52-83BD-AAC66629EE25}" destId="{98E8239B-C0E6-49D0-AA1C-335D6230E535}" srcOrd="1" destOrd="0" presId="urn:microsoft.com/office/officeart/2009/3/layout/HorizontalOrganizationChart"/>
    <dgm:cxn modelId="{E3F5C45E-52DE-45B8-83B9-3E738D644768}" type="presParOf" srcId="{1F487519-C41C-4D52-83BD-AAC66629EE25}" destId="{A70748BA-8EA4-46AD-95F6-29B755163517}" srcOrd="2" destOrd="0" presId="urn:microsoft.com/office/officeart/2009/3/layout/HorizontalOrganizationChart"/>
    <dgm:cxn modelId="{D85E1E39-430E-4AF3-93D3-E1A64FD2668F}" type="presParOf" srcId="{D28612DE-45B3-49C6-9061-AB52D166A7A7}" destId="{876A8D37-930E-482B-9D59-49A2543342DC}" srcOrd="2" destOrd="0" presId="urn:microsoft.com/office/officeart/2009/3/layout/HorizontalOrganizationChart"/>
    <dgm:cxn modelId="{742FB252-CC3A-45C2-B9DB-4762E91DFCB4}" type="presParOf" srcId="{D28612DE-45B3-49C6-9061-AB52D166A7A7}" destId="{A2AC9959-C3C9-41BC-ACD2-E52052C6FC1D}" srcOrd="3" destOrd="0" presId="urn:microsoft.com/office/officeart/2009/3/layout/HorizontalOrganizationChart"/>
    <dgm:cxn modelId="{F6B5B823-DB9F-4858-A306-C0E94F86875A}" type="presParOf" srcId="{A2AC9959-C3C9-41BC-ACD2-E52052C6FC1D}" destId="{8FB30764-84FE-4E9D-B343-3E98EC15CA1F}" srcOrd="0" destOrd="0" presId="urn:microsoft.com/office/officeart/2009/3/layout/HorizontalOrganizationChart"/>
    <dgm:cxn modelId="{F09E41E0-03CE-44EC-A320-3F1F1A4FB04F}" type="presParOf" srcId="{8FB30764-84FE-4E9D-B343-3E98EC15CA1F}" destId="{45B75DC8-074F-4A0D-9F4B-C7B96F5626D7}" srcOrd="0" destOrd="0" presId="urn:microsoft.com/office/officeart/2009/3/layout/HorizontalOrganizationChart"/>
    <dgm:cxn modelId="{3FE1F566-4F5F-4E4A-8EE0-F5CDE9AFF01E}" type="presParOf" srcId="{8FB30764-84FE-4E9D-B343-3E98EC15CA1F}" destId="{CF5E30D0-7004-4C04-860F-8F3FA6574853}" srcOrd="1" destOrd="0" presId="urn:microsoft.com/office/officeart/2009/3/layout/HorizontalOrganizationChart"/>
    <dgm:cxn modelId="{BEF4C79F-6E99-44D5-AC0B-329490F36BAF}" type="presParOf" srcId="{A2AC9959-C3C9-41BC-ACD2-E52052C6FC1D}" destId="{44DAD9AE-57FE-44DE-AE64-6886050B6E80}" srcOrd="1" destOrd="0" presId="urn:microsoft.com/office/officeart/2009/3/layout/HorizontalOrganizationChart"/>
    <dgm:cxn modelId="{1A92628C-F860-492D-8C2B-79B436883CFB}" type="presParOf" srcId="{A2AC9959-C3C9-41BC-ACD2-E52052C6FC1D}" destId="{3CFE1134-1445-4ABF-8011-2E8B114CE023}" srcOrd="2" destOrd="0" presId="urn:microsoft.com/office/officeart/2009/3/layout/HorizontalOrganizationChart"/>
    <dgm:cxn modelId="{83F5B7EA-A63C-401E-A0F1-B0B2F35F4B1A}" type="presParOf" srcId="{F07E62AA-42B8-497E-86C8-04BC6CBC4EE1}" destId="{3204CF7A-CA50-4DB6-866F-A7DA08B1E84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A8D37-930E-482B-9D59-49A2543342DC}">
      <dsp:nvSpPr>
        <dsp:cNvPr id="0" name=""/>
        <dsp:cNvSpPr/>
      </dsp:nvSpPr>
      <dsp:spPr>
        <a:xfrm>
          <a:off x="1767819" y="1241328"/>
          <a:ext cx="523906" cy="615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1953" y="0"/>
              </a:lnTo>
              <a:lnTo>
                <a:pt x="261953" y="615690"/>
              </a:lnTo>
              <a:lnTo>
                <a:pt x="523906" y="61569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E1850-D4C6-43DB-B61F-9291C3D1F94A}">
      <dsp:nvSpPr>
        <dsp:cNvPr id="0" name=""/>
        <dsp:cNvSpPr/>
      </dsp:nvSpPr>
      <dsp:spPr>
        <a:xfrm>
          <a:off x="1767819" y="451969"/>
          <a:ext cx="548765" cy="789358"/>
        </a:xfrm>
        <a:custGeom>
          <a:avLst/>
          <a:gdLst/>
          <a:ahLst/>
          <a:cxnLst/>
          <a:rect l="0" t="0" r="0" b="0"/>
          <a:pathLst>
            <a:path>
              <a:moveTo>
                <a:pt x="0" y="789358"/>
              </a:moveTo>
              <a:lnTo>
                <a:pt x="286812" y="789358"/>
              </a:lnTo>
              <a:lnTo>
                <a:pt x="286812" y="0"/>
              </a:lnTo>
              <a:lnTo>
                <a:pt x="548765" y="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CC5CD-10CB-4D51-A17F-C38F888C6A12}">
      <dsp:nvSpPr>
        <dsp:cNvPr id="0" name=""/>
        <dsp:cNvSpPr/>
      </dsp:nvSpPr>
      <dsp:spPr>
        <a:xfrm>
          <a:off x="266645" y="841850"/>
          <a:ext cx="1501174" cy="7989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Deux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contraintes</a:t>
          </a:r>
          <a:endParaRPr lang="fr-FR" sz="2000" b="1" kern="1200" dirty="0">
            <a:solidFill>
              <a:schemeClr val="bg1"/>
            </a:solidFill>
          </a:endParaRPr>
        </a:p>
      </dsp:txBody>
      <dsp:txXfrm>
        <a:off x="266645" y="841850"/>
        <a:ext cx="1501174" cy="798956"/>
      </dsp:txXfrm>
    </dsp:sp>
    <dsp:sp modelId="{06848C1B-B353-49B3-83A4-2E9CF243ED57}">
      <dsp:nvSpPr>
        <dsp:cNvPr id="0" name=""/>
        <dsp:cNvSpPr/>
      </dsp:nvSpPr>
      <dsp:spPr>
        <a:xfrm>
          <a:off x="2316585" y="0"/>
          <a:ext cx="9167962" cy="903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gestion des stocks</a:t>
          </a:r>
          <a:r>
            <a:rPr lang="fr-FR" sz="22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: les matières achetées et les produits fabriqués s’ajoutent à des stocks existants, dont les coûts ne sont pas les mêmes. </a:t>
          </a:r>
        </a:p>
      </dsp:txBody>
      <dsp:txXfrm>
        <a:off x="2316585" y="0"/>
        <a:ext cx="9167962" cy="903939"/>
      </dsp:txXfrm>
    </dsp:sp>
    <dsp:sp modelId="{45B75DC8-074F-4A0D-9F4B-C7B96F5626D7}">
      <dsp:nvSpPr>
        <dsp:cNvPr id="0" name=""/>
        <dsp:cNvSpPr/>
      </dsp:nvSpPr>
      <dsp:spPr>
        <a:xfrm>
          <a:off x="2291725" y="1231875"/>
          <a:ext cx="9167962" cy="12502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charges indirectes </a:t>
          </a:r>
          <a:r>
            <a:rPr lang="fr-FR" sz="22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certaines charges peuvent être imputées directement à des coûts, mais d’autres sont dites indirectes car elles concernent tous les services et pas seulement une étape (assurances, charges administratives…).</a:t>
          </a:r>
          <a:endParaRPr lang="fr-FR" sz="22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91725" y="1231875"/>
        <a:ext cx="9167962" cy="12502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6394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14 – Calcul et analyse des coûts et des résultats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42051" y="642236"/>
            <a:ext cx="6355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7278" y="1235623"/>
            <a:ext cx="11639427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cs typeface="Times New Roman" panose="02020603050405020304" pitchFamily="18" charset="0"/>
              </a:rPr>
              <a:t>Calculer ses coûts et prix de revient permet à l’entreprise 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q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cs typeface="Times New Roman" panose="02020603050405020304" pitchFamily="18" charset="0"/>
              </a:rPr>
              <a:t>de déterminer la rentabilité de ses produits ou services. 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q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cs typeface="Times New Roman" panose="02020603050405020304" pitchFamily="18" charset="0"/>
              </a:rPr>
              <a:t>aident à fixer les prix de vente de manière compétitive tout en assurant une marge bénéficiaire suffisante. 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q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cs typeface="Times New Roman" panose="02020603050405020304" pitchFamily="18" charset="0"/>
              </a:rPr>
              <a:t>contribuent à optimiser la gestion des ressources et identifiant les points d’amélioration.</a:t>
            </a:r>
          </a:p>
          <a:p>
            <a:pPr algn="ctr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calcul d’un coût complet conduit à intégrer toutes les dépenses qui contribuent à l’élaboration du produit ou du service, de l’achat des produits ou matières, à la transformation jusqu’à la distribution. </a:t>
            </a:r>
          </a:p>
        </p:txBody>
      </p:sp>
    </p:spTree>
    <p:extLst>
      <p:ext uri="{BB962C8B-B14F-4D97-AF65-F5344CB8AC3E}">
        <p14:creationId xmlns:p14="http://schemas.microsoft.com/office/powerpoint/2010/main" val="38763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6925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6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–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Calcul et analyse des coûts et des résultats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8598" y="756912"/>
            <a:ext cx="63553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roblématique</a:t>
            </a:r>
            <a:endParaRPr lang="fr-FR" sz="20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39" y="4423675"/>
            <a:ext cx="11458598" cy="2234703"/>
          </a:xfrm>
          <a:prstGeom prst="rect">
            <a:avLst/>
          </a:prstGeom>
        </p:spPr>
      </p:pic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5B2F7F74-6A9A-A0FC-465D-DB6C712803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0475265"/>
              </p:ext>
            </p:extLst>
          </p:nvPr>
        </p:nvGraphicFramePr>
        <p:xfrm>
          <a:off x="232833" y="1359540"/>
          <a:ext cx="11726334" cy="2482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7528112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51</TotalTime>
  <Words>177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Rockwell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16</cp:revision>
  <dcterms:created xsi:type="dcterms:W3CDTF">2014-06-17T06:47:14Z</dcterms:created>
  <dcterms:modified xsi:type="dcterms:W3CDTF">2024-04-06T21:57:12Z</dcterms:modified>
</cp:coreProperties>
</file>