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15D34-011D-47E9-835C-7E2364DD6AF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AB9D29-5A1E-4592-AA4F-D8B61BE8E757}">
      <dgm:prSet phldrT="[Texte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Trois types d’arguments 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D7605-D856-4DF3-8E26-78AD30CB5EBD}" type="parTrans" cxnId="{DFCD8F2D-6769-4AA2-B24E-38BA275BB05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CDC8F-EC16-4A17-A6E4-DA24C2EBD41F}" type="sibTrans" cxnId="{DFCD8F2D-6769-4AA2-B24E-38BA275BB05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C045D-EB23-4189-B947-D11A4AF2BEA8}">
      <dgm:prSet/>
      <dgm:spPr/>
      <dgm:t>
        <a:bodyPr/>
        <a:lstStyle/>
        <a:p>
          <a:pPr algn="l"/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Ceux</a:t>
          </a: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qui communiquent des informations sur le produit </a:t>
          </a:r>
          <a:endParaRPr kumimoji="0" lang="fr-FR" altLang="fr-FR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48FFB-391B-4180-9537-0FCCDF362884}" type="parTrans" cxnId="{B011A92D-EA8F-4A46-A260-28BA3AAD302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DB61D-2561-4008-BD8B-DAC5B2C37FC9}" type="sibTrans" cxnId="{B011A92D-EA8F-4A46-A260-28BA3AAD302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10674-86E7-479D-80A4-45D315D5D393}">
      <dgm:prSet/>
      <dgm:spPr/>
      <dgm:t>
        <a:bodyPr/>
        <a:lstStyle/>
        <a:p>
          <a:pPr algn="l"/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Ceux qui créent un lien affectif où émotionnel avec le produit </a:t>
          </a:r>
          <a:endParaRPr kumimoji="0" lang="fr-FR" altLang="fr-FR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50178-AA63-4FD8-93F8-BBB47D78744D}" type="parTrans" cxnId="{2BC2F3E7-1EB7-4F4A-ABAF-5C2B74756E4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15148-0651-4536-B078-3CEFD7770C9D}" type="sibTrans" cxnId="{2BC2F3E7-1EB7-4F4A-ABAF-5C2B74756E4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BAA28-F4F9-4568-B662-04AF56BC8A37}">
      <dgm:prSet/>
      <dgm:spPr/>
      <dgm:t>
        <a:bodyPr/>
        <a:lstStyle/>
        <a:p>
          <a:pPr algn="l"/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Ceux qui poussent à l’achat par une </a:t>
          </a:r>
          <a:r>
            <a:rPr kumimoji="0" lang="fr-FR" altLang="fr-FR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promotion</a:t>
          </a:r>
          <a:r>
            <a:rPr kumimoji="0" lang="fr-FR" altLang="fr-FR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</a:t>
          </a:r>
          <a:r>
            <a:rPr kumimoji="0" lang="fr-FR" altLang="fr-FR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un</a:t>
          </a: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cadeau... </a:t>
          </a:r>
          <a:endParaRPr kumimoji="0" lang="fr-FR" altLang="fr-FR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0A815-6100-4DBF-AEA4-015D4633F419}" type="parTrans" cxnId="{6F694123-8712-41F6-99F7-D902F6AD59B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F72B-6440-47A4-B694-45D9C1FD9372}" type="sibTrans" cxnId="{6F694123-8712-41F6-99F7-D902F6AD59B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BE1BE-B223-4740-AEBB-190DB8FF2BD3}" type="pres">
      <dgm:prSet presAssocID="{1A015D34-011D-47E9-835C-7E2364DD6A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962AF-D08A-4E2B-B5D4-36B0EF534259}" type="pres">
      <dgm:prSet presAssocID="{11AB9D29-5A1E-4592-AA4F-D8B61BE8E757}" presName="root" presStyleCnt="0"/>
      <dgm:spPr/>
    </dgm:pt>
    <dgm:pt modelId="{D4FAF55D-AB5B-4B81-9495-6E52B85B744B}" type="pres">
      <dgm:prSet presAssocID="{11AB9D29-5A1E-4592-AA4F-D8B61BE8E757}" presName="rootComposite" presStyleCnt="0"/>
      <dgm:spPr/>
    </dgm:pt>
    <dgm:pt modelId="{A6EDC207-8FE8-412E-92D1-7970504C39DB}" type="pres">
      <dgm:prSet presAssocID="{11AB9D29-5A1E-4592-AA4F-D8B61BE8E757}" presName="rootText" presStyleLbl="node1" presStyleIdx="0" presStyleCnt="1" custScaleX="400259"/>
      <dgm:spPr/>
    </dgm:pt>
    <dgm:pt modelId="{F3FC29F7-1E12-445C-A744-EAAB37662013}" type="pres">
      <dgm:prSet presAssocID="{11AB9D29-5A1E-4592-AA4F-D8B61BE8E757}" presName="rootConnector" presStyleLbl="node1" presStyleIdx="0" presStyleCnt="1"/>
      <dgm:spPr/>
    </dgm:pt>
    <dgm:pt modelId="{4F104E72-0E1E-49D3-BFED-D3901FB4160F}" type="pres">
      <dgm:prSet presAssocID="{11AB9D29-5A1E-4592-AA4F-D8B61BE8E757}" presName="childShape" presStyleCnt="0"/>
      <dgm:spPr/>
    </dgm:pt>
    <dgm:pt modelId="{32A45F7A-D340-4ABE-8AF4-60A4C5A12411}" type="pres">
      <dgm:prSet presAssocID="{4F148FFB-391B-4180-9537-0FCCDF362884}" presName="Name13" presStyleLbl="parChTrans1D2" presStyleIdx="0" presStyleCnt="3"/>
      <dgm:spPr/>
    </dgm:pt>
    <dgm:pt modelId="{148E476E-EFB8-4A7A-9611-4E08F284D3CA}" type="pres">
      <dgm:prSet presAssocID="{2F2C045D-EB23-4189-B947-D11A4AF2BEA8}" presName="childText" presStyleLbl="bgAcc1" presStyleIdx="0" presStyleCnt="3" custScaleX="762543">
        <dgm:presLayoutVars>
          <dgm:bulletEnabled val="1"/>
        </dgm:presLayoutVars>
      </dgm:prSet>
      <dgm:spPr/>
    </dgm:pt>
    <dgm:pt modelId="{CF26C2A8-9F10-4E7B-A5B9-CDA300B33285}" type="pres">
      <dgm:prSet presAssocID="{A6750178-AA63-4FD8-93F8-BBB47D78744D}" presName="Name13" presStyleLbl="parChTrans1D2" presStyleIdx="1" presStyleCnt="3"/>
      <dgm:spPr/>
    </dgm:pt>
    <dgm:pt modelId="{D25556D8-D528-4BBD-B613-FCFC96BF830C}" type="pres">
      <dgm:prSet presAssocID="{F9210674-86E7-479D-80A4-45D315D5D393}" presName="childText" presStyleLbl="bgAcc1" presStyleIdx="1" presStyleCnt="3" custScaleX="762543">
        <dgm:presLayoutVars>
          <dgm:bulletEnabled val="1"/>
        </dgm:presLayoutVars>
      </dgm:prSet>
      <dgm:spPr/>
    </dgm:pt>
    <dgm:pt modelId="{381B574F-B7DB-48B8-BAFF-7395C526DDE0}" type="pres">
      <dgm:prSet presAssocID="{AFC0A815-6100-4DBF-AEA4-015D4633F419}" presName="Name13" presStyleLbl="parChTrans1D2" presStyleIdx="2" presStyleCnt="3"/>
      <dgm:spPr/>
    </dgm:pt>
    <dgm:pt modelId="{53F484B0-4A94-47B5-8F35-CBA68BA5A25B}" type="pres">
      <dgm:prSet presAssocID="{D43BAA28-F4F9-4568-B662-04AF56BC8A37}" presName="childText" presStyleLbl="bgAcc1" presStyleIdx="2" presStyleCnt="3" custScaleX="762543">
        <dgm:presLayoutVars>
          <dgm:bulletEnabled val="1"/>
        </dgm:presLayoutVars>
      </dgm:prSet>
      <dgm:spPr/>
    </dgm:pt>
  </dgm:ptLst>
  <dgm:cxnLst>
    <dgm:cxn modelId="{EF0E0B0E-285D-4CAF-8D94-B62E0686D345}" type="presOf" srcId="{11AB9D29-5A1E-4592-AA4F-D8B61BE8E757}" destId="{A6EDC207-8FE8-412E-92D1-7970504C39DB}" srcOrd="0" destOrd="0" presId="urn:microsoft.com/office/officeart/2005/8/layout/hierarchy3"/>
    <dgm:cxn modelId="{9774A222-0D6A-4C8E-93AB-FEDD802E458B}" type="presOf" srcId="{1A015D34-011D-47E9-835C-7E2364DD6AF5}" destId="{B81BE1BE-B223-4740-AEBB-190DB8FF2BD3}" srcOrd="0" destOrd="0" presId="urn:microsoft.com/office/officeart/2005/8/layout/hierarchy3"/>
    <dgm:cxn modelId="{6F694123-8712-41F6-99F7-D902F6AD59BF}" srcId="{11AB9D29-5A1E-4592-AA4F-D8B61BE8E757}" destId="{D43BAA28-F4F9-4568-B662-04AF56BC8A37}" srcOrd="2" destOrd="0" parTransId="{AFC0A815-6100-4DBF-AEA4-015D4633F419}" sibTransId="{6957F72B-6440-47A4-B694-45D9C1FD9372}"/>
    <dgm:cxn modelId="{DFCD8F2D-6769-4AA2-B24E-38BA275BB052}" srcId="{1A015D34-011D-47E9-835C-7E2364DD6AF5}" destId="{11AB9D29-5A1E-4592-AA4F-D8B61BE8E757}" srcOrd="0" destOrd="0" parTransId="{BFAD7605-D856-4DF3-8E26-78AD30CB5EBD}" sibTransId="{F8CCDC8F-EC16-4A17-A6E4-DA24C2EBD41F}"/>
    <dgm:cxn modelId="{B011A92D-EA8F-4A46-A260-28BA3AAD3020}" srcId="{11AB9D29-5A1E-4592-AA4F-D8B61BE8E757}" destId="{2F2C045D-EB23-4189-B947-D11A4AF2BEA8}" srcOrd="0" destOrd="0" parTransId="{4F148FFB-391B-4180-9537-0FCCDF362884}" sibTransId="{80ADB61D-2561-4008-BD8B-DAC5B2C37FC9}"/>
    <dgm:cxn modelId="{67BBA162-1542-4068-856F-BC4A7AF7836B}" type="presOf" srcId="{2F2C045D-EB23-4189-B947-D11A4AF2BEA8}" destId="{148E476E-EFB8-4A7A-9611-4E08F284D3CA}" srcOrd="0" destOrd="0" presId="urn:microsoft.com/office/officeart/2005/8/layout/hierarchy3"/>
    <dgm:cxn modelId="{CF06C567-9219-4BFB-974E-5EFCAD051AD1}" type="presOf" srcId="{D43BAA28-F4F9-4568-B662-04AF56BC8A37}" destId="{53F484B0-4A94-47B5-8F35-CBA68BA5A25B}" srcOrd="0" destOrd="0" presId="urn:microsoft.com/office/officeart/2005/8/layout/hierarchy3"/>
    <dgm:cxn modelId="{EC08E38B-834D-4619-BD75-88F5021DF38B}" type="presOf" srcId="{A6750178-AA63-4FD8-93F8-BBB47D78744D}" destId="{CF26C2A8-9F10-4E7B-A5B9-CDA300B33285}" srcOrd="0" destOrd="0" presId="urn:microsoft.com/office/officeart/2005/8/layout/hierarchy3"/>
    <dgm:cxn modelId="{15FEAEC0-B4D3-417E-9078-24E64B8457A8}" type="presOf" srcId="{F9210674-86E7-479D-80A4-45D315D5D393}" destId="{D25556D8-D528-4BBD-B613-FCFC96BF830C}" srcOrd="0" destOrd="0" presId="urn:microsoft.com/office/officeart/2005/8/layout/hierarchy3"/>
    <dgm:cxn modelId="{64FCDFDD-87D5-4F60-ABA3-E64ED66A1175}" type="presOf" srcId="{AFC0A815-6100-4DBF-AEA4-015D4633F419}" destId="{381B574F-B7DB-48B8-BAFF-7395C526DDE0}" srcOrd="0" destOrd="0" presId="urn:microsoft.com/office/officeart/2005/8/layout/hierarchy3"/>
    <dgm:cxn modelId="{31C0C6E1-0FF9-427A-A081-485F9FA5810B}" type="presOf" srcId="{4F148FFB-391B-4180-9537-0FCCDF362884}" destId="{32A45F7A-D340-4ABE-8AF4-60A4C5A12411}" srcOrd="0" destOrd="0" presId="urn:microsoft.com/office/officeart/2005/8/layout/hierarchy3"/>
    <dgm:cxn modelId="{D7FBE8E7-E169-481E-9801-142F50F0BF63}" type="presOf" srcId="{11AB9D29-5A1E-4592-AA4F-D8B61BE8E757}" destId="{F3FC29F7-1E12-445C-A744-EAAB37662013}" srcOrd="1" destOrd="0" presId="urn:microsoft.com/office/officeart/2005/8/layout/hierarchy3"/>
    <dgm:cxn modelId="{2BC2F3E7-1EB7-4F4A-ABAF-5C2B74756E45}" srcId="{11AB9D29-5A1E-4592-AA4F-D8B61BE8E757}" destId="{F9210674-86E7-479D-80A4-45D315D5D393}" srcOrd="1" destOrd="0" parTransId="{A6750178-AA63-4FD8-93F8-BBB47D78744D}" sibTransId="{EE215148-0651-4536-B078-3CEFD7770C9D}"/>
    <dgm:cxn modelId="{6084F35B-6BBB-4E0D-9CA3-6389DB42E920}" type="presParOf" srcId="{B81BE1BE-B223-4740-AEBB-190DB8FF2BD3}" destId="{734962AF-D08A-4E2B-B5D4-36B0EF534259}" srcOrd="0" destOrd="0" presId="urn:microsoft.com/office/officeart/2005/8/layout/hierarchy3"/>
    <dgm:cxn modelId="{A99DC0CB-8964-422B-9BAE-11CED4644DA6}" type="presParOf" srcId="{734962AF-D08A-4E2B-B5D4-36B0EF534259}" destId="{D4FAF55D-AB5B-4B81-9495-6E52B85B744B}" srcOrd="0" destOrd="0" presId="urn:microsoft.com/office/officeart/2005/8/layout/hierarchy3"/>
    <dgm:cxn modelId="{B4186DB9-5FA3-42F6-AB39-0AC33196A5B8}" type="presParOf" srcId="{D4FAF55D-AB5B-4B81-9495-6E52B85B744B}" destId="{A6EDC207-8FE8-412E-92D1-7970504C39DB}" srcOrd="0" destOrd="0" presId="urn:microsoft.com/office/officeart/2005/8/layout/hierarchy3"/>
    <dgm:cxn modelId="{2BA903CE-8075-4263-B3AE-5D300650DAA0}" type="presParOf" srcId="{D4FAF55D-AB5B-4B81-9495-6E52B85B744B}" destId="{F3FC29F7-1E12-445C-A744-EAAB37662013}" srcOrd="1" destOrd="0" presId="urn:microsoft.com/office/officeart/2005/8/layout/hierarchy3"/>
    <dgm:cxn modelId="{DB1EE920-BF1C-4057-B924-D14D27D40151}" type="presParOf" srcId="{734962AF-D08A-4E2B-B5D4-36B0EF534259}" destId="{4F104E72-0E1E-49D3-BFED-D3901FB4160F}" srcOrd="1" destOrd="0" presId="urn:microsoft.com/office/officeart/2005/8/layout/hierarchy3"/>
    <dgm:cxn modelId="{5322D377-59A6-4571-84ED-DC776EA8B7F0}" type="presParOf" srcId="{4F104E72-0E1E-49D3-BFED-D3901FB4160F}" destId="{32A45F7A-D340-4ABE-8AF4-60A4C5A12411}" srcOrd="0" destOrd="0" presId="urn:microsoft.com/office/officeart/2005/8/layout/hierarchy3"/>
    <dgm:cxn modelId="{7EEFE74E-BA8F-4BE1-9708-4779F76F7AEC}" type="presParOf" srcId="{4F104E72-0E1E-49D3-BFED-D3901FB4160F}" destId="{148E476E-EFB8-4A7A-9611-4E08F284D3CA}" srcOrd="1" destOrd="0" presId="urn:microsoft.com/office/officeart/2005/8/layout/hierarchy3"/>
    <dgm:cxn modelId="{30E3EE2B-28D4-4260-9266-B0A4717A916A}" type="presParOf" srcId="{4F104E72-0E1E-49D3-BFED-D3901FB4160F}" destId="{CF26C2A8-9F10-4E7B-A5B9-CDA300B33285}" srcOrd="2" destOrd="0" presId="urn:microsoft.com/office/officeart/2005/8/layout/hierarchy3"/>
    <dgm:cxn modelId="{5F8E978B-82E8-4328-84F3-EB87A7AFDDCE}" type="presParOf" srcId="{4F104E72-0E1E-49D3-BFED-D3901FB4160F}" destId="{D25556D8-D528-4BBD-B613-FCFC96BF830C}" srcOrd="3" destOrd="0" presId="urn:microsoft.com/office/officeart/2005/8/layout/hierarchy3"/>
    <dgm:cxn modelId="{D0257B34-6296-408E-8505-2B2D1D4478C1}" type="presParOf" srcId="{4F104E72-0E1E-49D3-BFED-D3901FB4160F}" destId="{381B574F-B7DB-48B8-BAFF-7395C526DDE0}" srcOrd="4" destOrd="0" presId="urn:microsoft.com/office/officeart/2005/8/layout/hierarchy3"/>
    <dgm:cxn modelId="{45272318-FE42-4391-8283-3FB8D3B0526E}" type="presParOf" srcId="{4F104E72-0E1E-49D3-BFED-D3901FB4160F}" destId="{53F484B0-4A94-47B5-8F35-CBA68BA5A25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C207-8FE8-412E-92D1-7970504C39DB}">
      <dsp:nvSpPr>
        <dsp:cNvPr id="0" name=""/>
        <dsp:cNvSpPr/>
      </dsp:nvSpPr>
      <dsp:spPr>
        <a:xfrm>
          <a:off x="1747537" y="1417"/>
          <a:ext cx="4354366" cy="543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r-FR" altLang="fr-FR" sz="3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Trois types d’arguments </a:t>
          </a:r>
          <a:endParaRPr lang="fr-FR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3469" y="17349"/>
        <a:ext cx="4322502" cy="512079"/>
      </dsp:txXfrm>
    </dsp:sp>
    <dsp:sp modelId="{32A45F7A-D340-4ABE-8AF4-60A4C5A12411}">
      <dsp:nvSpPr>
        <dsp:cNvPr id="0" name=""/>
        <dsp:cNvSpPr/>
      </dsp:nvSpPr>
      <dsp:spPr>
        <a:xfrm>
          <a:off x="2182974" y="545360"/>
          <a:ext cx="435436" cy="40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957"/>
              </a:lnTo>
              <a:lnTo>
                <a:pt x="435436" y="407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476E-EFB8-4A7A-9611-4E08F284D3CA}">
      <dsp:nvSpPr>
        <dsp:cNvPr id="0" name=""/>
        <dsp:cNvSpPr/>
      </dsp:nvSpPr>
      <dsp:spPr>
        <a:xfrm>
          <a:off x="2618410" y="681346"/>
          <a:ext cx="6636485" cy="543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altLang="fr-FR" sz="1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Ceux</a:t>
          </a:r>
          <a:r>
            <a:rPr kumimoji="0" lang="fr-FR" altLang="fr-FR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kumimoji="0" lang="fr-FR" altLang="fr-FR" sz="1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qui communiquent des informations sur le produit </a:t>
          </a:r>
          <a:endParaRPr kumimoji="0" lang="fr-FR" altLang="fr-FR" sz="1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4342" y="697278"/>
        <a:ext cx="6604621" cy="512079"/>
      </dsp:txXfrm>
    </dsp:sp>
    <dsp:sp modelId="{CF26C2A8-9F10-4E7B-A5B9-CDA300B33285}">
      <dsp:nvSpPr>
        <dsp:cNvPr id="0" name=""/>
        <dsp:cNvSpPr/>
      </dsp:nvSpPr>
      <dsp:spPr>
        <a:xfrm>
          <a:off x="2182974" y="545360"/>
          <a:ext cx="435436" cy="108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887"/>
              </a:lnTo>
              <a:lnTo>
                <a:pt x="435436" y="10878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56D8-D528-4BBD-B613-FCFC96BF830C}">
      <dsp:nvSpPr>
        <dsp:cNvPr id="0" name=""/>
        <dsp:cNvSpPr/>
      </dsp:nvSpPr>
      <dsp:spPr>
        <a:xfrm>
          <a:off x="2618410" y="1361275"/>
          <a:ext cx="6636485" cy="543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altLang="fr-FR" sz="1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Ceux qui créent un lien affectif où émotionnel avec le produit </a:t>
          </a:r>
          <a:endParaRPr kumimoji="0" lang="fr-FR" altLang="fr-FR" sz="1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4342" y="1377207"/>
        <a:ext cx="6604621" cy="512079"/>
      </dsp:txXfrm>
    </dsp:sp>
    <dsp:sp modelId="{381B574F-B7DB-48B8-BAFF-7395C526DDE0}">
      <dsp:nvSpPr>
        <dsp:cNvPr id="0" name=""/>
        <dsp:cNvSpPr/>
      </dsp:nvSpPr>
      <dsp:spPr>
        <a:xfrm>
          <a:off x="2182974" y="545360"/>
          <a:ext cx="435436" cy="1767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816"/>
              </a:lnTo>
              <a:lnTo>
                <a:pt x="435436" y="1767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484B0-4A94-47B5-8F35-CBA68BA5A25B}">
      <dsp:nvSpPr>
        <dsp:cNvPr id="0" name=""/>
        <dsp:cNvSpPr/>
      </dsp:nvSpPr>
      <dsp:spPr>
        <a:xfrm>
          <a:off x="2618410" y="2041205"/>
          <a:ext cx="6636485" cy="543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altLang="fr-FR" sz="1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Ceux qui poussent à l’achat par une </a:t>
          </a:r>
          <a:r>
            <a:rPr kumimoji="0" lang="fr-FR" altLang="fr-FR" sz="1900" b="0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promotion</a:t>
          </a:r>
          <a:r>
            <a:rPr kumimoji="0" lang="fr-FR" altLang="fr-FR" sz="19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</a:t>
          </a:r>
          <a:r>
            <a:rPr kumimoji="0" lang="fr-FR" altLang="fr-FR" sz="1900" b="0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un</a:t>
          </a:r>
          <a:r>
            <a:rPr kumimoji="0" lang="fr-FR" altLang="fr-FR" sz="1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cadeau... </a:t>
          </a:r>
          <a:endParaRPr kumimoji="0" lang="fr-FR" altLang="fr-FR" sz="1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4342" y="2057137"/>
        <a:ext cx="6604621" cy="51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72CDE-B2DA-BB42-BCD6-01E319B1D030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4A34E-F744-4743-A548-E8BEF6A85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3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067" y="330200"/>
            <a:ext cx="11844867" cy="103110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Chap. 13 – La communication commerciale</a:t>
            </a:r>
            <a:br>
              <a:rPr lang="fr-FR" sz="3200" b="1" dirty="0"/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Créer une publicité</a:t>
            </a:r>
            <a:b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4.1. Les arguments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C0F153-9118-4465-82D8-65C6CDB6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7" y="1777984"/>
            <a:ext cx="11203517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création d’un message publicitaire doit être précédé d’une réflexion approfondie sur : 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163638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forces et les faiblesses du produit ou du service à promouvoir ;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163638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produits et les offres des concurrents ;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163638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besoins et les attentes des clients.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Image 29" descr="Une image contenant personne, femme&#10;&#10;Description générée automatiquement">
            <a:extLst>
              <a:ext uri="{FF2B5EF4-FFF2-40B4-BE49-F238E27FC236}">
                <a16:creationId xmlns:a16="http://schemas.microsoft.com/office/drawing/2014/main" id="{A356536C-1DF8-4BA6-ACF4-EC8F5170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34" y="3538361"/>
            <a:ext cx="3173414" cy="30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115" y="347086"/>
            <a:ext cx="11844867" cy="103110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Chap. 13 – La communication commerciale</a:t>
            </a:r>
            <a:br>
              <a:rPr lang="fr-FR" sz="3200" b="1" dirty="0"/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Créer une publicité</a:t>
            </a:r>
            <a:b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4.1. Les arguments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7CB16A-13E8-4188-9D89-5E5242CE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49" y="1773580"/>
            <a:ext cx="11417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Cette analyse va nourrir l’argumentaire à utiliser pour créer le message publicitaire.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BE32E21-1BDA-4C8F-854D-86000C8A8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143876"/>
              </p:ext>
            </p:extLst>
          </p:nvPr>
        </p:nvGraphicFramePr>
        <p:xfrm>
          <a:off x="355600" y="2510367"/>
          <a:ext cx="11002434" cy="258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8ADE862F-2F69-4CEC-AECC-1ACA086E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59" y="5307658"/>
            <a:ext cx="11081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publicité va ensuite organiser et mixer ces différents arguments sur un support : encart, affiche, page de magasine, spot visuel, posts sur les réseaux sociaux, etc.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24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115" y="347086"/>
            <a:ext cx="11844867" cy="103110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Chap. 13 – La communication commerciale</a:t>
            </a:r>
            <a:br>
              <a:rPr lang="fr-FR" sz="3200" b="1" dirty="0"/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Créer une publicité</a:t>
            </a:r>
            <a:b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4.2. Contenu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E2F57-E2F3-4DD2-9EA4-BDB0900498AE}"/>
              </a:ext>
            </a:extLst>
          </p:cNvPr>
          <p:cNvSpPr/>
          <p:nvPr/>
        </p:nvSpPr>
        <p:spPr>
          <a:xfrm>
            <a:off x="249767" y="1558851"/>
            <a:ext cx="11353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slogan</a:t>
            </a:r>
          </a:p>
          <a:p>
            <a:pPr marR="2159000" algn="just"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une phrase courte qui accroche le regard et l’attention sur la marque ou l’entreprise à la façon d’un mantra : </a:t>
            </a:r>
            <a:r>
              <a:rPr lang="fr-FR" sz="2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Décathlon, à fond la forme…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joue souvent avec les sonorités, ou des jeux de mots pour être facile à mémoriser.</a:t>
            </a:r>
          </a:p>
          <a:p>
            <a:pPr marL="342900" lvl="0" indent="-342900" algn="just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logo</a:t>
            </a:r>
          </a:p>
          <a:p>
            <a:pPr algn="just"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l’élément visuel qui identifie l’entreprise. </a:t>
            </a:r>
          </a:p>
          <a:p>
            <a:pPr marL="342900" lvl="0" indent="-342900" algn="just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L’accroche</a:t>
            </a:r>
          </a:p>
          <a:p>
            <a:pPr algn="just"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une phrase qui attire l’attention sur le produit ou le service concerné par la publicité. Elle doit être facile à mémoriser, et condenser les vertus réelles ou supposées du produit ou du service.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5AEF42-0C4E-46E2-9A8F-4C3158140D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26" y="3207134"/>
            <a:ext cx="2991062" cy="10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115" y="347086"/>
            <a:ext cx="11844867" cy="103110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Chap. 13 – La communication commerciale</a:t>
            </a:r>
            <a:br>
              <a:rPr lang="fr-FR" sz="3200" b="1" dirty="0"/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Créer une publicité</a:t>
            </a:r>
            <a:b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4.2. Contenu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E2F57-E2F3-4DD2-9EA4-BDB0900498AE}"/>
              </a:ext>
            </a:extLst>
          </p:cNvPr>
          <p:cNvSpPr/>
          <p:nvPr/>
        </p:nvSpPr>
        <p:spPr>
          <a:xfrm>
            <a:off x="249767" y="1558851"/>
            <a:ext cx="1135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L’image</a:t>
            </a:r>
          </a:p>
          <a:p>
            <a:pPr algn="just"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représente le produit ou le service en le valorisant. Elle doit être de qualité. </a:t>
            </a:r>
          </a:p>
        </p:txBody>
      </p:sp>
      <p:pic>
        <p:nvPicPr>
          <p:cNvPr id="5" name="Image 4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D9E07705-FA80-4F53-B460-E047BBA7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4" y="2539732"/>
            <a:ext cx="6558468" cy="39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265</TotalTime>
  <Words>305</Words>
  <Application>Microsoft Office PowerPoint</Application>
  <PresentationFormat>Grand écran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Chap. 13 – La communication commerciale 4. Créer une publicité 4.1. Les arguments</vt:lpstr>
      <vt:lpstr>Chap. 13 – La communication commerciale 4. Créer une publicité 4.1. Les arguments</vt:lpstr>
      <vt:lpstr>Chap. 13 – La communication commerciale 4. Créer une publicité 4.2. Contenu</vt:lpstr>
      <vt:lpstr>Chap. 13 – La communication commerciale 4. Créer une publicité 4.2. Contenu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46</cp:revision>
  <dcterms:created xsi:type="dcterms:W3CDTF">2014-01-14T07:42:30Z</dcterms:created>
  <dcterms:modified xsi:type="dcterms:W3CDTF">2024-03-29T23:05:09Z</dcterms:modified>
</cp:coreProperties>
</file>