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6"/>
  </p:notesMasterIdLst>
  <p:sldIdLst>
    <p:sldId id="262" r:id="rId2"/>
    <p:sldId id="260" r:id="rId3"/>
    <p:sldId id="261" r:id="rId4"/>
    <p:sldId id="263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25E5076-3810-47DD-B79F-674D7AD40C01}" styleName="Style foncé 1 - Accentuatio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A325BD-D311-264D-A2C3-758233F36F50}" type="datetimeFigureOut">
              <a:rPr lang="fr-FR" smtClean="0"/>
              <a:t>29/03/2024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A37E70-6AC1-F447-BD35-0305568A1D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8847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04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77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94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251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62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29/03/2024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183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29/03/2024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32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394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35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81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06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1433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29/03/2024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190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29/03/2024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392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29/03/2024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269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29/03/2024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660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15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29/03/2024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2049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1844867" cy="567267"/>
          </a:xfrm>
        </p:spPr>
        <p:txBody>
          <a:bodyPr>
            <a:normAutofit fontScale="90000"/>
          </a:bodyPr>
          <a:lstStyle/>
          <a:p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3. Choisir le support de communication</a:t>
            </a:r>
            <a:endParaRPr lang="fr-FR" sz="3200" b="1" dirty="0">
              <a:solidFill>
                <a:srgbClr val="FFFF00"/>
              </a:solidFill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5781509"/>
              </p:ext>
            </p:extLst>
          </p:nvPr>
        </p:nvGraphicFramePr>
        <p:xfrm>
          <a:off x="241765" y="1363134"/>
          <a:ext cx="11603102" cy="49646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991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8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1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777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705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Supports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Utilisation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Avantages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Inconvénients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95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Affiche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Lancement d’un produit </a:t>
                      </a:r>
                      <a:endParaRPr lang="fr-FR" sz="20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Audience élevée selon l’implantation 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Bonne sélectivité géographique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Faible concurrence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Faible ciblage (hors géographique)</a:t>
                      </a:r>
                      <a:endParaRPr lang="fr-FR" sz="20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Coût élevé</a:t>
                      </a:r>
                      <a:endParaRPr lang="fr-FR" sz="20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58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Presse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Magazine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Lancement ou entretien des ventes </a:t>
                      </a:r>
                      <a:endParaRPr lang="fr-FR" sz="20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Audience en rapport avec la diffusion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Diffusion ciblée (presse professionnelle)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Richesse des supports 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Qualité de reproduction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Durée de vie du support (magazine)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Argumentation écrite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Coût dépendant du type de support </a:t>
                      </a:r>
                      <a:endParaRPr lang="fr-FR" sz="20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Faible durée de vie (journaux)</a:t>
                      </a:r>
                      <a:endParaRPr lang="fr-FR" sz="20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 délai d’achat peut être long</a:t>
                      </a:r>
                      <a:endParaRPr lang="fr-FR" sz="20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 de garantie d’emplacement</a:t>
                      </a:r>
                      <a:endParaRPr lang="fr-FR" sz="20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522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Radio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Communication de masse </a:t>
                      </a:r>
                      <a:endParaRPr lang="fr-FR" sz="20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Ciblage des auditeurs et de l’horaire de diffusion</a:t>
                      </a:r>
                      <a:endParaRPr lang="fr-FR" sz="20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Possibilité de varier les messages</a:t>
                      </a:r>
                      <a:endParaRPr lang="fr-FR" sz="20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Action rapide </a:t>
                      </a:r>
                      <a:endParaRPr lang="fr-FR" sz="20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Brièveté du message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Audience peu attentive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Coût faible à élevé 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Audience variable selon la radio 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8817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9038470"/>
              </p:ext>
            </p:extLst>
          </p:nvPr>
        </p:nvGraphicFramePr>
        <p:xfrm>
          <a:off x="241765" y="1422401"/>
          <a:ext cx="11603102" cy="38302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991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14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930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994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855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Médias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Utilisation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Avantages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Inconvénients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3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Télévision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Communication de masse </a:t>
                      </a:r>
                      <a:endParaRPr lang="fr-FR" sz="20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Audience très large 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Impact important 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Possibilité de répéter le message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Coût élevé </a:t>
                      </a:r>
                      <a:endParaRPr lang="fr-FR" sz="20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 délai d’achat peut être long</a:t>
                      </a:r>
                      <a:endParaRPr lang="fr-FR" sz="20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Limitations légales (alcool, tabac).</a:t>
                      </a:r>
                      <a:endParaRPr lang="fr-FR" sz="20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Brièveté du message</a:t>
                      </a:r>
                      <a:endParaRPr lang="fr-FR" sz="20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Cinéma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Communication de masse</a:t>
                      </a:r>
                      <a:endParaRPr lang="fr-FR" sz="20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Cible plutôt les jeunes et les plus de 50 ans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Qualité de diffusion du message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Faible répétitivité </a:t>
                      </a:r>
                      <a:endParaRPr lang="fr-FR" sz="20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Public restreint</a:t>
                      </a:r>
                      <a:endParaRPr lang="fr-FR" sz="20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41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Site Internet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Communication institutionnelle et commerciale</a:t>
                      </a:r>
                      <a:endParaRPr lang="fr-FR" sz="20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Coût faible</a:t>
                      </a:r>
                      <a:endParaRPr lang="fr-FR" sz="20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Actualisation facile du message</a:t>
                      </a:r>
                      <a:endParaRPr lang="fr-FR" sz="20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Nécessité de faire connaître le site 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Contact passif (c’est au client de venir)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Qualité des contacts variable 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itre 1">
            <a:extLst>
              <a:ext uri="{FF2B5EF4-FFF2-40B4-BE49-F238E27FC236}">
                <a16:creationId xmlns:a16="http://schemas.microsoft.com/office/drawing/2014/main" id="{7C8FF539-975F-4730-BFF1-0AF0DCC1127A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1844867" cy="56726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3200" b="1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3. Choisir le support de communication</a:t>
            </a:r>
            <a:endParaRPr lang="fr-FR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732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8577139"/>
              </p:ext>
            </p:extLst>
          </p:nvPr>
        </p:nvGraphicFramePr>
        <p:xfrm>
          <a:off x="386489" y="1234236"/>
          <a:ext cx="11284811" cy="52695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174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649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5942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Médias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943" marR="5294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Utilisation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943" marR="5294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Avantages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943" marR="5294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Inconvénients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943" marR="5294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65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Internet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943" marR="5294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Achat de mots clés sur</a:t>
                      </a:r>
                      <a:r>
                        <a:rPr lang="fr-FR" sz="20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Google AdWords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943" marR="5294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Actions courtes et rapides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Contact et vente directes 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Coût lié à l’efficacité, car paiement au clic ou on envoi des publicités aux clients ciblés 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Contact actif (on va chercher le client)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943" marR="5294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Fraude au clic </a:t>
                      </a:r>
                      <a:r>
                        <a:rPr lang="fr-FR" sz="1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AdSense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943" marR="5294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60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Réseaux sociaux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Contact direct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lvl="0" indent="-342900" algn="l" defTabSz="457200" rtl="0" eaLnBrk="1" latinLnBrk="0" hangingPunct="1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Coût très faible</a:t>
                      </a:r>
                    </a:p>
                    <a:p>
                      <a:pPr marL="342900" lvl="0" indent="-342900" algn="l" defTabSz="457200" rtl="0" eaLnBrk="1" latinLnBrk="0" hangingPunct="1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Viralité importante</a:t>
                      </a:r>
                    </a:p>
                    <a:p>
                      <a:pPr marL="342900" lvl="0" indent="-342900" algn="l" defTabSz="457200" rtl="0" eaLnBrk="1" latinLnBrk="0" hangingPunct="1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Permet de toucher les jeunes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l" defTabSz="457200" rtl="0" eaLnBrk="1" latinLnBrk="0" hangingPunct="1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None/>
                      </a:pP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Risque de Bad buzz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18975507"/>
                  </a:ext>
                </a:extLst>
              </a:tr>
              <a:tr h="10400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Publipostage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943" marR="5294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Contact direct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943" marR="5294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Personnalisation du message 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Faible coût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Possibilité de ciblage élevée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943" marR="5294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Actualisation des fichiers</a:t>
                      </a:r>
                      <a:endParaRPr lang="fr-FR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Faible taux de réponses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943" marR="5294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10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Prospectus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943" marR="5294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Communication locale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943" marR="5294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Coût faible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943" marR="5294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Déchets importants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Respect de la législation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943" marR="5294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itre 1">
            <a:extLst>
              <a:ext uri="{FF2B5EF4-FFF2-40B4-BE49-F238E27FC236}">
                <a16:creationId xmlns:a16="http://schemas.microsoft.com/office/drawing/2014/main" id="{ECFFCB41-5764-4605-8639-B8D8199F5B2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1844867" cy="56726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3200" b="1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3. Choisir le support de communication</a:t>
            </a:r>
            <a:endParaRPr lang="fr-FR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866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221791"/>
              </p:ext>
            </p:extLst>
          </p:nvPr>
        </p:nvGraphicFramePr>
        <p:xfrm>
          <a:off x="453594" y="1379660"/>
          <a:ext cx="11284811" cy="46401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59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825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649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914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Médias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943" marR="5294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Utilisation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943" marR="5294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Avantages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943" marR="5294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Inconvénients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943" marR="5294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4685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2000" b="1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Phoning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Vente directe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lvl="0" indent="-342900" algn="l" defTabSz="457200" rtl="0" eaLnBrk="1" latinLnBrk="0" hangingPunct="1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Contact direct</a:t>
                      </a:r>
                    </a:p>
                    <a:p>
                      <a:pPr marL="342900" lvl="0" indent="-342900" algn="l" defTabSz="457200" rtl="0" eaLnBrk="1" latinLnBrk="0" hangingPunct="1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Réponse immédiate avec possibilité de convaincre</a:t>
                      </a:r>
                    </a:p>
                    <a:p>
                      <a:pPr marL="342900" lvl="0" indent="-342900" algn="l" defTabSz="457200" rtl="0" eaLnBrk="1" latinLnBrk="0" hangingPunct="1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Solution économique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lvl="0" indent="-342900" algn="l" defTabSz="457200" rtl="0" eaLnBrk="1" latinLnBrk="0" hangingPunct="1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Perception négative des clients</a:t>
                      </a:r>
                    </a:p>
                    <a:p>
                      <a:pPr marL="342900" lvl="0" indent="-342900" algn="l" defTabSz="457200" rtl="0" eaLnBrk="1" latinLnBrk="0" hangingPunct="1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Communication verbale uniquement</a:t>
                      </a:r>
                    </a:p>
                    <a:p>
                      <a:pPr marL="342900" lvl="0" indent="-342900" algn="l" defTabSz="457200" rtl="0" eaLnBrk="1" latinLnBrk="0" hangingPunct="1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Risque de rejets élevés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11280386"/>
                  </a:ext>
                </a:extLst>
              </a:tr>
              <a:tr h="8946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Goodies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Objets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publicitaires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943" marR="5294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Cadeaux client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943" marR="5294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Impact fort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Diffusion limitée mais très ciblée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943" marR="5294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Coût élevé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943" marR="5294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Salon, foires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943" marR="5294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Rencontre client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943" marR="5294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Rencontre du client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Résultats variables selon les salons ou foires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943" marR="5294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Fréquentation aléatoire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Coûts variables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943" marR="5294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36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Promotions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943" marR="5294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Réduction stocks ou relance des ventes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943" marR="5294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Satisfaction des clients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943" marR="5294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Diminution des marges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943" marR="5294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itre 1">
            <a:extLst>
              <a:ext uri="{FF2B5EF4-FFF2-40B4-BE49-F238E27FC236}">
                <a16:creationId xmlns:a16="http://schemas.microsoft.com/office/drawing/2014/main" id="{27878C7B-B7FA-491B-8DDE-B8B61E8413E2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1844867" cy="56726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3200" b="1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3. Choisir le support de communication</a:t>
            </a:r>
            <a:endParaRPr lang="fr-FR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52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302</TotalTime>
  <Words>408</Words>
  <Application>Microsoft Office PowerPoint</Application>
  <PresentationFormat>Grand écran</PresentationFormat>
  <Paragraphs>121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1" baseType="lpstr">
      <vt:lpstr>Arial</vt:lpstr>
      <vt:lpstr>Calibri</vt:lpstr>
      <vt:lpstr>Century Gothic</vt:lpstr>
      <vt:lpstr>Symbol</vt:lpstr>
      <vt:lpstr>Times New Roman</vt:lpstr>
      <vt:lpstr>Wingdings 3</vt:lpstr>
      <vt:lpstr>Ion</vt:lpstr>
      <vt:lpstr>3. Choisir le support de communication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45</cp:revision>
  <dcterms:created xsi:type="dcterms:W3CDTF">2014-01-14T07:42:30Z</dcterms:created>
  <dcterms:modified xsi:type="dcterms:W3CDTF">2024-03-29T23:00:39Z</dcterms:modified>
</cp:coreProperties>
</file>