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62" r:id="rId2"/>
    <p:sldId id="256" r:id="rId3"/>
    <p:sldId id="257" r:id="rId4"/>
    <p:sldId id="258" r:id="rId5"/>
    <p:sldId id="259" r:id="rId6"/>
    <p:sldId id="260" r:id="rId7"/>
    <p:sldId id="26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80C2D-7AC0-C248-B229-59D7C16B581D}" type="datetimeFigureOut">
              <a:rPr lang="fr-FR" smtClean="0"/>
              <a:t>29/03/2024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F471A-5107-DF41-9278-DCDA5BC994CA}" type="slidenum">
              <a:rPr lang="fr-FR" smtClean="0"/>
              <a:t>‹N°›</a:t>
            </a:fld>
            <a:endParaRPr lang="fr-FR"/>
          </a:p>
        </p:txBody>
      </p:sp>
    </p:spTree>
    <p:extLst>
      <p:ext uri="{BB962C8B-B14F-4D97-AF65-F5344CB8AC3E}">
        <p14:creationId xmlns:p14="http://schemas.microsoft.com/office/powerpoint/2010/main" val="4043915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050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29/03/2024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4177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9394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4251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92622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0183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5732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63947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235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1181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05606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29/03/2024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9143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29/03/2024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471909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8392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7426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29/03/2024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1166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29/03/2024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24815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29/03/2024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6022049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7" y="1"/>
            <a:ext cx="11497733" cy="545205"/>
          </a:xfrm>
        </p:spPr>
        <p:txBody>
          <a:bodyPr>
            <a:normAutofit fontScale="90000"/>
          </a:bodyPr>
          <a:lstStyle/>
          <a:p>
            <a:r>
              <a:rPr lang="fr-FR" sz="3200" b="1" dirty="0"/>
              <a:t>Chap. 13 – La communication commerciale</a:t>
            </a:r>
            <a:endParaRPr lang="fr-FR" sz="3200" b="1" dirty="0">
              <a:solidFill>
                <a:srgbClr val="FFFF00"/>
              </a:solidFill>
            </a:endParaRPr>
          </a:p>
        </p:txBody>
      </p:sp>
      <p:sp>
        <p:nvSpPr>
          <p:cNvPr id="5" name="Rectangle 4">
            <a:extLst>
              <a:ext uri="{FF2B5EF4-FFF2-40B4-BE49-F238E27FC236}">
                <a16:creationId xmlns:a16="http://schemas.microsoft.com/office/drawing/2014/main" id="{E39DB70E-6C53-4FDE-84BA-547EACC51142}"/>
              </a:ext>
            </a:extLst>
          </p:cNvPr>
          <p:cNvSpPr/>
          <p:nvPr/>
        </p:nvSpPr>
        <p:spPr>
          <a:xfrm>
            <a:off x="711200" y="3063713"/>
            <a:ext cx="10999618" cy="2954655"/>
          </a:xfrm>
          <a:prstGeom prst="rect">
            <a:avLst/>
          </a:prstGeom>
        </p:spPr>
        <p:txBody>
          <a:bodyPr wrap="square">
            <a:spAutoFit/>
          </a:bodyPr>
          <a:lstStyle/>
          <a:p>
            <a:pPr algn="ctr">
              <a:spcBef>
                <a:spcPts val="600"/>
              </a:spcBef>
              <a:spcAft>
                <a:spcPts val="0"/>
              </a:spcAft>
            </a:pPr>
            <a:r>
              <a:rPr lang="fr-FR" sz="3200" dirty="0">
                <a:latin typeface="Arial" panose="020B0604020202020204" pitchFamily="34" charset="0"/>
                <a:ea typeface="Calibri" panose="020F0502020204030204" pitchFamily="34" charset="0"/>
                <a:cs typeface="Times New Roman" panose="02020603050405020304" pitchFamily="18" charset="0"/>
              </a:rPr>
              <a:t>La </a:t>
            </a:r>
            <a:r>
              <a:rPr lang="fr-FR" sz="2800" dirty="0">
                <a:latin typeface="Arial" panose="020B0604020202020204" pitchFamily="34" charset="0"/>
                <a:ea typeface="Calibri" panose="020F0502020204030204" pitchFamily="34" charset="0"/>
                <a:cs typeface="Times New Roman" panose="02020603050405020304" pitchFamily="18" charset="0"/>
              </a:rPr>
              <a:t>communication commerciale regroupe l’ensemble des actions de communication publicitaires destinées à</a:t>
            </a:r>
            <a:r>
              <a:rPr lang="fr-FR" sz="2800" b="1" dirty="0">
                <a:latin typeface="Arial" panose="020B0604020202020204" pitchFamily="34" charset="0"/>
                <a:ea typeface="Calibri" panose="020F0502020204030204" pitchFamily="34" charset="0"/>
                <a:cs typeface="Times New Roman" panose="02020603050405020304" pitchFamily="18" charset="0"/>
              </a:rPr>
              <a:t> </a:t>
            </a:r>
            <a:r>
              <a:rPr lang="fr-FR" sz="2800" dirty="0">
                <a:latin typeface="Arial" panose="020B0604020202020204" pitchFamily="34" charset="0"/>
                <a:ea typeface="Calibri" panose="020F0502020204030204" pitchFamily="34" charset="0"/>
                <a:cs typeface="Times New Roman" panose="02020603050405020304" pitchFamily="18" charset="0"/>
              </a:rPr>
              <a:t>favoriser les </a:t>
            </a:r>
            <a:r>
              <a:rPr lang="fr-FR" sz="2800" b="1" dirty="0">
                <a:latin typeface="Arial" panose="020B0604020202020204" pitchFamily="34" charset="0"/>
                <a:ea typeface="Calibri" panose="020F0502020204030204" pitchFamily="34" charset="0"/>
                <a:cs typeface="Times New Roman" panose="02020603050405020304" pitchFamily="18" charset="0"/>
              </a:rPr>
              <a:t>ventes </a:t>
            </a:r>
            <a:r>
              <a:rPr lang="fr-FR" sz="2800" dirty="0">
                <a:latin typeface="Arial" panose="020B0604020202020204" pitchFamily="34" charset="0"/>
                <a:ea typeface="Calibri" panose="020F0502020204030204" pitchFamily="34" charset="0"/>
                <a:cs typeface="Times New Roman" panose="02020603050405020304" pitchFamily="18" charset="0"/>
              </a:rPr>
              <a:t>d’une entreprise ou la </a:t>
            </a:r>
            <a:r>
              <a:rPr lang="fr-FR" sz="2800" b="1" dirty="0">
                <a:latin typeface="Arial" panose="020B0604020202020204" pitchFamily="34" charset="0"/>
                <a:ea typeface="Calibri" panose="020F0502020204030204" pitchFamily="34" charset="0"/>
                <a:cs typeface="Times New Roman" panose="02020603050405020304" pitchFamily="18" charset="0"/>
              </a:rPr>
              <a:t>fidélisation </a:t>
            </a:r>
            <a:r>
              <a:rPr lang="fr-FR" sz="2800" dirty="0">
                <a:latin typeface="Arial" panose="020B0604020202020204" pitchFamily="34" charset="0"/>
                <a:ea typeface="Calibri" panose="020F0502020204030204" pitchFamily="34" charset="0"/>
                <a:cs typeface="Times New Roman" panose="02020603050405020304" pitchFamily="18" charset="0"/>
              </a:rPr>
              <a:t>des clients. </a:t>
            </a:r>
          </a:p>
          <a:p>
            <a:pPr algn="ctr">
              <a:spcBef>
                <a:spcPts val="600"/>
              </a:spcBef>
              <a:spcAft>
                <a:spcPts val="0"/>
              </a:spcAft>
            </a:pPr>
            <a:endParaRPr lang="fr-FR" sz="2800" dirty="0">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spcAft>
                <a:spcPts val="0"/>
              </a:spcAft>
            </a:pPr>
            <a:r>
              <a:rPr lang="fr-FR" sz="2800" dirty="0">
                <a:latin typeface="Arial" panose="020B0604020202020204" pitchFamily="34" charset="0"/>
                <a:ea typeface="Calibri" panose="020F0502020204030204" pitchFamily="34" charset="0"/>
                <a:cs typeface="Times New Roman" panose="02020603050405020304" pitchFamily="18" charset="0"/>
              </a:rPr>
              <a:t>Ces actions peuvent également cibler les prescripteurs, influenceurs ou distributeurs pour leur faire connaitre les produits ou services.</a:t>
            </a:r>
            <a:endParaRPr lang="fr-FR" sz="3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Image 3" descr="Une image contenant extérieur, route, montagne, voiture&#10;&#10;Description générée automatiquement">
            <a:extLst>
              <a:ext uri="{FF2B5EF4-FFF2-40B4-BE49-F238E27FC236}">
                <a16:creationId xmlns:a16="http://schemas.microsoft.com/office/drawing/2014/main" id="{B0FD75E7-8CF7-4D80-BA95-3FCCF5055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678" y="885418"/>
            <a:ext cx="4033867" cy="2252679"/>
          </a:xfrm>
          <a:prstGeom prst="rect">
            <a:avLst/>
          </a:prstGeom>
        </p:spPr>
      </p:pic>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7" y="0"/>
            <a:ext cx="11844867" cy="1031103"/>
          </a:xfrm>
        </p:spPr>
        <p:txBody>
          <a:bodyPr>
            <a:normAutofit fontScale="90000"/>
          </a:bodyPr>
          <a:lstStyle/>
          <a:p>
            <a:r>
              <a:rPr lang="fr-FR" sz="3200" b="1" dirty="0"/>
              <a:t>Chap. 13 – La communication commerciale</a:t>
            </a:r>
            <a:br>
              <a:rPr lang="fr-FR" sz="3200" b="1" dirty="0"/>
            </a:br>
            <a:r>
              <a:rPr lang="fr-FR" sz="3200" b="1" dirty="0">
                <a:solidFill>
                  <a:srgbClr val="FFFF00"/>
                </a:solidFill>
                <a:latin typeface="Arial" panose="020B0604020202020204" pitchFamily="34" charset="0"/>
              </a:rPr>
              <a:t>1</a:t>
            </a:r>
            <a:r>
              <a:rPr lang="fr-FR" sz="3200" b="1" dirty="0">
                <a:solidFill>
                  <a:srgbClr val="FFFF00"/>
                </a:solidFill>
                <a:latin typeface="Arial" panose="020B0604020202020204" pitchFamily="34" charset="0"/>
                <a:ea typeface="Times New Roman" panose="02020603050405020304" pitchFamily="18" charset="0"/>
              </a:rPr>
              <a:t>. Concevoir une action commerciale</a:t>
            </a:r>
            <a:endParaRPr lang="fr-FR" sz="3200" b="1" dirty="0">
              <a:solidFill>
                <a:srgbClr val="FFFF00"/>
              </a:solidFill>
            </a:endParaRPr>
          </a:p>
        </p:txBody>
      </p:sp>
      <p:sp>
        <p:nvSpPr>
          <p:cNvPr id="5" name="Rectangle 4"/>
          <p:cNvSpPr/>
          <p:nvPr/>
        </p:nvSpPr>
        <p:spPr>
          <a:xfrm>
            <a:off x="380711" y="1352576"/>
            <a:ext cx="10999920" cy="1200329"/>
          </a:xfrm>
          <a:prstGeom prst="rect">
            <a:avLst/>
          </a:prstGeom>
        </p:spPr>
        <p:txBody>
          <a:bodyPr wrap="square">
            <a:spAutoFit/>
          </a:bodyPr>
          <a:lstStyle/>
          <a:p>
            <a:pPr algn="ctr">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Bien communiquer, c’est envoyer le bon message, à la bonne personne, au bon moment, au bon endroit, sur le bon support. Pour y parvenir, il faut mettre en œuvre une démarche rationnelle que nous décomposons en neuf étapes.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570970175"/>
              </p:ext>
            </p:extLst>
          </p:nvPr>
        </p:nvGraphicFramePr>
        <p:xfrm>
          <a:off x="329195" y="2874378"/>
          <a:ext cx="11355810" cy="3565059"/>
        </p:xfrm>
        <a:graphic>
          <a:graphicData uri="http://schemas.openxmlformats.org/drawingml/2006/table">
            <a:tbl>
              <a:tblPr firstRow="1" firstCol="1" bandRow="1">
                <a:tableStyleId>{125E5076-3810-47DD-B79F-674D7AD40C01}</a:tableStyleId>
              </a:tblPr>
              <a:tblGrid>
                <a:gridCol w="1838749">
                  <a:extLst>
                    <a:ext uri="{9D8B030D-6E8A-4147-A177-3AD203B41FA5}">
                      <a16:colId xmlns:a16="http://schemas.microsoft.com/office/drawing/2014/main" val="20000"/>
                    </a:ext>
                  </a:extLst>
                </a:gridCol>
                <a:gridCol w="9517061">
                  <a:extLst>
                    <a:ext uri="{9D8B030D-6E8A-4147-A177-3AD203B41FA5}">
                      <a16:colId xmlns:a16="http://schemas.microsoft.com/office/drawing/2014/main" val="20001"/>
                    </a:ext>
                  </a:extLst>
                </a:gridCol>
              </a:tblGrid>
              <a:tr h="410216">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Étapes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Contenus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154843">
                <a:tc>
                  <a:txBody>
                    <a:bodyPr/>
                    <a:lstStyle/>
                    <a:p>
                      <a:pPr algn="ctr">
                        <a:spcAft>
                          <a:spcPts val="0"/>
                        </a:spcAft>
                      </a:pPr>
                      <a:r>
                        <a:rPr lang="fr-FR" sz="2400" dirty="0">
                          <a:effectLst/>
                          <a:latin typeface="Arial" panose="020B0604020202020204" pitchFamily="34" charset="0"/>
                          <a:cs typeface="Arial" panose="020B0604020202020204" pitchFamily="34" charset="0"/>
                        </a:rPr>
                        <a:t>1</a:t>
                      </a:r>
                    </a:p>
                    <a:p>
                      <a:pPr algn="ctr">
                        <a:spcAft>
                          <a:spcPts val="0"/>
                        </a:spcAft>
                      </a:pPr>
                      <a:r>
                        <a:rPr lang="fr-FR" sz="2400" dirty="0">
                          <a:effectLst/>
                          <a:latin typeface="Arial" panose="020B0604020202020204" pitchFamily="34" charset="0"/>
                          <a:cs typeface="Arial" panose="020B0604020202020204" pitchFamily="34" charset="0"/>
                        </a:rPr>
                        <a:t>Identifier le</a:t>
                      </a:r>
                    </a:p>
                    <a:p>
                      <a:pPr algn="ctr">
                        <a:spcAft>
                          <a:spcPts val="0"/>
                        </a:spcAft>
                      </a:pPr>
                      <a:r>
                        <a:rPr lang="fr-FR" sz="2400" dirty="0">
                          <a:effectLst/>
                          <a:latin typeface="Arial" panose="020B0604020202020204" pitchFamily="34" charset="0"/>
                          <a:cs typeface="Arial" panose="020B0604020202020204" pitchFamily="34" charset="0"/>
                        </a:rPr>
                        <a:t>contexte</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spcBef>
                          <a:spcPts val="300"/>
                        </a:spcBef>
                        <a:spcAft>
                          <a:spcPts val="300"/>
                        </a:spcAft>
                      </a:pPr>
                      <a:r>
                        <a:rPr lang="fr-FR" sz="2400" dirty="0">
                          <a:effectLst/>
                          <a:latin typeface="Arial" panose="020B0604020202020204" pitchFamily="34" charset="0"/>
                          <a:cs typeface="Arial" panose="020B0604020202020204" pitchFamily="34" charset="0"/>
                        </a:rPr>
                        <a:t>Identifier les forces et faiblesses de l’entreprise, des produits ou des services, de sa communication, les besoins et les attentes des consommateurs, les réclamations des clients, les retours du SAV, etc. </a:t>
                      </a:r>
                    </a:p>
                    <a:p>
                      <a:pPr algn="l">
                        <a:spcBef>
                          <a:spcPts val="300"/>
                        </a:spcBef>
                        <a:spcAft>
                          <a:spcPts val="300"/>
                        </a:spcAft>
                      </a:pPr>
                      <a:r>
                        <a:rPr lang="fr-FR" sz="2400" dirty="0">
                          <a:effectLst/>
                          <a:latin typeface="Arial" panose="020B0604020202020204" pitchFamily="34" charset="0"/>
                          <a:cs typeface="Arial" panose="020B0604020202020204" pitchFamily="34" charset="0"/>
                        </a:rPr>
                        <a:t>Il y a lieu de prendre en compte également la culture de l’entreprise, ses valeurs, sa stratégie de développement et sa politique commerciale. Tous ces éléments réunis permettent de définir les objectifs attendus de l’action.</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609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7" y="0"/>
            <a:ext cx="11844867" cy="694267"/>
          </a:xfrm>
        </p:spPr>
        <p:txBody>
          <a:bodyPr>
            <a:normAutofit/>
          </a:bodyPr>
          <a:lstStyle/>
          <a:p>
            <a:r>
              <a:rPr lang="fr-FR" sz="3200" b="1" dirty="0">
                <a:solidFill>
                  <a:srgbClr val="FFFF00"/>
                </a:solidFill>
                <a:latin typeface="Arial" panose="020B0604020202020204" pitchFamily="34" charset="0"/>
              </a:rPr>
              <a:t>1</a:t>
            </a:r>
            <a:r>
              <a:rPr lang="fr-FR" sz="3200" b="1" dirty="0">
                <a:solidFill>
                  <a:srgbClr val="FFFF00"/>
                </a:solidFill>
                <a:latin typeface="Arial" panose="020B0604020202020204" pitchFamily="34" charset="0"/>
                <a:ea typeface="Times New Roman" panose="02020603050405020304" pitchFamily="18" charset="0"/>
              </a:rPr>
              <a:t>. Concevoir une action commerciale</a:t>
            </a:r>
            <a:endParaRPr lang="fr-FR" sz="3200" b="1" dirty="0">
              <a:solidFill>
                <a:srgbClr val="FFFF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038738106"/>
              </p:ext>
            </p:extLst>
          </p:nvPr>
        </p:nvGraphicFramePr>
        <p:xfrm>
          <a:off x="285856" y="1276086"/>
          <a:ext cx="11355810" cy="5111835"/>
        </p:xfrm>
        <a:graphic>
          <a:graphicData uri="http://schemas.openxmlformats.org/drawingml/2006/table">
            <a:tbl>
              <a:tblPr firstRow="1" firstCol="1" bandRow="1">
                <a:tableStyleId>{125E5076-3810-47DD-B79F-674D7AD40C01}</a:tableStyleId>
              </a:tblPr>
              <a:tblGrid>
                <a:gridCol w="1603045">
                  <a:extLst>
                    <a:ext uri="{9D8B030D-6E8A-4147-A177-3AD203B41FA5}">
                      <a16:colId xmlns:a16="http://schemas.microsoft.com/office/drawing/2014/main" val="20000"/>
                    </a:ext>
                  </a:extLst>
                </a:gridCol>
                <a:gridCol w="9752765">
                  <a:extLst>
                    <a:ext uri="{9D8B030D-6E8A-4147-A177-3AD203B41FA5}">
                      <a16:colId xmlns:a16="http://schemas.microsoft.com/office/drawing/2014/main" val="20001"/>
                    </a:ext>
                  </a:extLst>
                </a:gridCol>
              </a:tblGrid>
              <a:tr h="638735">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Étapes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Contenus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549186">
                <a:tc>
                  <a:txBody>
                    <a:bodyPr/>
                    <a:lstStyle/>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Identifier les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objectifs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attendus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L’objectif final est d’accroître le chiffre d’affaires. Pour y parvenir, l’action peut recourir à trois types de moyens ou d’arguments :</a:t>
                      </a:r>
                    </a:p>
                    <a:p>
                      <a:pPr marL="342900" lvl="0" indent="-342900" algn="l">
                        <a:spcBef>
                          <a:spcPts val="300"/>
                        </a:spcBef>
                        <a:spcAft>
                          <a:spcPts val="300"/>
                        </a:spcAft>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Times New Roman" panose="02020603050405020304" pitchFamily="18" charset="0"/>
                        </a:rPr>
                        <a:t>Cognitif</a:t>
                      </a:r>
                      <a:r>
                        <a:rPr lang="fr-FR" sz="2400" dirty="0">
                          <a:effectLst/>
                          <a:latin typeface="Arial" panose="020B0604020202020204" pitchFamily="34" charset="0"/>
                          <a:ea typeface="Calibri" panose="020F0502020204030204" pitchFamily="34" charset="0"/>
                          <a:cs typeface="Times New Roman" panose="02020603050405020304" pitchFamily="18" charset="0"/>
                        </a:rPr>
                        <a:t> : donner des informations sur les produits,</a:t>
                      </a:r>
                    </a:p>
                    <a:p>
                      <a:pPr marL="342900" lvl="0" indent="-342900" algn="l">
                        <a:spcBef>
                          <a:spcPts val="300"/>
                        </a:spcBef>
                        <a:spcAft>
                          <a:spcPts val="300"/>
                        </a:spcAft>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Times New Roman" panose="02020603050405020304" pitchFamily="18" charset="0"/>
                        </a:rPr>
                        <a:t>Affectif </a:t>
                      </a:r>
                      <a:r>
                        <a:rPr lang="fr-FR" sz="2400" dirty="0">
                          <a:effectLst/>
                          <a:latin typeface="Arial" panose="020B0604020202020204" pitchFamily="34" charset="0"/>
                          <a:ea typeface="Calibri" panose="020F0502020204030204" pitchFamily="34" charset="0"/>
                          <a:cs typeface="Times New Roman" panose="02020603050405020304" pitchFamily="18" charset="0"/>
                        </a:rPr>
                        <a:t>: rapprocher émotionnellement du produit,</a:t>
                      </a:r>
                    </a:p>
                    <a:p>
                      <a:pPr marL="342900" lvl="0" indent="-342900" algn="l">
                        <a:spcBef>
                          <a:spcPts val="300"/>
                        </a:spcBef>
                        <a:spcAft>
                          <a:spcPts val="300"/>
                        </a:spcAft>
                        <a:buFont typeface="Wingdings" panose="05000000000000000000" pitchFamily="2" charset="2"/>
                        <a:buChar char=""/>
                      </a:pPr>
                      <a:r>
                        <a:rPr lang="fr-FR" sz="2400" b="1" dirty="0">
                          <a:effectLst/>
                          <a:latin typeface="Arial" panose="020B0604020202020204" pitchFamily="34" charset="0"/>
                          <a:ea typeface="Calibri" panose="020F0502020204030204" pitchFamily="34" charset="0"/>
                          <a:cs typeface="Times New Roman" panose="02020603050405020304" pitchFamily="18" charset="0"/>
                        </a:rPr>
                        <a:t>Conatif</a:t>
                      </a:r>
                      <a:r>
                        <a:rPr lang="fr-FR" sz="2400" dirty="0">
                          <a:effectLst/>
                          <a:latin typeface="Arial" panose="020B0604020202020204" pitchFamily="34" charset="0"/>
                          <a:ea typeface="Calibri" panose="020F0502020204030204" pitchFamily="34" charset="0"/>
                          <a:cs typeface="Times New Roman" panose="02020603050405020304" pitchFamily="18" charset="0"/>
                        </a:rPr>
                        <a:t> : faire agir et provoquer une action d’achat (réduction, cadeau…)</a:t>
                      </a:r>
                    </a:p>
                  </a:txBody>
                  <a:tcPr marL="68580" marR="68580" marT="0" marB="0" anchor="ctr"/>
                </a:tc>
                <a:extLst>
                  <a:ext uri="{0D108BD9-81ED-4DB2-BD59-A6C34878D82A}">
                    <a16:rowId xmlns:a16="http://schemas.microsoft.com/office/drawing/2014/main" val="10001"/>
                  </a:ext>
                </a:extLst>
              </a:tr>
              <a:tr h="1923914">
                <a:tc>
                  <a:txBody>
                    <a:bodyPr/>
                    <a:lstStyle/>
                    <a:p>
                      <a:pPr algn="ctr">
                        <a:spcAft>
                          <a:spcPts val="0"/>
                        </a:spcAft>
                      </a:pP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a:t>
                      </a:r>
                      <a:endPar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Identifier</a:t>
                      </a:r>
                      <a:endPar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cible</a:t>
                      </a:r>
                      <a:endPar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Identifier clairement la cible : </a:t>
                      </a: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clients, prospects, revendeurs, prescripteurs… </a:t>
                      </a:r>
                      <a:r>
                        <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Puis identifier ses motivations d’achat ou de consommation, ses valeurs, ses habitudes, etc. Il sera ainsi possible d’adapter le message à ses contraintes et donc d’être plus performant.</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70722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7" y="0"/>
            <a:ext cx="11844867" cy="601133"/>
          </a:xfrm>
        </p:spPr>
        <p:txBody>
          <a:bodyPr>
            <a:normAutofit/>
          </a:bodyPr>
          <a:lstStyle/>
          <a:p>
            <a:r>
              <a:rPr lang="fr-FR" sz="3200" b="1" dirty="0">
                <a:solidFill>
                  <a:srgbClr val="FFFF00"/>
                </a:solidFill>
                <a:latin typeface="Arial" panose="020B0604020202020204" pitchFamily="34" charset="0"/>
              </a:rPr>
              <a:t>1</a:t>
            </a:r>
            <a:r>
              <a:rPr lang="fr-FR" sz="3200" b="1" dirty="0">
                <a:solidFill>
                  <a:srgbClr val="FFFF00"/>
                </a:solidFill>
                <a:latin typeface="Arial" panose="020B0604020202020204" pitchFamily="34" charset="0"/>
                <a:ea typeface="Times New Roman" panose="02020603050405020304" pitchFamily="18" charset="0"/>
              </a:rPr>
              <a:t>. concevoir une action commerciale</a:t>
            </a:r>
            <a:endParaRPr lang="fr-FR" sz="3200" b="1" dirty="0">
              <a:solidFill>
                <a:srgbClr val="FFFF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543206317"/>
              </p:ext>
            </p:extLst>
          </p:nvPr>
        </p:nvGraphicFramePr>
        <p:xfrm>
          <a:off x="328190" y="1227666"/>
          <a:ext cx="11601344" cy="4701277"/>
        </p:xfrm>
        <a:graphic>
          <a:graphicData uri="http://schemas.openxmlformats.org/drawingml/2006/table">
            <a:tbl>
              <a:tblPr firstRow="1" firstCol="1" bandRow="1">
                <a:tableStyleId>{125E5076-3810-47DD-B79F-674D7AD40C01}</a:tableStyleId>
              </a:tblPr>
              <a:tblGrid>
                <a:gridCol w="1594457">
                  <a:extLst>
                    <a:ext uri="{9D8B030D-6E8A-4147-A177-3AD203B41FA5}">
                      <a16:colId xmlns:a16="http://schemas.microsoft.com/office/drawing/2014/main" val="20000"/>
                    </a:ext>
                  </a:extLst>
                </a:gridCol>
                <a:gridCol w="10006887">
                  <a:extLst>
                    <a:ext uri="{9D8B030D-6E8A-4147-A177-3AD203B41FA5}">
                      <a16:colId xmlns:a16="http://schemas.microsoft.com/office/drawing/2014/main" val="20001"/>
                    </a:ext>
                  </a:extLst>
                </a:gridCol>
              </a:tblGrid>
              <a:tr h="639771">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Étapes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Contenus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504168">
                <a:tc>
                  <a:txBody>
                    <a:bodyPr/>
                    <a:lstStyle/>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Définir les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budgets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La création puis la diffusion de la publicité exige des moyens techniques, humains et financiers. En fonction des décisions précédentes, il faut fixer un budget et établir un cahier des charges pour permettre aux créatifs de travailler sur le projet et au responsable de communication de faire des appels d’offres pour la diffusion. À ce stade, il peut y avoir des adaptations.</a:t>
                      </a:r>
                    </a:p>
                  </a:txBody>
                  <a:tcPr marL="68580" marR="68580" marT="0" marB="0" anchor="ctr"/>
                </a:tc>
                <a:extLst>
                  <a:ext uri="{0D108BD9-81ED-4DB2-BD59-A6C34878D82A}">
                    <a16:rowId xmlns:a16="http://schemas.microsoft.com/office/drawing/2014/main" val="10001"/>
                  </a:ext>
                </a:extLst>
              </a:tr>
              <a:tr h="1557338">
                <a:tc>
                  <a:txBody>
                    <a:bodyPr/>
                    <a:lstStyle/>
                    <a:p>
                      <a:pPr algn="ctr">
                        <a:spcAft>
                          <a:spcPts val="0"/>
                        </a:spcAft>
                      </a:pP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Choisir le media</a:t>
                      </a:r>
                      <a:endPar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Choisir le media le plus adapté au message et à la cible puis planifier les actions à réaliser dans le temps afin de réaliser les actions au bon moment.</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632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7" y="1"/>
            <a:ext cx="11844867" cy="502276"/>
          </a:xfrm>
        </p:spPr>
        <p:txBody>
          <a:bodyPr>
            <a:normAutofit fontScale="90000"/>
          </a:bodyPr>
          <a:lstStyle/>
          <a:p>
            <a:r>
              <a:rPr lang="fr-FR" sz="3200" b="1" dirty="0">
                <a:solidFill>
                  <a:srgbClr val="FFFF00"/>
                </a:solidFill>
                <a:latin typeface="Arial" panose="020B0604020202020204" pitchFamily="34" charset="0"/>
              </a:rPr>
              <a:t>1</a:t>
            </a:r>
            <a:r>
              <a:rPr lang="fr-FR" sz="3200" b="1" dirty="0">
                <a:solidFill>
                  <a:srgbClr val="FFFF00"/>
                </a:solidFill>
                <a:latin typeface="Arial" panose="020B0604020202020204" pitchFamily="34" charset="0"/>
                <a:ea typeface="Times New Roman" panose="02020603050405020304" pitchFamily="18" charset="0"/>
              </a:rPr>
              <a:t>. Concevoir une action commerciale</a:t>
            </a:r>
            <a:endParaRPr lang="fr-FR" sz="3200" b="1" dirty="0">
              <a:solidFill>
                <a:srgbClr val="FFFF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951510235"/>
              </p:ext>
            </p:extLst>
          </p:nvPr>
        </p:nvGraphicFramePr>
        <p:xfrm>
          <a:off x="218303" y="662236"/>
          <a:ext cx="11355810" cy="5828715"/>
        </p:xfrm>
        <a:graphic>
          <a:graphicData uri="http://schemas.openxmlformats.org/drawingml/2006/table">
            <a:tbl>
              <a:tblPr firstRow="1" firstCol="1" bandRow="1">
                <a:tableStyleId>{125E5076-3810-47DD-B79F-674D7AD40C01}</a:tableStyleId>
              </a:tblPr>
              <a:tblGrid>
                <a:gridCol w="1400142">
                  <a:extLst>
                    <a:ext uri="{9D8B030D-6E8A-4147-A177-3AD203B41FA5}">
                      <a16:colId xmlns:a16="http://schemas.microsoft.com/office/drawing/2014/main" val="20000"/>
                    </a:ext>
                  </a:extLst>
                </a:gridCol>
                <a:gridCol w="9955668">
                  <a:extLst>
                    <a:ext uri="{9D8B030D-6E8A-4147-A177-3AD203B41FA5}">
                      <a16:colId xmlns:a16="http://schemas.microsoft.com/office/drawing/2014/main" val="20001"/>
                    </a:ext>
                  </a:extLst>
                </a:gridCol>
              </a:tblGrid>
              <a:tr h="376600">
                <a:tc>
                  <a:txBody>
                    <a:bodyPr/>
                    <a:lstStyle/>
                    <a:p>
                      <a:pPr algn="ctr">
                        <a:spcBef>
                          <a:spcPts val="300"/>
                        </a:spcBef>
                        <a:spcAft>
                          <a:spcPts val="300"/>
                        </a:spcAft>
                      </a:pPr>
                      <a:r>
                        <a:rPr lang="fr-FR" sz="2200" dirty="0">
                          <a:effectLst/>
                          <a:latin typeface="Arial" panose="020B0604020202020204" pitchFamily="34" charset="0"/>
                          <a:cs typeface="Arial" panose="020B0604020202020204" pitchFamily="34" charset="0"/>
                        </a:rPr>
                        <a:t>Étapes</a:t>
                      </a:r>
                      <a:endParaRPr lang="fr-FR"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Bef>
                          <a:spcPts val="300"/>
                        </a:spcBef>
                        <a:spcAft>
                          <a:spcPts val="300"/>
                        </a:spcAft>
                      </a:pPr>
                      <a:r>
                        <a:rPr lang="fr-FR" sz="2200" dirty="0">
                          <a:effectLst/>
                          <a:latin typeface="Arial" panose="020B0604020202020204" pitchFamily="34" charset="0"/>
                          <a:cs typeface="Arial" panose="020B0604020202020204" pitchFamily="34" charset="0"/>
                        </a:rPr>
                        <a:t>Contenus</a:t>
                      </a:r>
                      <a:endParaRPr lang="fr-FR"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452115">
                <a:tc>
                  <a:txBody>
                    <a:bodyPr/>
                    <a:lstStyle/>
                    <a:p>
                      <a:pPr algn="ctr">
                        <a:spcAft>
                          <a:spcPts val="0"/>
                        </a:spcAft>
                      </a:pPr>
                      <a:r>
                        <a:rPr lang="fr-FR" sz="2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Définir le </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message</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0"/>
                        </a:spcBef>
                        <a:spcAft>
                          <a:spcPts val="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L’entreprise doit se démarquer de l’offre concurrente pour provoquer un acte positif du consommateur. Dans ce contexte, il faut se faire entendre sans tomber dans l’excès ou les fautes de goût…</a:t>
                      </a:r>
                    </a:p>
                    <a:p>
                      <a:pPr algn="l">
                        <a:spcBef>
                          <a:spcPts val="1200"/>
                        </a:spcBef>
                        <a:spcAft>
                          <a:spcPts val="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Deux types d’arguments peuvent être utilisés :</a:t>
                      </a:r>
                    </a:p>
                    <a:p>
                      <a:pPr marL="0" lvl="0" indent="0" algn="l">
                        <a:spcBef>
                          <a:spcPts val="0"/>
                        </a:spcBef>
                        <a:spcAft>
                          <a:spcPts val="0"/>
                        </a:spcAft>
                        <a:buFont typeface="Symbol" panose="05050102010706020507" pitchFamily="18" charset="2"/>
                        <a:buNone/>
                      </a:pPr>
                      <a:r>
                        <a:rPr lang="fr-FR" sz="2200" b="1" dirty="0">
                          <a:effectLst/>
                          <a:latin typeface="Arial" panose="020B0604020202020204" pitchFamily="34" charset="0"/>
                          <a:ea typeface="Calibri" panose="020F0502020204030204" pitchFamily="34" charset="0"/>
                          <a:cs typeface="Times New Roman" panose="02020603050405020304" pitchFamily="18" charset="0"/>
                        </a:rPr>
                        <a:t>• L’argument rationnel</a:t>
                      </a:r>
                      <a:r>
                        <a:rPr lang="fr-FR" sz="2200" dirty="0">
                          <a:effectLst/>
                          <a:latin typeface="Arial" panose="020B0604020202020204" pitchFamily="34" charset="0"/>
                          <a:ea typeface="Calibri" panose="020F0502020204030204" pitchFamily="34" charset="0"/>
                          <a:cs typeface="Times New Roman" panose="02020603050405020304" pitchFamily="18" charset="0"/>
                        </a:rPr>
                        <a:t> recourt à la raison et cherche à prouver que le produit est le meilleur en termes de qualité, d’efficacité, de fonctionnalités, etc.</a:t>
                      </a:r>
                    </a:p>
                    <a:p>
                      <a:pPr marL="0" lvl="0" indent="0" algn="l">
                        <a:spcBef>
                          <a:spcPts val="0"/>
                        </a:spcBef>
                        <a:spcAft>
                          <a:spcPts val="0"/>
                        </a:spcAft>
                        <a:buFont typeface="Symbol" panose="05050102010706020507" pitchFamily="18" charset="2"/>
                        <a:buNone/>
                      </a:pPr>
                      <a:r>
                        <a:rPr lang="fr-FR" sz="2200" b="1" dirty="0">
                          <a:effectLst/>
                          <a:latin typeface="Arial" panose="020B0604020202020204" pitchFamily="34" charset="0"/>
                          <a:ea typeface="Calibri" panose="020F0502020204030204" pitchFamily="34" charset="0"/>
                          <a:cs typeface="Times New Roman" panose="02020603050405020304" pitchFamily="18" charset="0"/>
                        </a:rPr>
                        <a:t>• L’argument émotionnel</a:t>
                      </a:r>
                      <a:r>
                        <a:rPr lang="fr-FR" sz="2200" dirty="0">
                          <a:effectLst/>
                          <a:latin typeface="Arial" panose="020B0604020202020204" pitchFamily="34" charset="0"/>
                          <a:ea typeface="Calibri" panose="020F0502020204030204" pitchFamily="34" charset="0"/>
                          <a:cs typeface="Times New Roman" panose="02020603050405020304" pitchFamily="18" charset="0"/>
                        </a:rPr>
                        <a:t>  recourt à l’affectif et valorise plus l’image, le plaisir, le narcissisme de l’acheteur, etc.</a:t>
                      </a:r>
                    </a:p>
                    <a:p>
                      <a:pPr algn="ctr">
                        <a:spcBef>
                          <a:spcPts val="1200"/>
                        </a:spcBef>
                        <a:spcAft>
                          <a:spcPts val="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Pour choisir la meilleure argumentation, identifier les attentes ou besoins du consommateur afin de formuler le message le plus adapté, qui provoquera le résultat attendu.</a:t>
                      </a:r>
                    </a:p>
                    <a:p>
                      <a:pPr algn="ctr">
                        <a:spcBef>
                          <a:spcPts val="1200"/>
                        </a:spcBef>
                        <a:spcAft>
                          <a:spcPts val="0"/>
                        </a:spcAft>
                      </a:pPr>
                      <a:r>
                        <a:rPr lang="fr-FR" sz="2200" i="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Ne pas faire de promesses impossibles à tenir, ne pas mentir, être honnête : le produit fonctionne-t-il ? est-il fiable ? les fournisseurs ou la production suivront-ils ? le prix est-il raisonnable ?</a:t>
                      </a:r>
                      <a:endParaRPr lang="fr-FR" sz="22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592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7" y="0"/>
            <a:ext cx="11844867" cy="592667"/>
          </a:xfrm>
        </p:spPr>
        <p:txBody>
          <a:bodyPr>
            <a:normAutofit/>
          </a:bodyPr>
          <a:lstStyle/>
          <a:p>
            <a:r>
              <a:rPr lang="fr-FR" sz="3200" b="1" dirty="0">
                <a:solidFill>
                  <a:srgbClr val="FFFF00"/>
                </a:solidFill>
                <a:latin typeface="Arial" panose="020B0604020202020204" pitchFamily="34" charset="0"/>
              </a:rPr>
              <a:t>1</a:t>
            </a:r>
            <a:r>
              <a:rPr lang="fr-FR" sz="3200" b="1" dirty="0">
                <a:solidFill>
                  <a:srgbClr val="FFFF00"/>
                </a:solidFill>
                <a:latin typeface="Arial" panose="020B0604020202020204" pitchFamily="34" charset="0"/>
                <a:ea typeface="Times New Roman" panose="02020603050405020304" pitchFamily="18" charset="0"/>
              </a:rPr>
              <a:t>. Concevoir une action commerciale</a:t>
            </a:r>
            <a:endParaRPr lang="fr-FR" sz="3200" b="1" dirty="0">
              <a:solidFill>
                <a:srgbClr val="FFFF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417294552"/>
              </p:ext>
            </p:extLst>
          </p:nvPr>
        </p:nvGraphicFramePr>
        <p:xfrm>
          <a:off x="275592" y="1524243"/>
          <a:ext cx="11684588" cy="4225510"/>
        </p:xfrm>
        <a:graphic>
          <a:graphicData uri="http://schemas.openxmlformats.org/drawingml/2006/table">
            <a:tbl>
              <a:tblPr firstRow="1" firstCol="1" bandRow="1">
                <a:tableStyleId>{125E5076-3810-47DD-B79F-674D7AD40C01}</a:tableStyleId>
              </a:tblPr>
              <a:tblGrid>
                <a:gridCol w="1835841">
                  <a:extLst>
                    <a:ext uri="{9D8B030D-6E8A-4147-A177-3AD203B41FA5}">
                      <a16:colId xmlns:a16="http://schemas.microsoft.com/office/drawing/2014/main" val="20000"/>
                    </a:ext>
                  </a:extLst>
                </a:gridCol>
                <a:gridCol w="9848747">
                  <a:extLst>
                    <a:ext uri="{9D8B030D-6E8A-4147-A177-3AD203B41FA5}">
                      <a16:colId xmlns:a16="http://schemas.microsoft.com/office/drawing/2014/main" val="20001"/>
                    </a:ext>
                  </a:extLst>
                </a:gridCol>
              </a:tblGrid>
              <a:tr h="582234">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Étapes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Contenus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825872">
                <a:tc>
                  <a:txBody>
                    <a:bodyPr/>
                    <a:lstStyle/>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Définir l’habillage esthétique</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L’argumentation, les mots, les accroches étant définis, il faut définir le contexte esthétique, visuel, graphique, sonore qui habillera la publicité. </a:t>
                      </a:r>
                    </a:p>
                    <a:p>
                      <a:pPr algn="l">
                        <a:spcBef>
                          <a:spcPts val="300"/>
                        </a:spcBef>
                        <a:spcAft>
                          <a:spcPts val="3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Il doit être adapté aux budgets alloués.</a:t>
                      </a:r>
                    </a:p>
                  </a:txBody>
                  <a:tcPr marL="68580" marR="68580" marT="0" marB="0" anchor="ctr"/>
                </a:tc>
                <a:extLst>
                  <a:ext uri="{0D108BD9-81ED-4DB2-BD59-A6C34878D82A}">
                    <a16:rowId xmlns:a16="http://schemas.microsoft.com/office/drawing/2014/main" val="10001"/>
                  </a:ext>
                </a:extLst>
              </a:tr>
              <a:tr h="1817404">
                <a:tc>
                  <a:txBody>
                    <a:bodyPr/>
                    <a:lstStyle/>
                    <a:p>
                      <a:pPr algn="ctr">
                        <a:spcAft>
                          <a:spcPts val="0"/>
                        </a:spcAft>
                      </a:pP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8</a:t>
                      </a:r>
                      <a:endPar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Tester de l’action</a:t>
                      </a:r>
                      <a:endPar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fr-FR"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Tester l’action auprès du personnel, des clients pour connaître leurs réactions. Adapter le cas échéant, le message, la durée, l’habillage, etc. pour se rapprocher des attentes des clients et être plus performant.</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8096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7" y="1"/>
            <a:ext cx="11844867" cy="660400"/>
          </a:xfrm>
        </p:spPr>
        <p:txBody>
          <a:bodyPr>
            <a:normAutofit/>
          </a:bodyPr>
          <a:lstStyle/>
          <a:p>
            <a:r>
              <a:rPr lang="fr-FR" sz="3200" b="1" dirty="0">
                <a:solidFill>
                  <a:srgbClr val="FFFF00"/>
                </a:solidFill>
                <a:latin typeface="Arial" panose="020B0604020202020204" pitchFamily="34" charset="0"/>
              </a:rPr>
              <a:t>1</a:t>
            </a:r>
            <a:r>
              <a:rPr lang="fr-FR" sz="3200" b="1" dirty="0">
                <a:solidFill>
                  <a:srgbClr val="FFFF00"/>
                </a:solidFill>
                <a:latin typeface="Arial" panose="020B0604020202020204" pitchFamily="34" charset="0"/>
                <a:ea typeface="Times New Roman" panose="02020603050405020304" pitchFamily="18" charset="0"/>
              </a:rPr>
              <a:t>. Concevoir une action commerciale</a:t>
            </a:r>
            <a:endParaRPr lang="fr-FR" sz="3200" b="1" dirty="0">
              <a:solidFill>
                <a:srgbClr val="FFFF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075341868"/>
              </p:ext>
            </p:extLst>
          </p:nvPr>
        </p:nvGraphicFramePr>
        <p:xfrm>
          <a:off x="345123" y="1640153"/>
          <a:ext cx="11355810" cy="4287337"/>
        </p:xfrm>
        <a:graphic>
          <a:graphicData uri="http://schemas.openxmlformats.org/drawingml/2006/table">
            <a:tbl>
              <a:tblPr firstRow="1" firstCol="1" bandRow="1">
                <a:tableStyleId>{125E5076-3810-47DD-B79F-674D7AD40C01}</a:tableStyleId>
              </a:tblPr>
              <a:tblGrid>
                <a:gridCol w="1724083">
                  <a:extLst>
                    <a:ext uri="{9D8B030D-6E8A-4147-A177-3AD203B41FA5}">
                      <a16:colId xmlns:a16="http://schemas.microsoft.com/office/drawing/2014/main" val="20000"/>
                    </a:ext>
                  </a:extLst>
                </a:gridCol>
                <a:gridCol w="9631727">
                  <a:extLst>
                    <a:ext uri="{9D8B030D-6E8A-4147-A177-3AD203B41FA5}">
                      <a16:colId xmlns:a16="http://schemas.microsoft.com/office/drawing/2014/main" val="20001"/>
                    </a:ext>
                  </a:extLst>
                </a:gridCol>
              </a:tblGrid>
              <a:tr h="823647">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Étapes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fr-FR" sz="2400" dirty="0">
                          <a:effectLst/>
                          <a:latin typeface="Arial" panose="020B0604020202020204" pitchFamily="34" charset="0"/>
                          <a:cs typeface="Arial" panose="020B0604020202020204" pitchFamily="34" charset="0"/>
                        </a:rPr>
                        <a:t>Contenus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463690">
                <a:tc>
                  <a:txBody>
                    <a:bodyPr/>
                    <a:lstStyle/>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9</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Préparer la</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fr-FR" sz="2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campagne</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300"/>
                        </a:spcBef>
                        <a:spcAft>
                          <a:spcPts val="3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Lorsque les tests sont terminés, le budget validé, le mode de diffusion sélectionné, anticiper et identifier les obstacles qui apparaîtront et les solutions pour les solutionner.</a:t>
                      </a:r>
                    </a:p>
                    <a:p>
                      <a:pPr algn="l">
                        <a:spcBef>
                          <a:spcPts val="300"/>
                        </a:spcBef>
                        <a:spcAft>
                          <a:spcPts val="3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Anticiper les conséquences de la campagne de communication : adapter la production, approvisionner les distributeurs, etc. pour éviter d’être en rupture et décevoir le client.</a:t>
                      </a: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643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252</TotalTime>
  <Words>751</Words>
  <Application>Microsoft Office PowerPoint</Application>
  <PresentationFormat>Grand écran</PresentationFormat>
  <Paragraphs>68</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Century Gothic</vt:lpstr>
      <vt:lpstr>Symbol</vt:lpstr>
      <vt:lpstr>Wingdings</vt:lpstr>
      <vt:lpstr>Wingdings 3</vt:lpstr>
      <vt:lpstr>Ion</vt:lpstr>
      <vt:lpstr>Chap. 13 – La communication commerciale</vt:lpstr>
      <vt:lpstr>Chap. 13 – La communication commerciale 1. Concevoir une action commerciale</vt:lpstr>
      <vt:lpstr>1. Concevoir une action commerciale</vt:lpstr>
      <vt:lpstr>1. concevoir une action commerciale</vt:lpstr>
      <vt:lpstr>1. Concevoir une action commerciale</vt:lpstr>
      <vt:lpstr>1. Concevoir une action commerciale</vt:lpstr>
      <vt:lpstr>1. Concevoir une action commerciale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41</cp:revision>
  <dcterms:created xsi:type="dcterms:W3CDTF">2014-01-14T07:42:30Z</dcterms:created>
  <dcterms:modified xsi:type="dcterms:W3CDTF">2024-03-29T22:52:37Z</dcterms:modified>
</cp:coreProperties>
</file>