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
  </p:notesMasterIdLst>
  <p:sldIdLst>
    <p:sldId id="269" r:id="rId2"/>
    <p:sldId id="270"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1EBBBCC-DAD2-459C-BE2E-F6DE35CF9A28}" styleName="Style foncé 2 - Accentuation 3/Accentuation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61A8E-64A8-C648-BB68-532C28B1BE2B}" type="datetimeFigureOut">
              <a:rPr lang="fr-FR" smtClean="0"/>
              <a:t>23/03/2024</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6C955-9A8F-3948-B797-4D5D8D1BD70D}" type="slidenum">
              <a:rPr lang="fr-FR" smtClean="0"/>
              <a:t>‹N°›</a:t>
            </a:fld>
            <a:endParaRPr lang="fr-FR"/>
          </a:p>
        </p:txBody>
      </p:sp>
    </p:spTree>
    <p:extLst>
      <p:ext uri="{BB962C8B-B14F-4D97-AF65-F5344CB8AC3E}">
        <p14:creationId xmlns:p14="http://schemas.microsoft.com/office/powerpoint/2010/main" val="39410421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23/03/2024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050492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23/03/2024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4177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23/03/2024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93940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23/03/2024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51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23/03/2024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92622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23/03/2024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0183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23/03/2024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5732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23/03/2024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63947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23/03/2024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2352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23/03/2024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11819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23/03/2024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056062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23/03/2024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91433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23/03/2024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719094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23/03/2024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83922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23/03/2024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42692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23/03/2024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116602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23/03/2024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248156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23/03/2024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60220490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258232"/>
            <a:ext cx="11844867" cy="937970"/>
          </a:xfrm>
        </p:spPr>
        <p:txBody>
          <a:bodyPr>
            <a:noAutofit/>
          </a:bodyPr>
          <a:lstStyle/>
          <a:p>
            <a:r>
              <a:rPr lang="fr-FR" sz="3200" b="1" dirty="0"/>
              <a:t>Chap. 12 - Communication institutionnelle</a:t>
            </a:r>
            <a:endParaRPr lang="fr-FR" sz="3200" b="1" dirty="0">
              <a:solidFill>
                <a:srgbClr val="FFFF00"/>
              </a:solidFill>
            </a:endParaRPr>
          </a:p>
        </p:txBody>
      </p:sp>
      <p:sp>
        <p:nvSpPr>
          <p:cNvPr id="3" name="Rectangle 2"/>
          <p:cNvSpPr/>
          <p:nvPr/>
        </p:nvSpPr>
        <p:spPr>
          <a:xfrm>
            <a:off x="347133" y="679739"/>
            <a:ext cx="11183752" cy="2739211"/>
          </a:xfrm>
          <a:prstGeom prst="rect">
            <a:avLst/>
          </a:prstGeom>
        </p:spPr>
        <p:txBody>
          <a:bodyPr wrap="square">
            <a:spAutoFit/>
          </a:bodyPr>
          <a:lstStyle/>
          <a:p>
            <a:pPr marL="228600" indent="-228600" algn="just">
              <a:spcAft>
                <a:spcPts val="0"/>
              </a:spcAft>
            </a:pPr>
            <a:r>
              <a:rPr lang="fr-FR" sz="36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5. </a:t>
            </a:r>
            <a:r>
              <a:rPr lang="fr-FR" sz="3600" b="1" dirty="0">
                <a:solidFill>
                  <a:srgbClr val="FFFF00"/>
                </a:solidFill>
                <a:latin typeface="Calibri" panose="020F0502020204030204" pitchFamily="34" charset="0"/>
                <a:ea typeface="Times New Roman" panose="02020603050405020304" pitchFamily="18" charset="0"/>
                <a:cs typeface="Calibri" panose="020F0502020204030204" pitchFamily="34" charset="0"/>
              </a:rPr>
              <a:t>É</a:t>
            </a:r>
            <a:r>
              <a:rPr lang="fr-FR" sz="36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valuer les actions </a:t>
            </a:r>
          </a:p>
          <a:p>
            <a:pPr algn="ctr">
              <a:spcBef>
                <a:spcPts val="3000"/>
              </a:spcBef>
              <a:spcAft>
                <a:spcPts val="600"/>
              </a:spcAft>
            </a:pPr>
            <a:r>
              <a:rPr lang="fr-FR" sz="2400" dirty="0">
                <a:latin typeface="Arial" panose="020B0604020202020204" pitchFamily="34" charset="0"/>
                <a:ea typeface="Calibri" panose="020F0502020204030204" pitchFamily="34" charset="0"/>
                <a:cs typeface="Times New Roman" panose="02020603050405020304" pitchFamily="18" charset="0"/>
              </a:rPr>
              <a:t>Toute action de communication doit être évaluée pour en identifier les résultats. </a:t>
            </a:r>
          </a:p>
          <a:p>
            <a:pPr algn="ctr">
              <a:spcBef>
                <a:spcPts val="1200"/>
              </a:spcBef>
              <a:spcAft>
                <a:spcPts val="600"/>
              </a:spcAft>
            </a:pPr>
            <a:r>
              <a:rPr lang="fr-FR" sz="2400" dirty="0">
                <a:latin typeface="Arial" panose="020B0604020202020204" pitchFamily="34" charset="0"/>
                <a:ea typeface="Calibri" panose="020F0502020204030204" pitchFamily="34" charset="0"/>
                <a:cs typeface="Times New Roman" panose="02020603050405020304" pitchFamily="18" charset="0"/>
              </a:rPr>
              <a:t>=&gt; il faut comparer les investissements et ce qu’ils ont rapporté </a:t>
            </a:r>
            <a:r>
              <a:rPr lang="fr-FR" sz="2400" dirty="0">
                <a:latin typeface="Arial" panose="020B0604020202020204" pitchFamily="34" charset="0"/>
                <a:cs typeface="Arial" panose="020B0604020202020204" pitchFamily="34" charset="0"/>
              </a:rPr>
              <a:t>en termes </a:t>
            </a:r>
            <a:r>
              <a:rPr lang="fr-FR" sz="2400" b="1" dirty="0">
                <a:solidFill>
                  <a:srgbClr val="FFFF00"/>
                </a:solidFill>
                <a:latin typeface="Arial" panose="020B0604020202020204" pitchFamily="34" charset="0"/>
                <a:cs typeface="Arial" panose="020B0604020202020204" pitchFamily="34" charset="0"/>
              </a:rPr>
              <a:t>quantitatifs</a:t>
            </a:r>
            <a:r>
              <a:rPr lang="fr-FR" sz="2400" dirty="0">
                <a:latin typeface="Arial" panose="020B0604020202020204" pitchFamily="34" charset="0"/>
                <a:cs typeface="Arial" panose="020B0604020202020204" pitchFamily="34" charset="0"/>
              </a:rPr>
              <a:t> (nouveaux abonnés, posts sur les réseaux…) et </a:t>
            </a:r>
            <a:r>
              <a:rPr lang="fr-FR" sz="2400" b="1" dirty="0">
                <a:solidFill>
                  <a:srgbClr val="FFFF00"/>
                </a:solidFill>
                <a:latin typeface="Arial" panose="020B0604020202020204" pitchFamily="34" charset="0"/>
                <a:cs typeface="Arial" panose="020B0604020202020204" pitchFamily="34" charset="0"/>
              </a:rPr>
              <a:t>qualitatifs</a:t>
            </a:r>
            <a:r>
              <a:rPr lang="fr-FR" sz="2400" dirty="0">
                <a:latin typeface="Arial" panose="020B0604020202020204" pitchFamily="34" charset="0"/>
                <a:cs typeface="Arial" panose="020B0604020202020204" pitchFamily="34" charset="0"/>
              </a:rPr>
              <a:t> (image, notoriété…).</a:t>
            </a:r>
            <a:endParaRPr lang="fr-FR" sz="2400" dirty="0">
              <a:effectLst/>
              <a:latin typeface="Arial" panose="020B0604020202020204" pitchFamily="34" charset="0"/>
              <a:ea typeface="Calibri" panose="020F050202020403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41880936-EB94-423B-3F47-28FC7445C1A3}"/>
              </a:ext>
            </a:extLst>
          </p:cNvPr>
          <p:cNvSpPr txBox="1"/>
          <p:nvPr/>
        </p:nvSpPr>
        <p:spPr>
          <a:xfrm>
            <a:off x="347133" y="3821714"/>
            <a:ext cx="11311944" cy="2462213"/>
          </a:xfrm>
          <a:prstGeom prst="rect">
            <a:avLst/>
          </a:prstGeom>
          <a:noFill/>
        </p:spPr>
        <p:txBody>
          <a:bodyPr wrap="square">
            <a:spAutoFit/>
          </a:bodyPr>
          <a:lstStyle/>
          <a:p>
            <a:pPr algn="ctr">
              <a:spcBef>
                <a:spcPts val="600"/>
              </a:spcBef>
              <a:spcAft>
                <a:spcPts val="600"/>
              </a:spcAft>
            </a:pPr>
            <a:r>
              <a:rPr lang="fr-FR" sz="2400" b="1" dirty="0">
                <a:effectLst/>
                <a:latin typeface="Arial" panose="020B0604020202020204" pitchFamily="34" charset="0"/>
                <a:ea typeface="Calibri" panose="020F0502020204030204" pitchFamily="34" charset="0"/>
                <a:cs typeface="Times New Roman" panose="02020603050405020304" pitchFamily="18" charset="0"/>
              </a:rPr>
              <a:t>Attention cependant, de ne pas confondre communication institutionnelle et communication commerciale. </a:t>
            </a:r>
          </a:p>
          <a:p>
            <a:pPr marL="342900" indent="-342900" algn="ctr">
              <a:spcBef>
                <a:spcPts val="600"/>
              </a:spcBef>
              <a:spcAft>
                <a:spcPts val="600"/>
              </a:spcAft>
              <a:buFont typeface="Arial" panose="020B0604020202020204" pitchFamily="34" charset="0"/>
              <a:buChar char="•"/>
            </a:pPr>
            <a:r>
              <a:rPr lang="fr-FR" sz="2400" dirty="0">
                <a:effectLst/>
                <a:latin typeface="Arial" panose="020B0604020202020204" pitchFamily="34" charset="0"/>
                <a:ea typeface="Calibri" panose="020F0502020204030204" pitchFamily="34" charset="0"/>
                <a:cs typeface="Times New Roman" panose="02020603050405020304" pitchFamily="18" charset="0"/>
              </a:rPr>
              <a:t>La communication institutionnelle agit sur l’image et les valeurs de l’entreprise, sa finalité directe n’est pas d’accroitre le chiffre d’affaires mais de donner une image positive de la société. Cette image peut accroitre le chiffre d’affaires à long terme mais rarement à court terme.</a:t>
            </a:r>
          </a:p>
        </p:txBody>
      </p:sp>
    </p:spTree>
    <p:extLst>
      <p:ext uri="{BB962C8B-B14F-4D97-AF65-F5344CB8AC3E}">
        <p14:creationId xmlns:p14="http://schemas.microsoft.com/office/powerpoint/2010/main" val="17297934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258232"/>
            <a:ext cx="11844867" cy="937970"/>
          </a:xfrm>
        </p:spPr>
        <p:txBody>
          <a:bodyPr>
            <a:noAutofit/>
          </a:bodyPr>
          <a:lstStyle/>
          <a:p>
            <a:r>
              <a:rPr lang="fr-FR" sz="3200" b="1" dirty="0"/>
              <a:t>Chap. 12 - Communication institutionnelle</a:t>
            </a:r>
            <a:endParaRPr lang="fr-FR" sz="3200" b="1" dirty="0">
              <a:solidFill>
                <a:srgbClr val="FFFF00"/>
              </a:solidFill>
            </a:endParaRPr>
          </a:p>
        </p:txBody>
      </p:sp>
      <p:graphicFrame>
        <p:nvGraphicFramePr>
          <p:cNvPr id="4" name="Tableau 3">
            <a:extLst>
              <a:ext uri="{FF2B5EF4-FFF2-40B4-BE49-F238E27FC236}">
                <a16:creationId xmlns:a16="http://schemas.microsoft.com/office/drawing/2014/main" id="{8F9FEA1E-5BA4-4401-9DED-100499DB71F1}"/>
              </a:ext>
            </a:extLst>
          </p:cNvPr>
          <p:cNvGraphicFramePr>
            <a:graphicFrameLocks noGrp="1"/>
          </p:cNvGraphicFramePr>
          <p:nvPr>
            <p:extLst>
              <p:ext uri="{D42A27DB-BD31-4B8C-83A1-F6EECF244321}">
                <p14:modId xmlns:p14="http://schemas.microsoft.com/office/powerpoint/2010/main" val="720604295"/>
              </p:ext>
            </p:extLst>
          </p:nvPr>
        </p:nvGraphicFramePr>
        <p:xfrm>
          <a:off x="532207" y="1467595"/>
          <a:ext cx="11127585" cy="5027650"/>
        </p:xfrm>
        <a:graphic>
          <a:graphicData uri="http://schemas.openxmlformats.org/drawingml/2006/table">
            <a:tbl>
              <a:tblPr firstRow="1" firstCol="1" bandRow="1">
                <a:tableStyleId>{5C22544A-7EE6-4342-B048-85BDC9FD1C3A}</a:tableStyleId>
              </a:tblPr>
              <a:tblGrid>
                <a:gridCol w="2686873">
                  <a:extLst>
                    <a:ext uri="{9D8B030D-6E8A-4147-A177-3AD203B41FA5}">
                      <a16:colId xmlns:a16="http://schemas.microsoft.com/office/drawing/2014/main" val="881030832"/>
                    </a:ext>
                  </a:extLst>
                </a:gridCol>
                <a:gridCol w="8440712">
                  <a:extLst>
                    <a:ext uri="{9D8B030D-6E8A-4147-A177-3AD203B41FA5}">
                      <a16:colId xmlns:a16="http://schemas.microsoft.com/office/drawing/2014/main" val="2110925194"/>
                    </a:ext>
                  </a:extLst>
                </a:gridCol>
              </a:tblGrid>
              <a:tr h="625059">
                <a:tc>
                  <a:txBody>
                    <a:bodyPr/>
                    <a:lstStyle/>
                    <a:p>
                      <a:pPr algn="ctr">
                        <a:spcAft>
                          <a:spcPts val="0"/>
                        </a:spcAft>
                      </a:pPr>
                      <a:r>
                        <a:rPr lang="fr-FR" sz="2000" dirty="0">
                          <a:solidFill>
                            <a:schemeClr val="bg1"/>
                          </a:solidFill>
                          <a:effectLst/>
                          <a:latin typeface="Arial" panose="020B0604020202020204" pitchFamily="34" charset="0"/>
                          <a:cs typeface="Arial" panose="020B0604020202020204" pitchFamily="34" charset="0"/>
                        </a:rPr>
                        <a:t>Coûts d’une action</a:t>
                      </a:r>
                      <a:endPar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fr-FR" sz="2000" dirty="0">
                          <a:solidFill>
                            <a:schemeClr val="bg1"/>
                          </a:solidFill>
                          <a:effectLst/>
                          <a:latin typeface="Arial" panose="020B0604020202020204" pitchFamily="34" charset="0"/>
                          <a:cs typeface="Arial" panose="020B0604020202020204" pitchFamily="34" charset="0"/>
                        </a:rPr>
                        <a:t>Résultats de l’action</a:t>
                      </a:r>
                      <a:endPar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142218251"/>
                  </a:ext>
                </a:extLst>
              </a:tr>
              <a:tr h="4402591">
                <a:tc>
                  <a:txBody>
                    <a:bodyPr/>
                    <a:lstStyle/>
                    <a:p>
                      <a:pPr marL="177800" lvl="0" indent="-177800" algn="l">
                        <a:spcAft>
                          <a:spcPts val="0"/>
                        </a:spcAft>
                        <a:buFont typeface="Times New Roman" panose="02020603050405020304" pitchFamily="18" charset="0"/>
                        <a:buChar char="-"/>
                      </a:pPr>
                      <a:r>
                        <a:rPr lang="fr-FR" sz="1800" dirty="0">
                          <a:solidFill>
                            <a:schemeClr val="bg1"/>
                          </a:solidFill>
                          <a:effectLst/>
                          <a:latin typeface="Arial" panose="020B0604020202020204" pitchFamily="34" charset="0"/>
                          <a:cs typeface="Arial" panose="020B0604020202020204" pitchFamily="34" charset="0"/>
                        </a:rPr>
                        <a:t>Le budget</a:t>
                      </a:r>
                    </a:p>
                    <a:p>
                      <a:pPr marL="177800" indent="-177800" algn="l">
                        <a:spcAft>
                          <a:spcPts val="0"/>
                        </a:spcAft>
                      </a:pPr>
                      <a:r>
                        <a:rPr lang="fr-FR" sz="1800" dirty="0">
                          <a:solidFill>
                            <a:schemeClr val="bg1"/>
                          </a:solidFill>
                          <a:effectLst/>
                          <a:latin typeface="Arial" panose="020B0604020202020204" pitchFamily="34" charset="0"/>
                          <a:cs typeface="Arial" panose="020B0604020202020204" pitchFamily="34" charset="0"/>
                        </a:rPr>
                        <a:t> </a:t>
                      </a:r>
                    </a:p>
                    <a:p>
                      <a:pPr marL="177800" lvl="0" indent="-177800" algn="l">
                        <a:spcAft>
                          <a:spcPts val="0"/>
                        </a:spcAft>
                        <a:buFont typeface="Times New Roman" panose="02020603050405020304" pitchFamily="18" charset="0"/>
                        <a:buChar char="-"/>
                      </a:pPr>
                      <a:r>
                        <a:rPr lang="fr-FR" sz="1800" dirty="0">
                          <a:solidFill>
                            <a:schemeClr val="bg1"/>
                          </a:solidFill>
                          <a:effectLst/>
                          <a:latin typeface="Arial" panose="020B0604020202020204" pitchFamily="34" charset="0"/>
                          <a:cs typeface="Arial" panose="020B0604020202020204" pitchFamily="34" charset="0"/>
                        </a:rPr>
                        <a:t>Le temps de travail</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r>
                        <a:rPr lang="fr-FR" sz="1800" b="1" kern="1200" dirty="0">
                          <a:solidFill>
                            <a:schemeClr val="dk1"/>
                          </a:solidFill>
                          <a:effectLst/>
                          <a:latin typeface="Arial" panose="020B0604020202020204" pitchFamily="34" charset="0"/>
                          <a:ea typeface="+mn-ea"/>
                          <a:cs typeface="Arial" panose="020B0604020202020204" pitchFamily="34" charset="0"/>
                        </a:rPr>
                        <a:t>Quantitatifs</a:t>
                      </a:r>
                      <a:endParaRPr lang="fr-FR" sz="1800" kern="1200" dirty="0">
                        <a:solidFill>
                          <a:schemeClr val="dk1"/>
                        </a:solidFill>
                        <a:effectLst/>
                        <a:latin typeface="Arial" panose="020B0604020202020204" pitchFamily="34" charset="0"/>
                        <a:ea typeface="+mn-ea"/>
                        <a:cs typeface="Arial" panose="020B0604020202020204" pitchFamily="34" charset="0"/>
                      </a:endParaRPr>
                    </a:p>
                    <a:p>
                      <a:pPr lvl="0"/>
                      <a:r>
                        <a:rPr lang="fr-FR" sz="1800" kern="1200" dirty="0">
                          <a:solidFill>
                            <a:schemeClr val="dk1"/>
                          </a:solidFill>
                          <a:effectLst/>
                          <a:latin typeface="Arial" panose="020B0604020202020204" pitchFamily="34" charset="0"/>
                          <a:ea typeface="+mn-ea"/>
                          <a:cs typeface="Arial" panose="020B0604020202020204" pitchFamily="34" charset="0"/>
                        </a:rPr>
                        <a:t>Nombre de personnes touchées par l’action,</a:t>
                      </a:r>
                    </a:p>
                    <a:p>
                      <a:pPr lvl="0"/>
                      <a:r>
                        <a:rPr lang="fr-FR" sz="1800" kern="1200" dirty="0">
                          <a:solidFill>
                            <a:schemeClr val="dk1"/>
                          </a:solidFill>
                          <a:effectLst/>
                          <a:latin typeface="Arial" panose="020B0604020202020204" pitchFamily="34" charset="0"/>
                          <a:ea typeface="+mn-ea"/>
                          <a:cs typeface="Arial" panose="020B0604020202020204" pitchFamily="34" charset="0"/>
                        </a:rPr>
                        <a:t>Nombre de nouveaux abonnés, </a:t>
                      </a:r>
                    </a:p>
                    <a:p>
                      <a:pPr lvl="0"/>
                      <a:r>
                        <a:rPr lang="fr-FR" sz="1800" kern="1200" dirty="0">
                          <a:solidFill>
                            <a:schemeClr val="dk1"/>
                          </a:solidFill>
                          <a:effectLst/>
                          <a:latin typeface="Arial" panose="020B0604020202020204" pitchFamily="34" charset="0"/>
                          <a:ea typeface="+mn-ea"/>
                          <a:cs typeface="Arial" panose="020B0604020202020204" pitchFamily="34" charset="0"/>
                        </a:rPr>
                        <a:t>Nombre de posts sur les réseaux sociaux,</a:t>
                      </a:r>
                    </a:p>
                    <a:p>
                      <a:pPr lvl="0"/>
                      <a:r>
                        <a:rPr lang="fr-FR" sz="1800" kern="1200" dirty="0">
                          <a:solidFill>
                            <a:schemeClr val="dk1"/>
                          </a:solidFill>
                          <a:effectLst/>
                          <a:latin typeface="Arial" panose="020B0604020202020204" pitchFamily="34" charset="0"/>
                          <a:ea typeface="+mn-ea"/>
                          <a:cs typeface="Arial" panose="020B0604020202020204" pitchFamily="34" charset="0"/>
                        </a:rPr>
                        <a:t>Nombre de visites sur le site de l’entreprise ou de l’événements,</a:t>
                      </a:r>
                    </a:p>
                    <a:p>
                      <a:pPr lvl="0"/>
                      <a:r>
                        <a:rPr lang="fr-FR" sz="1800" kern="1200" dirty="0">
                          <a:solidFill>
                            <a:schemeClr val="dk1"/>
                          </a:solidFill>
                          <a:effectLst/>
                          <a:latin typeface="Arial" panose="020B0604020202020204" pitchFamily="34" charset="0"/>
                          <a:ea typeface="+mn-ea"/>
                          <a:cs typeface="Arial" panose="020B0604020202020204" pitchFamily="34" charset="0"/>
                        </a:rPr>
                        <a:t>Nombre d’entrées, de visites à un événement, etc.</a:t>
                      </a:r>
                    </a:p>
                    <a:p>
                      <a:pPr lvl="0"/>
                      <a:r>
                        <a:rPr lang="fr-FR" sz="1800" kern="1200" dirty="0">
                          <a:solidFill>
                            <a:schemeClr val="dk1"/>
                          </a:solidFill>
                          <a:effectLst/>
                          <a:latin typeface="Arial" panose="020B0604020202020204" pitchFamily="34" charset="0"/>
                          <a:ea typeface="+mn-ea"/>
                          <a:cs typeface="Arial" panose="020B0604020202020204" pitchFamily="34" charset="0"/>
                        </a:rPr>
                        <a:t>Nombre d’articles publiés ou de citations,</a:t>
                      </a:r>
                    </a:p>
                    <a:p>
                      <a:pPr lvl="0"/>
                      <a:r>
                        <a:rPr lang="fr-FR" sz="1800" kern="1200" dirty="0">
                          <a:solidFill>
                            <a:schemeClr val="dk1"/>
                          </a:solidFill>
                          <a:effectLst/>
                          <a:latin typeface="Arial" panose="020B0604020202020204" pitchFamily="34" charset="0"/>
                          <a:ea typeface="+mn-ea"/>
                          <a:cs typeface="Arial" panose="020B0604020202020204" pitchFamily="34" charset="0"/>
                        </a:rPr>
                        <a:t>…</a:t>
                      </a:r>
                    </a:p>
                    <a:p>
                      <a:r>
                        <a:rPr lang="fr-FR" sz="1800" b="1" kern="1200" dirty="0">
                          <a:solidFill>
                            <a:schemeClr val="dk1"/>
                          </a:solidFill>
                          <a:effectLst/>
                          <a:latin typeface="Arial" panose="020B0604020202020204" pitchFamily="34" charset="0"/>
                          <a:ea typeface="+mn-ea"/>
                          <a:cs typeface="Arial" panose="020B0604020202020204" pitchFamily="34" charset="0"/>
                        </a:rPr>
                        <a:t>Qualitatifs</a:t>
                      </a:r>
                      <a:endParaRPr lang="fr-FR" sz="1800" kern="1200" dirty="0">
                        <a:solidFill>
                          <a:schemeClr val="dk1"/>
                        </a:solidFill>
                        <a:effectLst/>
                        <a:latin typeface="Arial" panose="020B0604020202020204" pitchFamily="34" charset="0"/>
                        <a:ea typeface="+mn-ea"/>
                        <a:cs typeface="Arial" panose="020B0604020202020204" pitchFamily="34" charset="0"/>
                      </a:endParaRPr>
                    </a:p>
                    <a:p>
                      <a:pPr lvl="0"/>
                      <a:r>
                        <a:rPr lang="fr-FR" sz="1800" kern="1200" dirty="0">
                          <a:solidFill>
                            <a:schemeClr val="dk1"/>
                          </a:solidFill>
                          <a:effectLst/>
                          <a:latin typeface="Arial" panose="020B0604020202020204" pitchFamily="34" charset="0"/>
                          <a:ea typeface="+mn-ea"/>
                          <a:cs typeface="Arial" panose="020B0604020202020204" pitchFamily="34" charset="0"/>
                        </a:rPr>
                        <a:t>Accroissement de la notoriété spontanée ou assistée.</a:t>
                      </a:r>
                    </a:p>
                    <a:p>
                      <a:pPr lvl="0"/>
                      <a:r>
                        <a:rPr lang="fr-FR" sz="1800" kern="1200" dirty="0">
                          <a:solidFill>
                            <a:schemeClr val="dk1"/>
                          </a:solidFill>
                          <a:effectLst/>
                          <a:latin typeface="Arial" panose="020B0604020202020204" pitchFamily="34" charset="0"/>
                          <a:ea typeface="+mn-ea"/>
                          <a:cs typeface="Arial" panose="020B0604020202020204" pitchFamily="34" charset="0"/>
                        </a:rPr>
                        <a:t>Amélioration de l’image,</a:t>
                      </a:r>
                    </a:p>
                    <a:p>
                      <a:pPr lvl="0"/>
                      <a:r>
                        <a:rPr lang="fr-FR" sz="1800" kern="1200" dirty="0">
                          <a:solidFill>
                            <a:schemeClr val="dk1"/>
                          </a:solidFill>
                          <a:effectLst/>
                          <a:latin typeface="Arial" panose="020B0604020202020204" pitchFamily="34" charset="0"/>
                          <a:ea typeface="+mn-ea"/>
                          <a:cs typeface="Arial" panose="020B0604020202020204" pitchFamily="34" charset="0"/>
                        </a:rPr>
                        <a:t>Avis de la communauté,</a:t>
                      </a:r>
                    </a:p>
                    <a:p>
                      <a:pPr lvl="0"/>
                      <a:r>
                        <a:rPr lang="fr-FR" sz="1800" kern="1200" dirty="0">
                          <a:solidFill>
                            <a:schemeClr val="dk1"/>
                          </a:solidFill>
                          <a:effectLst/>
                          <a:latin typeface="Arial" panose="020B0604020202020204" pitchFamily="34" charset="0"/>
                          <a:ea typeface="+mn-ea"/>
                          <a:cs typeface="Arial" panose="020B0604020202020204" pitchFamily="34" charset="0"/>
                        </a:rPr>
                        <a:t>Avis des participants,</a:t>
                      </a:r>
                    </a:p>
                    <a:p>
                      <a:pPr lvl="0"/>
                      <a:r>
                        <a:rPr lang="fr-FR" sz="1800" kern="1200" dirty="0">
                          <a:solidFill>
                            <a:schemeClr val="dk1"/>
                          </a:solidFill>
                          <a:effectLst/>
                          <a:latin typeface="Arial" panose="020B0604020202020204" pitchFamily="34" charset="0"/>
                          <a:ea typeface="+mn-ea"/>
                          <a:cs typeface="Arial" panose="020B0604020202020204" pitchFamily="34" charset="0"/>
                        </a:rPr>
                        <a:t>Avis des articles qui parlent de l’évènement,</a:t>
                      </a:r>
                    </a:p>
                    <a:p>
                      <a:r>
                        <a:rPr lang="fr-FR" sz="1800" kern="1200" dirty="0">
                          <a:solidFill>
                            <a:schemeClr val="dk1"/>
                          </a:solidFill>
                          <a:effectLst/>
                          <a:latin typeface="Arial" panose="020B0604020202020204" pitchFamily="34" charset="0"/>
                          <a:ea typeface="+mn-ea"/>
                          <a:cs typeface="Arial" panose="020B0604020202020204" pitchFamily="34" charset="0"/>
                        </a:rPr>
                        <a:t>…</a:t>
                      </a:r>
                      <a:endParaRPr lang="fr-FR"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510129789"/>
                  </a:ext>
                </a:extLst>
              </a:tr>
            </a:tbl>
          </a:graphicData>
        </a:graphic>
      </p:graphicFrame>
    </p:spTree>
    <p:extLst>
      <p:ext uri="{BB962C8B-B14F-4D97-AF65-F5344CB8AC3E}">
        <p14:creationId xmlns:p14="http://schemas.microsoft.com/office/powerpoint/2010/main" val="3857839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276</TotalTime>
  <Words>216</Words>
  <Application>Microsoft Office PowerPoint</Application>
  <PresentationFormat>Grand écran</PresentationFormat>
  <Paragraphs>27</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Century Gothic</vt:lpstr>
      <vt:lpstr>Times New Roman</vt:lpstr>
      <vt:lpstr>Wingdings 3</vt:lpstr>
      <vt:lpstr>Ion</vt:lpstr>
      <vt:lpstr>Chap. 12 - Communication institutionnelle</vt:lpstr>
      <vt:lpstr>Chap. 12 - Communication institutionnelle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42</cp:revision>
  <dcterms:created xsi:type="dcterms:W3CDTF">2014-01-14T07:42:30Z</dcterms:created>
  <dcterms:modified xsi:type="dcterms:W3CDTF">2024-03-23T15:01:05Z</dcterms:modified>
</cp:coreProperties>
</file>