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
  </p:notesMasterIdLst>
  <p:sldIdLst>
    <p:sldId id="269" r:id="rId2"/>
    <p:sldId id="270"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61A8E-64A8-C648-BB68-532C28B1BE2B}" type="datetimeFigureOut">
              <a:rPr lang="fr-FR" smtClean="0"/>
              <a:t>23/03/2024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6C955-9A8F-3948-B797-4D5D8D1BD70D}" type="slidenum">
              <a:rPr lang="fr-FR" smtClean="0"/>
              <a:t>‹N°›</a:t>
            </a:fld>
            <a:endParaRPr lang="fr-FR"/>
          </a:p>
        </p:txBody>
      </p:sp>
    </p:spTree>
    <p:extLst>
      <p:ext uri="{BB962C8B-B14F-4D97-AF65-F5344CB8AC3E}">
        <p14:creationId xmlns:p14="http://schemas.microsoft.com/office/powerpoint/2010/main" val="39410421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23/03/2024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23/03/2024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58232"/>
            <a:ext cx="11844867" cy="937970"/>
          </a:xfrm>
        </p:spPr>
        <p:txBody>
          <a:bodyPr>
            <a:noAutofit/>
          </a:bodyPr>
          <a:lstStyle/>
          <a:p>
            <a:r>
              <a:rPr lang="fr-FR" sz="3200" b="1" dirty="0"/>
              <a:t>Chap. 12 - Communication institutionnelle</a:t>
            </a:r>
            <a:endParaRPr lang="fr-FR" sz="3200" b="1" dirty="0">
              <a:solidFill>
                <a:srgbClr val="FFFF00"/>
              </a:solidFill>
            </a:endParaRPr>
          </a:p>
        </p:txBody>
      </p:sp>
      <p:sp>
        <p:nvSpPr>
          <p:cNvPr id="3" name="Rectangle 2"/>
          <p:cNvSpPr/>
          <p:nvPr/>
        </p:nvSpPr>
        <p:spPr>
          <a:xfrm>
            <a:off x="347133" y="679739"/>
            <a:ext cx="11183752" cy="2739211"/>
          </a:xfrm>
          <a:prstGeom prst="rect">
            <a:avLst/>
          </a:prstGeom>
        </p:spPr>
        <p:txBody>
          <a:bodyPr wrap="square">
            <a:spAutoFit/>
          </a:bodyPr>
          <a:lstStyle/>
          <a:p>
            <a:pPr marL="228600" indent="-228600" algn="just">
              <a:spcAft>
                <a:spcPts val="0"/>
              </a:spcAft>
            </a:pPr>
            <a:r>
              <a:rPr lang="fr-FR" sz="36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5. </a:t>
            </a:r>
            <a:r>
              <a:rPr lang="fr-FR" sz="36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É</a:t>
            </a:r>
            <a:r>
              <a:rPr lang="fr-FR" sz="36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valuer les actions </a:t>
            </a:r>
          </a:p>
          <a:p>
            <a:pPr algn="ctr">
              <a:spcBef>
                <a:spcPts val="30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Toute action de communication doit être évaluée pour en identifier les résultats. </a:t>
            </a:r>
          </a:p>
          <a:p>
            <a:pPr algn="ctr">
              <a:spcBef>
                <a:spcPts val="12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=&gt; il faut comparer les investissements et ce qu’ils ont rapporté </a:t>
            </a:r>
            <a:r>
              <a:rPr lang="fr-FR" sz="2400" dirty="0">
                <a:latin typeface="Arial" panose="020B0604020202020204" pitchFamily="34" charset="0"/>
                <a:cs typeface="Arial" panose="020B0604020202020204" pitchFamily="34" charset="0"/>
              </a:rPr>
              <a:t>en termes </a:t>
            </a:r>
            <a:r>
              <a:rPr lang="fr-FR" sz="2400" b="1" dirty="0">
                <a:solidFill>
                  <a:srgbClr val="FFFF00"/>
                </a:solidFill>
                <a:latin typeface="Arial" panose="020B0604020202020204" pitchFamily="34" charset="0"/>
                <a:cs typeface="Arial" panose="020B0604020202020204" pitchFamily="34" charset="0"/>
              </a:rPr>
              <a:t>quantitatifs</a:t>
            </a:r>
            <a:r>
              <a:rPr lang="fr-FR" sz="2400" dirty="0">
                <a:latin typeface="Arial" panose="020B0604020202020204" pitchFamily="34" charset="0"/>
                <a:cs typeface="Arial" panose="020B0604020202020204" pitchFamily="34" charset="0"/>
              </a:rPr>
              <a:t> (nouveaux abonnés, posts sur les réseaux…) et </a:t>
            </a:r>
            <a:r>
              <a:rPr lang="fr-FR" sz="2400" b="1" dirty="0">
                <a:solidFill>
                  <a:srgbClr val="FFFF00"/>
                </a:solidFill>
                <a:latin typeface="Arial" panose="020B0604020202020204" pitchFamily="34" charset="0"/>
                <a:cs typeface="Arial" panose="020B0604020202020204" pitchFamily="34" charset="0"/>
              </a:rPr>
              <a:t>qualitatifs</a:t>
            </a:r>
            <a:r>
              <a:rPr lang="fr-FR" sz="2400" dirty="0">
                <a:latin typeface="Arial" panose="020B0604020202020204" pitchFamily="34" charset="0"/>
                <a:cs typeface="Arial" panose="020B0604020202020204" pitchFamily="34" charset="0"/>
              </a:rPr>
              <a:t> (image, notoriété…).</a:t>
            </a:r>
            <a:endParaRPr lang="fr-FR"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41880936-EB94-423B-3F47-28FC7445C1A3}"/>
              </a:ext>
            </a:extLst>
          </p:cNvPr>
          <p:cNvSpPr txBox="1"/>
          <p:nvPr/>
        </p:nvSpPr>
        <p:spPr>
          <a:xfrm>
            <a:off x="347133" y="3821714"/>
            <a:ext cx="11311944" cy="2462213"/>
          </a:xfrm>
          <a:prstGeom prst="rect">
            <a:avLst/>
          </a:prstGeom>
          <a:noFill/>
        </p:spPr>
        <p:txBody>
          <a:bodyPr wrap="square">
            <a:spAutoFit/>
          </a:bodyPr>
          <a:lstStyle/>
          <a:p>
            <a:pPr algn="ctr">
              <a:spcBef>
                <a:spcPts val="600"/>
              </a:spcBef>
              <a:spcAft>
                <a:spcPts val="6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Attention cependant, de ne pas confondre communication institutionnelle et communication commerciale. </a:t>
            </a:r>
          </a:p>
          <a:p>
            <a:pPr marL="342900" indent="-342900" algn="ctr">
              <a:spcBef>
                <a:spcPts val="600"/>
              </a:spcBef>
              <a:spcAft>
                <a:spcPts val="600"/>
              </a:spcAft>
              <a:buFont typeface="Arial" panose="020B0604020202020204" pitchFamily="34" charset="0"/>
              <a:buChar char="•"/>
            </a:pPr>
            <a:r>
              <a:rPr lang="fr-FR" sz="2400" dirty="0">
                <a:effectLst/>
                <a:latin typeface="Arial" panose="020B0604020202020204" pitchFamily="34" charset="0"/>
                <a:ea typeface="Calibri" panose="020F0502020204030204" pitchFamily="34" charset="0"/>
                <a:cs typeface="Times New Roman" panose="02020603050405020304" pitchFamily="18" charset="0"/>
              </a:rPr>
              <a:t>La communication institutionnelle agit sur l’image et les valeurs de l’entreprise, sa finalité directe n’est pas d’accroitre le chiffre d’affaires mais de donner une image positive de la société. Cette image peut accroitre le chiffre d’affaires à long terme mais rarement à court terme.</a:t>
            </a:r>
          </a:p>
        </p:txBody>
      </p:sp>
    </p:spTree>
    <p:extLst>
      <p:ext uri="{BB962C8B-B14F-4D97-AF65-F5344CB8AC3E}">
        <p14:creationId xmlns:p14="http://schemas.microsoft.com/office/powerpoint/2010/main" val="17297934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58232"/>
            <a:ext cx="11844867" cy="937970"/>
          </a:xfrm>
        </p:spPr>
        <p:txBody>
          <a:bodyPr>
            <a:noAutofit/>
          </a:bodyPr>
          <a:lstStyle/>
          <a:p>
            <a:r>
              <a:rPr lang="fr-FR" sz="3200" b="1" dirty="0"/>
              <a:t>Chap. 12 - Communication institutionnelle</a:t>
            </a:r>
            <a:endParaRPr lang="fr-FR" sz="3200" b="1" dirty="0">
              <a:solidFill>
                <a:srgbClr val="FFFF00"/>
              </a:solidFill>
            </a:endParaRPr>
          </a:p>
        </p:txBody>
      </p:sp>
      <p:graphicFrame>
        <p:nvGraphicFramePr>
          <p:cNvPr id="4" name="Tableau 3">
            <a:extLst>
              <a:ext uri="{FF2B5EF4-FFF2-40B4-BE49-F238E27FC236}">
                <a16:creationId xmlns:a16="http://schemas.microsoft.com/office/drawing/2014/main" id="{8F9FEA1E-5BA4-4401-9DED-100499DB71F1}"/>
              </a:ext>
            </a:extLst>
          </p:cNvPr>
          <p:cNvGraphicFramePr>
            <a:graphicFrameLocks noGrp="1"/>
          </p:cNvGraphicFramePr>
          <p:nvPr>
            <p:extLst>
              <p:ext uri="{D42A27DB-BD31-4B8C-83A1-F6EECF244321}">
                <p14:modId xmlns:p14="http://schemas.microsoft.com/office/powerpoint/2010/main" val="720604295"/>
              </p:ext>
            </p:extLst>
          </p:nvPr>
        </p:nvGraphicFramePr>
        <p:xfrm>
          <a:off x="532207" y="1467595"/>
          <a:ext cx="11127585" cy="5027650"/>
        </p:xfrm>
        <a:graphic>
          <a:graphicData uri="http://schemas.openxmlformats.org/drawingml/2006/table">
            <a:tbl>
              <a:tblPr firstRow="1" firstCol="1" bandRow="1">
                <a:tableStyleId>{5C22544A-7EE6-4342-B048-85BDC9FD1C3A}</a:tableStyleId>
              </a:tblPr>
              <a:tblGrid>
                <a:gridCol w="2686873">
                  <a:extLst>
                    <a:ext uri="{9D8B030D-6E8A-4147-A177-3AD203B41FA5}">
                      <a16:colId xmlns:a16="http://schemas.microsoft.com/office/drawing/2014/main" val="881030832"/>
                    </a:ext>
                  </a:extLst>
                </a:gridCol>
                <a:gridCol w="8440712">
                  <a:extLst>
                    <a:ext uri="{9D8B030D-6E8A-4147-A177-3AD203B41FA5}">
                      <a16:colId xmlns:a16="http://schemas.microsoft.com/office/drawing/2014/main" val="2110925194"/>
                    </a:ext>
                  </a:extLst>
                </a:gridCol>
              </a:tblGrid>
              <a:tr h="625059">
                <a:tc>
                  <a:txBody>
                    <a:bodyPr/>
                    <a:lstStyle/>
                    <a:p>
                      <a:pPr algn="ctr">
                        <a:spcAft>
                          <a:spcPts val="0"/>
                        </a:spcAft>
                      </a:pPr>
                      <a:r>
                        <a:rPr lang="fr-FR" sz="2000" dirty="0">
                          <a:solidFill>
                            <a:schemeClr val="bg1"/>
                          </a:solidFill>
                          <a:effectLst/>
                          <a:latin typeface="Arial" panose="020B0604020202020204" pitchFamily="34" charset="0"/>
                          <a:cs typeface="Arial" panose="020B0604020202020204" pitchFamily="34" charset="0"/>
                        </a:rPr>
                        <a:t>Coûts d’une action</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fr-FR" sz="2000" dirty="0">
                          <a:solidFill>
                            <a:schemeClr val="bg1"/>
                          </a:solidFill>
                          <a:effectLst/>
                          <a:latin typeface="Arial" panose="020B0604020202020204" pitchFamily="34" charset="0"/>
                          <a:cs typeface="Arial" panose="020B0604020202020204" pitchFamily="34" charset="0"/>
                        </a:rPr>
                        <a:t>Résultats de l’action</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42218251"/>
                  </a:ext>
                </a:extLst>
              </a:tr>
              <a:tr h="4402591">
                <a:tc>
                  <a:txBody>
                    <a:bodyPr/>
                    <a:lstStyle/>
                    <a:p>
                      <a:pPr marL="177800" lvl="0" indent="-177800" algn="l">
                        <a:spcAft>
                          <a:spcPts val="0"/>
                        </a:spcAft>
                        <a:buFont typeface="Times New Roman" panose="02020603050405020304" pitchFamily="18" charset="0"/>
                        <a:buChar char="-"/>
                      </a:pPr>
                      <a:r>
                        <a:rPr lang="fr-FR" sz="1800" dirty="0">
                          <a:solidFill>
                            <a:schemeClr val="bg1"/>
                          </a:solidFill>
                          <a:effectLst/>
                          <a:latin typeface="Arial" panose="020B0604020202020204" pitchFamily="34" charset="0"/>
                          <a:cs typeface="Arial" panose="020B0604020202020204" pitchFamily="34" charset="0"/>
                        </a:rPr>
                        <a:t>Le budget</a:t>
                      </a:r>
                    </a:p>
                    <a:p>
                      <a:pPr marL="177800" indent="-177800" algn="l">
                        <a:spcAft>
                          <a:spcPts val="0"/>
                        </a:spcAft>
                      </a:pPr>
                      <a:r>
                        <a:rPr lang="fr-FR" sz="1800" dirty="0">
                          <a:solidFill>
                            <a:schemeClr val="bg1"/>
                          </a:solidFill>
                          <a:effectLst/>
                          <a:latin typeface="Arial" panose="020B0604020202020204" pitchFamily="34" charset="0"/>
                          <a:cs typeface="Arial" panose="020B0604020202020204" pitchFamily="34" charset="0"/>
                        </a:rPr>
                        <a:t> </a:t>
                      </a:r>
                    </a:p>
                    <a:p>
                      <a:pPr marL="177800" lvl="0" indent="-177800" algn="l">
                        <a:spcAft>
                          <a:spcPts val="0"/>
                        </a:spcAft>
                        <a:buFont typeface="Times New Roman" panose="02020603050405020304" pitchFamily="18" charset="0"/>
                        <a:buChar char="-"/>
                      </a:pPr>
                      <a:r>
                        <a:rPr lang="fr-FR" sz="1800" dirty="0">
                          <a:solidFill>
                            <a:schemeClr val="bg1"/>
                          </a:solidFill>
                          <a:effectLst/>
                          <a:latin typeface="Arial" panose="020B0604020202020204" pitchFamily="34" charset="0"/>
                          <a:cs typeface="Arial" panose="020B0604020202020204" pitchFamily="34" charset="0"/>
                        </a:rPr>
                        <a:t>Le temps de travail</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r>
                        <a:rPr lang="fr-FR" sz="1800" b="1" kern="1200" dirty="0">
                          <a:solidFill>
                            <a:schemeClr val="dk1"/>
                          </a:solidFill>
                          <a:effectLst/>
                          <a:latin typeface="Arial" panose="020B0604020202020204" pitchFamily="34" charset="0"/>
                          <a:ea typeface="+mn-ea"/>
                          <a:cs typeface="Arial" panose="020B0604020202020204" pitchFamily="34" charset="0"/>
                        </a:rPr>
                        <a:t>Quantitatifs</a:t>
                      </a:r>
                      <a:endParaRPr lang="fr-FR" sz="1800" kern="1200" dirty="0">
                        <a:solidFill>
                          <a:schemeClr val="dk1"/>
                        </a:solidFill>
                        <a:effectLst/>
                        <a:latin typeface="Arial" panose="020B0604020202020204" pitchFamily="34" charset="0"/>
                        <a:ea typeface="+mn-ea"/>
                        <a:cs typeface="Arial" panose="020B0604020202020204" pitchFamily="34" charset="0"/>
                      </a:endParaRP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de personnes touchées par l’action,</a:t>
                      </a: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de nouveaux abonnés, </a:t>
                      </a: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de posts sur les réseaux sociaux,</a:t>
                      </a: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de visites sur le site de l’entreprise ou de l’événements,</a:t>
                      </a: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d’entrées, de visites à un événement, etc.</a:t>
                      </a:r>
                    </a:p>
                    <a:p>
                      <a:pPr lvl="0"/>
                      <a:r>
                        <a:rPr lang="fr-FR" sz="1800" kern="1200" dirty="0">
                          <a:solidFill>
                            <a:schemeClr val="dk1"/>
                          </a:solidFill>
                          <a:effectLst/>
                          <a:latin typeface="Arial" panose="020B0604020202020204" pitchFamily="34" charset="0"/>
                          <a:ea typeface="+mn-ea"/>
                          <a:cs typeface="Arial" panose="020B0604020202020204" pitchFamily="34" charset="0"/>
                        </a:rPr>
                        <a:t>Nombre d’articles publiés ou de citations,</a:t>
                      </a:r>
                    </a:p>
                    <a:p>
                      <a:pPr lvl="0"/>
                      <a:r>
                        <a:rPr lang="fr-FR" sz="1800" kern="1200" dirty="0">
                          <a:solidFill>
                            <a:schemeClr val="dk1"/>
                          </a:solidFill>
                          <a:effectLst/>
                          <a:latin typeface="Arial" panose="020B0604020202020204" pitchFamily="34" charset="0"/>
                          <a:ea typeface="+mn-ea"/>
                          <a:cs typeface="Arial" panose="020B0604020202020204" pitchFamily="34" charset="0"/>
                        </a:rPr>
                        <a:t>…</a:t>
                      </a:r>
                    </a:p>
                    <a:p>
                      <a:r>
                        <a:rPr lang="fr-FR" sz="1800" b="1" kern="1200" dirty="0">
                          <a:solidFill>
                            <a:schemeClr val="dk1"/>
                          </a:solidFill>
                          <a:effectLst/>
                          <a:latin typeface="Arial" panose="020B0604020202020204" pitchFamily="34" charset="0"/>
                          <a:ea typeface="+mn-ea"/>
                          <a:cs typeface="Arial" panose="020B0604020202020204" pitchFamily="34" charset="0"/>
                        </a:rPr>
                        <a:t>Qualitatifs</a:t>
                      </a:r>
                      <a:endParaRPr lang="fr-FR" sz="1800" kern="1200" dirty="0">
                        <a:solidFill>
                          <a:schemeClr val="dk1"/>
                        </a:solidFill>
                        <a:effectLst/>
                        <a:latin typeface="Arial" panose="020B0604020202020204" pitchFamily="34" charset="0"/>
                        <a:ea typeface="+mn-ea"/>
                        <a:cs typeface="Arial" panose="020B0604020202020204" pitchFamily="34" charset="0"/>
                      </a:endParaRPr>
                    </a:p>
                    <a:p>
                      <a:pPr lvl="0"/>
                      <a:r>
                        <a:rPr lang="fr-FR" sz="1800" kern="1200" dirty="0">
                          <a:solidFill>
                            <a:schemeClr val="dk1"/>
                          </a:solidFill>
                          <a:effectLst/>
                          <a:latin typeface="Arial" panose="020B0604020202020204" pitchFamily="34" charset="0"/>
                          <a:ea typeface="+mn-ea"/>
                          <a:cs typeface="Arial" panose="020B0604020202020204" pitchFamily="34" charset="0"/>
                        </a:rPr>
                        <a:t>Accroissement de la notoriété spontanée ou assistée.</a:t>
                      </a:r>
                    </a:p>
                    <a:p>
                      <a:pPr lvl="0"/>
                      <a:r>
                        <a:rPr lang="fr-FR" sz="1800" kern="1200" dirty="0">
                          <a:solidFill>
                            <a:schemeClr val="dk1"/>
                          </a:solidFill>
                          <a:effectLst/>
                          <a:latin typeface="Arial" panose="020B0604020202020204" pitchFamily="34" charset="0"/>
                          <a:ea typeface="+mn-ea"/>
                          <a:cs typeface="Arial" panose="020B0604020202020204" pitchFamily="34" charset="0"/>
                        </a:rPr>
                        <a:t>Amélioration de l’image,</a:t>
                      </a:r>
                    </a:p>
                    <a:p>
                      <a:pPr lvl="0"/>
                      <a:r>
                        <a:rPr lang="fr-FR" sz="1800" kern="1200" dirty="0">
                          <a:solidFill>
                            <a:schemeClr val="dk1"/>
                          </a:solidFill>
                          <a:effectLst/>
                          <a:latin typeface="Arial" panose="020B0604020202020204" pitchFamily="34" charset="0"/>
                          <a:ea typeface="+mn-ea"/>
                          <a:cs typeface="Arial" panose="020B0604020202020204" pitchFamily="34" charset="0"/>
                        </a:rPr>
                        <a:t>Avis de la communauté,</a:t>
                      </a:r>
                    </a:p>
                    <a:p>
                      <a:pPr lvl="0"/>
                      <a:r>
                        <a:rPr lang="fr-FR" sz="1800" kern="1200" dirty="0">
                          <a:solidFill>
                            <a:schemeClr val="dk1"/>
                          </a:solidFill>
                          <a:effectLst/>
                          <a:latin typeface="Arial" panose="020B0604020202020204" pitchFamily="34" charset="0"/>
                          <a:ea typeface="+mn-ea"/>
                          <a:cs typeface="Arial" panose="020B0604020202020204" pitchFamily="34" charset="0"/>
                        </a:rPr>
                        <a:t>Avis des participants,</a:t>
                      </a:r>
                    </a:p>
                    <a:p>
                      <a:pPr lvl="0"/>
                      <a:r>
                        <a:rPr lang="fr-FR" sz="1800" kern="1200" dirty="0">
                          <a:solidFill>
                            <a:schemeClr val="dk1"/>
                          </a:solidFill>
                          <a:effectLst/>
                          <a:latin typeface="Arial" panose="020B0604020202020204" pitchFamily="34" charset="0"/>
                          <a:ea typeface="+mn-ea"/>
                          <a:cs typeface="Arial" panose="020B0604020202020204" pitchFamily="34" charset="0"/>
                        </a:rPr>
                        <a:t>Avis des articles qui parlent de l’évènement,</a:t>
                      </a:r>
                    </a:p>
                    <a:p>
                      <a:r>
                        <a:rPr lang="fr-FR" sz="1800" kern="1200" dirty="0">
                          <a:solidFill>
                            <a:schemeClr val="dk1"/>
                          </a:solidFill>
                          <a:effectLst/>
                          <a:latin typeface="Arial" panose="020B0604020202020204" pitchFamily="34" charset="0"/>
                          <a:ea typeface="+mn-ea"/>
                          <a:cs typeface="Arial" panose="020B0604020202020204" pitchFamily="34" charset="0"/>
                        </a:rPr>
                        <a:t>…</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510129789"/>
                  </a:ext>
                </a:extLst>
              </a:tr>
            </a:tbl>
          </a:graphicData>
        </a:graphic>
      </p:graphicFrame>
    </p:spTree>
    <p:extLst>
      <p:ext uri="{BB962C8B-B14F-4D97-AF65-F5344CB8AC3E}">
        <p14:creationId xmlns:p14="http://schemas.microsoft.com/office/powerpoint/2010/main" val="3857839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276</TotalTime>
  <Words>216</Words>
  <Application>Microsoft Office PowerPoint</Application>
  <PresentationFormat>Grand écran</PresentationFormat>
  <Paragraphs>27</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Century Gothic</vt:lpstr>
      <vt:lpstr>Times New Roman</vt:lpstr>
      <vt:lpstr>Wingdings 3</vt:lpstr>
      <vt:lpstr>Ion</vt:lpstr>
      <vt:lpstr>Chap. 12 - Communication institutionnelle</vt:lpstr>
      <vt:lpstr>Chap. 12 - Communication institutionnelle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42</cp:revision>
  <dcterms:created xsi:type="dcterms:W3CDTF">2014-01-14T07:42:30Z</dcterms:created>
  <dcterms:modified xsi:type="dcterms:W3CDTF">2024-03-23T15:01:05Z</dcterms:modified>
</cp:coreProperties>
</file>