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
  </p:notesMasterIdLst>
  <p:sldIdLst>
    <p:sldId id="271" r:id="rId2"/>
    <p:sldId id="267" r:id="rId3"/>
    <p:sldId id="268" r:id="rId4"/>
    <p:sldId id="272" r:id="rId5"/>
    <p:sldId id="269"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28861-4B13-43F6-AB20-73B229337F1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1B1B3454-161F-4F15-9E9E-80B62DE9C3A4}">
      <dgm:prSet phldrT="[Texte]" custT="1"/>
      <dgm:spPr/>
      <dgm:t>
        <a:bodyPr/>
        <a:lstStyle/>
        <a:p>
          <a:r>
            <a:rPr lang="fr-FR" sz="1800" b="1">
              <a:solidFill>
                <a:schemeClr val="bg1"/>
              </a:solidFill>
              <a:latin typeface="Arial" panose="020B0604020202020204" pitchFamily="34" charset="0"/>
              <a:ea typeface="Calibri" panose="020F0502020204030204" pitchFamily="34" charset="0"/>
              <a:cs typeface="Times New Roman" panose="02020603050405020304" pitchFamily="18" charset="0"/>
            </a:rPr>
            <a:t>Un titre court</a:t>
          </a:r>
          <a:r>
            <a:rPr lang="fr-FR" sz="1800">
              <a:solidFill>
                <a:schemeClr val="bg1"/>
              </a:solidFill>
              <a:latin typeface="Arial" panose="020B0604020202020204" pitchFamily="34" charset="0"/>
              <a:ea typeface="Calibri" panose="020F0502020204030204" pitchFamily="34" charset="0"/>
              <a:cs typeface="Times New Roman" panose="02020603050405020304" pitchFamily="18" charset="0"/>
            </a:rPr>
            <a:t> qui résume le contenu (18 mots maximum). Il doit être percutant et objectif. </a:t>
          </a:r>
          <a:endParaRPr lang="fr-FR" sz="1800">
            <a:solidFill>
              <a:schemeClr val="bg1"/>
            </a:solidFill>
          </a:endParaRPr>
        </a:p>
      </dgm:t>
    </dgm:pt>
    <dgm:pt modelId="{BC2AC8CF-8224-4292-B211-73B8F4F95394}" type="parTrans" cxnId="{DC96E160-6D0B-46A1-8B51-6238C0BE1122}">
      <dgm:prSet/>
      <dgm:spPr/>
      <dgm:t>
        <a:bodyPr/>
        <a:lstStyle/>
        <a:p>
          <a:endParaRPr lang="fr-FR" sz="2800">
            <a:solidFill>
              <a:schemeClr val="bg1"/>
            </a:solidFill>
          </a:endParaRPr>
        </a:p>
      </dgm:t>
    </dgm:pt>
    <dgm:pt modelId="{DAF6B79B-F9AF-4F95-BCCD-09BF694336BB}" type="sibTrans" cxnId="{DC96E160-6D0B-46A1-8B51-6238C0BE1122}">
      <dgm:prSet/>
      <dgm:spPr/>
      <dgm:t>
        <a:bodyPr/>
        <a:lstStyle/>
        <a:p>
          <a:endParaRPr lang="fr-FR" sz="2800">
            <a:solidFill>
              <a:schemeClr val="bg1"/>
            </a:solidFill>
          </a:endParaRPr>
        </a:p>
      </dgm:t>
    </dgm:pt>
    <dgm:pt modelId="{352DA9B4-FE46-4827-A39A-34B1BB0ABE5C}">
      <dgm:prSet custT="1"/>
      <dgm:spPr/>
      <dgm:t>
        <a:bodyPr/>
        <a:lstStyle/>
        <a:p>
          <a:r>
            <a:rPr lang="fr-FR" sz="1800" b="1">
              <a:solidFill>
                <a:schemeClr val="bg1"/>
              </a:solidFill>
              <a:latin typeface="Arial" panose="020B0604020202020204" pitchFamily="34" charset="0"/>
              <a:ea typeface="Calibri" panose="020F0502020204030204" pitchFamily="34" charset="0"/>
              <a:cs typeface="Times New Roman" panose="02020603050405020304" pitchFamily="18" charset="0"/>
            </a:rPr>
            <a:t>L’accroche ou « chapeau »</a:t>
          </a:r>
          <a:r>
            <a:rPr lang="fr-FR" sz="1800">
              <a:solidFill>
                <a:schemeClr val="bg1"/>
              </a:solidFill>
              <a:latin typeface="Arial" panose="020B0604020202020204" pitchFamily="34" charset="0"/>
              <a:ea typeface="Calibri" panose="020F0502020204030204" pitchFamily="34" charset="0"/>
              <a:cs typeface="Times New Roman" panose="02020603050405020304" pitchFamily="18" charset="0"/>
            </a:rPr>
            <a:t>  résume en une ou deux lignes le communiqué de presse. </a:t>
          </a:r>
          <a:endParaRPr lang="fr-FR" sz="18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gm:t>
    </dgm:pt>
    <dgm:pt modelId="{E59A7B9F-30E6-48BC-9F39-184769DF1680}" type="parTrans" cxnId="{685C24F5-A11E-4FB9-A969-074EEED5F6A2}">
      <dgm:prSet/>
      <dgm:spPr/>
      <dgm:t>
        <a:bodyPr/>
        <a:lstStyle/>
        <a:p>
          <a:endParaRPr lang="fr-FR" sz="2800">
            <a:solidFill>
              <a:schemeClr val="bg1"/>
            </a:solidFill>
          </a:endParaRPr>
        </a:p>
      </dgm:t>
    </dgm:pt>
    <dgm:pt modelId="{7CE4D75B-A221-467F-A2F7-61723C2C5087}" type="sibTrans" cxnId="{685C24F5-A11E-4FB9-A969-074EEED5F6A2}">
      <dgm:prSet/>
      <dgm:spPr/>
      <dgm:t>
        <a:bodyPr/>
        <a:lstStyle/>
        <a:p>
          <a:endParaRPr lang="fr-FR" sz="2800">
            <a:solidFill>
              <a:schemeClr val="bg1"/>
            </a:solidFill>
          </a:endParaRPr>
        </a:p>
      </dgm:t>
    </dgm:pt>
    <dgm:pt modelId="{51F93E17-54F0-4FB8-9E34-A59804F1B375}">
      <dgm:prSet custT="1"/>
      <dgm:spPr/>
      <dgm:t>
        <a:bodyPr/>
        <a:lstStyle/>
        <a:p>
          <a:r>
            <a:rPr lang="fr-FR"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Le corps du communiqué</a:t>
          </a:r>
          <a:r>
            <a:rPr lang="fr-FR"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 phases courtes, simples et sobres avec une idée par phrase (Vocabulaire simple, sans superlatif). Organiser les propos de façon logique en recourant au QQOQCP pour ne rien oublier. Organiser les paragraphes et rédiger pour chacun d’eux un titre de synthèse en gras. Commencer par les informations importantes et finir par les informations les moins essentielles</a:t>
          </a:r>
        </a:p>
      </dgm:t>
    </dgm:pt>
    <dgm:pt modelId="{E2605041-63EC-4573-A7FE-366FE6D82700}" type="parTrans" cxnId="{65F38A31-1FB1-4CEF-81D1-1CA9D6E3EBEE}">
      <dgm:prSet/>
      <dgm:spPr/>
      <dgm:t>
        <a:bodyPr/>
        <a:lstStyle/>
        <a:p>
          <a:endParaRPr lang="fr-FR" sz="2800">
            <a:solidFill>
              <a:schemeClr val="bg1"/>
            </a:solidFill>
          </a:endParaRPr>
        </a:p>
      </dgm:t>
    </dgm:pt>
    <dgm:pt modelId="{0F49006B-590D-4CE0-9ACF-E6D02100D30E}" type="sibTrans" cxnId="{65F38A31-1FB1-4CEF-81D1-1CA9D6E3EBEE}">
      <dgm:prSet/>
      <dgm:spPr/>
      <dgm:t>
        <a:bodyPr/>
        <a:lstStyle/>
        <a:p>
          <a:endParaRPr lang="fr-FR" sz="2800">
            <a:solidFill>
              <a:schemeClr val="bg1"/>
            </a:solidFill>
          </a:endParaRPr>
        </a:p>
      </dgm:t>
    </dgm:pt>
    <dgm:pt modelId="{E8B05950-FCE7-48F3-9C44-8FB82282B36E}">
      <dgm:prSet custT="1"/>
      <dgm:spPr/>
      <dgm:t>
        <a:bodyPr/>
        <a:lstStyle/>
        <a:p>
          <a:pPr>
            <a:spcAft>
              <a:spcPts val="0"/>
            </a:spcAft>
          </a:pPr>
          <a:r>
            <a:rPr lang="fr-FR"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La conclusion</a:t>
          </a:r>
          <a:r>
            <a:rPr lang="fr-FR"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indique les détails pratiques : Société, adresse, contact, prix, disponibilité, </a:t>
          </a:r>
        </a:p>
        <a:p>
          <a:pPr>
            <a:spcAft>
              <a:spcPts val="0"/>
            </a:spcAft>
          </a:pPr>
          <a:r>
            <a:rPr lang="fr-FR"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lieu ou date de l’événement, modalités d’inscription…</a:t>
          </a:r>
          <a:endParaRPr lang="fr-FR"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dgm:t>
    </dgm:pt>
    <dgm:pt modelId="{32DA2FB8-79AA-43E7-8720-F7AA331ACDF4}" type="parTrans" cxnId="{5CC016D8-FDE7-4B2F-8E8D-C35009453091}">
      <dgm:prSet/>
      <dgm:spPr/>
      <dgm:t>
        <a:bodyPr/>
        <a:lstStyle/>
        <a:p>
          <a:endParaRPr lang="fr-FR" sz="2800">
            <a:solidFill>
              <a:schemeClr val="bg1"/>
            </a:solidFill>
          </a:endParaRPr>
        </a:p>
      </dgm:t>
    </dgm:pt>
    <dgm:pt modelId="{02BB27A2-BFD7-4085-B11A-B36E062E1732}" type="sibTrans" cxnId="{5CC016D8-FDE7-4B2F-8E8D-C35009453091}">
      <dgm:prSet/>
      <dgm:spPr/>
      <dgm:t>
        <a:bodyPr/>
        <a:lstStyle/>
        <a:p>
          <a:endParaRPr lang="fr-FR" sz="2800">
            <a:solidFill>
              <a:schemeClr val="bg1"/>
            </a:solidFill>
          </a:endParaRPr>
        </a:p>
      </dgm:t>
    </dgm:pt>
    <dgm:pt modelId="{70E0EEAB-1324-4A6F-AFF2-41AF15E1F12A}" type="pres">
      <dgm:prSet presAssocID="{86228861-4B13-43F6-AB20-73B229337F1A}" presName="Name0" presStyleCnt="0">
        <dgm:presLayoutVars>
          <dgm:chMax val="7"/>
          <dgm:chPref val="7"/>
          <dgm:dir/>
        </dgm:presLayoutVars>
      </dgm:prSet>
      <dgm:spPr/>
    </dgm:pt>
    <dgm:pt modelId="{414E95ED-0DB3-4248-8241-7D0C192E4F06}" type="pres">
      <dgm:prSet presAssocID="{86228861-4B13-43F6-AB20-73B229337F1A}" presName="Name1" presStyleCnt="0"/>
      <dgm:spPr/>
    </dgm:pt>
    <dgm:pt modelId="{44848DC5-F280-46BF-BEF3-83395D7E2733}" type="pres">
      <dgm:prSet presAssocID="{86228861-4B13-43F6-AB20-73B229337F1A}" presName="cycle" presStyleCnt="0"/>
      <dgm:spPr/>
    </dgm:pt>
    <dgm:pt modelId="{2C474919-66EA-46CD-9723-A6D84AA29273}" type="pres">
      <dgm:prSet presAssocID="{86228861-4B13-43F6-AB20-73B229337F1A}" presName="srcNode" presStyleLbl="node1" presStyleIdx="0" presStyleCnt="4"/>
      <dgm:spPr/>
    </dgm:pt>
    <dgm:pt modelId="{CF299CD8-1C81-48F9-8C83-D0B5D2DA5906}" type="pres">
      <dgm:prSet presAssocID="{86228861-4B13-43F6-AB20-73B229337F1A}" presName="conn" presStyleLbl="parChTrans1D2" presStyleIdx="0" presStyleCnt="1"/>
      <dgm:spPr/>
    </dgm:pt>
    <dgm:pt modelId="{E278503C-456E-45FB-89A6-4786B9075975}" type="pres">
      <dgm:prSet presAssocID="{86228861-4B13-43F6-AB20-73B229337F1A}" presName="extraNode" presStyleLbl="node1" presStyleIdx="0" presStyleCnt="4"/>
      <dgm:spPr/>
    </dgm:pt>
    <dgm:pt modelId="{A40B3739-EA90-4B50-9836-AE299D658E70}" type="pres">
      <dgm:prSet presAssocID="{86228861-4B13-43F6-AB20-73B229337F1A}" presName="dstNode" presStyleLbl="node1" presStyleIdx="0" presStyleCnt="4"/>
      <dgm:spPr/>
    </dgm:pt>
    <dgm:pt modelId="{12142002-2220-4E9E-84DE-7E6EBA257181}" type="pres">
      <dgm:prSet presAssocID="{1B1B3454-161F-4F15-9E9E-80B62DE9C3A4}" presName="text_1" presStyleLbl="node1" presStyleIdx="0" presStyleCnt="4">
        <dgm:presLayoutVars>
          <dgm:bulletEnabled val="1"/>
        </dgm:presLayoutVars>
      </dgm:prSet>
      <dgm:spPr/>
    </dgm:pt>
    <dgm:pt modelId="{96BEBC15-9CDD-4F57-AA97-088CAFFFBD8C}" type="pres">
      <dgm:prSet presAssocID="{1B1B3454-161F-4F15-9E9E-80B62DE9C3A4}" presName="accent_1" presStyleCnt="0"/>
      <dgm:spPr/>
    </dgm:pt>
    <dgm:pt modelId="{6DFD16DF-D411-469B-8E35-75C4BBFD5F5F}" type="pres">
      <dgm:prSet presAssocID="{1B1B3454-161F-4F15-9E9E-80B62DE9C3A4}" presName="accentRepeatNode" presStyleLbl="solidFgAcc1" presStyleIdx="0" presStyleCnt="4"/>
      <dgm:spPr/>
    </dgm:pt>
    <dgm:pt modelId="{191A3B30-C424-4D12-ABFC-6CFE3447760B}" type="pres">
      <dgm:prSet presAssocID="{352DA9B4-FE46-4827-A39A-34B1BB0ABE5C}" presName="text_2" presStyleLbl="node1" presStyleIdx="1" presStyleCnt="4" custLinFactNeighborX="-81" custLinFactNeighborY="-20187">
        <dgm:presLayoutVars>
          <dgm:bulletEnabled val="1"/>
        </dgm:presLayoutVars>
      </dgm:prSet>
      <dgm:spPr/>
    </dgm:pt>
    <dgm:pt modelId="{0A197CBA-75B0-481D-9374-925F2253B8A3}" type="pres">
      <dgm:prSet presAssocID="{352DA9B4-FE46-4827-A39A-34B1BB0ABE5C}" presName="accent_2" presStyleCnt="0"/>
      <dgm:spPr/>
    </dgm:pt>
    <dgm:pt modelId="{9675C0D1-B055-4F6D-B608-78791CEAAB28}" type="pres">
      <dgm:prSet presAssocID="{352DA9B4-FE46-4827-A39A-34B1BB0ABE5C}" presName="accentRepeatNode" presStyleLbl="solidFgAcc1" presStyleIdx="1" presStyleCnt="4" custLinFactNeighborY="-11843"/>
      <dgm:spPr/>
    </dgm:pt>
    <dgm:pt modelId="{E316CFA7-DFD8-44C2-B10E-ABC6FD12E521}" type="pres">
      <dgm:prSet presAssocID="{51F93E17-54F0-4FB8-9E34-A59804F1B375}" presName="text_3" presStyleLbl="node1" presStyleIdx="2" presStyleCnt="4" custScaleY="203100">
        <dgm:presLayoutVars>
          <dgm:bulletEnabled val="1"/>
        </dgm:presLayoutVars>
      </dgm:prSet>
      <dgm:spPr/>
    </dgm:pt>
    <dgm:pt modelId="{291E9E85-AAB6-4195-A81E-DC79639EDC4C}" type="pres">
      <dgm:prSet presAssocID="{51F93E17-54F0-4FB8-9E34-A59804F1B375}" presName="accent_3" presStyleCnt="0"/>
      <dgm:spPr/>
    </dgm:pt>
    <dgm:pt modelId="{BF8B778C-0462-4B87-AC7D-8E82E6CDAFEA}" type="pres">
      <dgm:prSet presAssocID="{51F93E17-54F0-4FB8-9E34-A59804F1B375}" presName="accentRepeatNode" presStyleLbl="solidFgAcc1" presStyleIdx="2" presStyleCnt="4" custLinFactNeighborX="-6460" custLinFactNeighborY="-3230"/>
      <dgm:spPr/>
    </dgm:pt>
    <dgm:pt modelId="{D065FF3B-CC3B-450F-8606-F9DED26A18A4}" type="pres">
      <dgm:prSet presAssocID="{E8B05950-FCE7-48F3-9C44-8FB82282B36E}" presName="text_4" presStyleLbl="node1" presStyleIdx="3" presStyleCnt="4" custLinFactNeighborX="-701" custLinFactNeighborY="32299">
        <dgm:presLayoutVars>
          <dgm:bulletEnabled val="1"/>
        </dgm:presLayoutVars>
      </dgm:prSet>
      <dgm:spPr/>
    </dgm:pt>
    <dgm:pt modelId="{F4AB588C-3BF8-4A93-A79A-4E936DA29573}" type="pres">
      <dgm:prSet presAssocID="{E8B05950-FCE7-48F3-9C44-8FB82282B36E}" presName="accent_4" presStyleCnt="0"/>
      <dgm:spPr/>
    </dgm:pt>
    <dgm:pt modelId="{A8D543E2-42F2-4FF2-9D86-86A510BD05E9}" type="pres">
      <dgm:prSet presAssocID="{E8B05950-FCE7-48F3-9C44-8FB82282B36E}" presName="accentRepeatNode" presStyleLbl="solidFgAcc1" presStyleIdx="3" presStyleCnt="4"/>
      <dgm:spPr/>
    </dgm:pt>
  </dgm:ptLst>
  <dgm:cxnLst>
    <dgm:cxn modelId="{65F38A31-1FB1-4CEF-81D1-1CA9D6E3EBEE}" srcId="{86228861-4B13-43F6-AB20-73B229337F1A}" destId="{51F93E17-54F0-4FB8-9E34-A59804F1B375}" srcOrd="2" destOrd="0" parTransId="{E2605041-63EC-4573-A7FE-366FE6D82700}" sibTransId="{0F49006B-590D-4CE0-9ACF-E6D02100D30E}"/>
    <dgm:cxn modelId="{DC96E160-6D0B-46A1-8B51-6238C0BE1122}" srcId="{86228861-4B13-43F6-AB20-73B229337F1A}" destId="{1B1B3454-161F-4F15-9E9E-80B62DE9C3A4}" srcOrd="0" destOrd="0" parTransId="{BC2AC8CF-8224-4292-B211-73B8F4F95394}" sibTransId="{DAF6B79B-F9AF-4F95-BCCD-09BF694336BB}"/>
    <dgm:cxn modelId="{D20BC261-6FA3-4AE6-9626-982401B97997}" type="presOf" srcId="{352DA9B4-FE46-4827-A39A-34B1BB0ABE5C}" destId="{191A3B30-C424-4D12-ABFC-6CFE3447760B}" srcOrd="0" destOrd="0" presId="urn:microsoft.com/office/officeart/2008/layout/VerticalCurvedList"/>
    <dgm:cxn modelId="{E49FAB51-CC11-4DAC-862A-173D9A28B67F}" type="presOf" srcId="{DAF6B79B-F9AF-4F95-BCCD-09BF694336BB}" destId="{CF299CD8-1C81-48F9-8C83-D0B5D2DA5906}" srcOrd="0" destOrd="0" presId="urn:microsoft.com/office/officeart/2008/layout/VerticalCurvedList"/>
    <dgm:cxn modelId="{3C2AE058-24DA-48EB-ADFE-5E53B0283F36}" type="presOf" srcId="{86228861-4B13-43F6-AB20-73B229337F1A}" destId="{70E0EEAB-1324-4A6F-AFF2-41AF15E1F12A}" srcOrd="0" destOrd="0" presId="urn:microsoft.com/office/officeart/2008/layout/VerticalCurvedList"/>
    <dgm:cxn modelId="{C8FE06A8-A92F-4D78-9C3C-83365FA4DC39}" type="presOf" srcId="{1B1B3454-161F-4F15-9E9E-80B62DE9C3A4}" destId="{12142002-2220-4E9E-84DE-7E6EBA257181}" srcOrd="0" destOrd="0" presId="urn:microsoft.com/office/officeart/2008/layout/VerticalCurvedList"/>
    <dgm:cxn modelId="{C507B1B8-C9C7-465C-A7FE-CA1F451E6B92}" type="presOf" srcId="{51F93E17-54F0-4FB8-9E34-A59804F1B375}" destId="{E316CFA7-DFD8-44C2-B10E-ABC6FD12E521}" srcOrd="0" destOrd="0" presId="urn:microsoft.com/office/officeart/2008/layout/VerticalCurvedList"/>
    <dgm:cxn modelId="{B92D77C9-DE00-410D-AD59-93553D82B319}" type="presOf" srcId="{E8B05950-FCE7-48F3-9C44-8FB82282B36E}" destId="{D065FF3B-CC3B-450F-8606-F9DED26A18A4}" srcOrd="0" destOrd="0" presId="urn:microsoft.com/office/officeart/2008/layout/VerticalCurvedList"/>
    <dgm:cxn modelId="{5CC016D8-FDE7-4B2F-8E8D-C35009453091}" srcId="{86228861-4B13-43F6-AB20-73B229337F1A}" destId="{E8B05950-FCE7-48F3-9C44-8FB82282B36E}" srcOrd="3" destOrd="0" parTransId="{32DA2FB8-79AA-43E7-8720-F7AA331ACDF4}" sibTransId="{02BB27A2-BFD7-4085-B11A-B36E062E1732}"/>
    <dgm:cxn modelId="{685C24F5-A11E-4FB9-A969-074EEED5F6A2}" srcId="{86228861-4B13-43F6-AB20-73B229337F1A}" destId="{352DA9B4-FE46-4827-A39A-34B1BB0ABE5C}" srcOrd="1" destOrd="0" parTransId="{E59A7B9F-30E6-48BC-9F39-184769DF1680}" sibTransId="{7CE4D75B-A221-467F-A2F7-61723C2C5087}"/>
    <dgm:cxn modelId="{B4541B20-39D1-459B-8671-7BCC3927D6CC}" type="presParOf" srcId="{70E0EEAB-1324-4A6F-AFF2-41AF15E1F12A}" destId="{414E95ED-0DB3-4248-8241-7D0C192E4F06}" srcOrd="0" destOrd="0" presId="urn:microsoft.com/office/officeart/2008/layout/VerticalCurvedList"/>
    <dgm:cxn modelId="{3DFFB058-6A01-47A8-9357-492404F1563C}" type="presParOf" srcId="{414E95ED-0DB3-4248-8241-7D0C192E4F06}" destId="{44848DC5-F280-46BF-BEF3-83395D7E2733}" srcOrd="0" destOrd="0" presId="urn:microsoft.com/office/officeart/2008/layout/VerticalCurvedList"/>
    <dgm:cxn modelId="{99BC1F97-B060-4D31-8C9F-1BB4543129AB}" type="presParOf" srcId="{44848DC5-F280-46BF-BEF3-83395D7E2733}" destId="{2C474919-66EA-46CD-9723-A6D84AA29273}" srcOrd="0" destOrd="0" presId="urn:microsoft.com/office/officeart/2008/layout/VerticalCurvedList"/>
    <dgm:cxn modelId="{1478328A-EA40-475D-AA40-F04A97A9D44B}" type="presParOf" srcId="{44848DC5-F280-46BF-BEF3-83395D7E2733}" destId="{CF299CD8-1C81-48F9-8C83-D0B5D2DA5906}" srcOrd="1" destOrd="0" presId="urn:microsoft.com/office/officeart/2008/layout/VerticalCurvedList"/>
    <dgm:cxn modelId="{416554B5-F88C-49F0-AAD9-05B53A242D0C}" type="presParOf" srcId="{44848DC5-F280-46BF-BEF3-83395D7E2733}" destId="{E278503C-456E-45FB-89A6-4786B9075975}" srcOrd="2" destOrd="0" presId="urn:microsoft.com/office/officeart/2008/layout/VerticalCurvedList"/>
    <dgm:cxn modelId="{D3FBED9F-0100-4B9D-9FD1-1F9636C96AB7}" type="presParOf" srcId="{44848DC5-F280-46BF-BEF3-83395D7E2733}" destId="{A40B3739-EA90-4B50-9836-AE299D658E70}" srcOrd="3" destOrd="0" presId="urn:microsoft.com/office/officeart/2008/layout/VerticalCurvedList"/>
    <dgm:cxn modelId="{42526441-0F6E-4BF0-BB28-336D5B55E162}" type="presParOf" srcId="{414E95ED-0DB3-4248-8241-7D0C192E4F06}" destId="{12142002-2220-4E9E-84DE-7E6EBA257181}" srcOrd="1" destOrd="0" presId="urn:microsoft.com/office/officeart/2008/layout/VerticalCurvedList"/>
    <dgm:cxn modelId="{0A91C821-CAF0-45A9-B87F-7AD8C1A75B44}" type="presParOf" srcId="{414E95ED-0DB3-4248-8241-7D0C192E4F06}" destId="{96BEBC15-9CDD-4F57-AA97-088CAFFFBD8C}" srcOrd="2" destOrd="0" presId="urn:microsoft.com/office/officeart/2008/layout/VerticalCurvedList"/>
    <dgm:cxn modelId="{FF0681BB-5B8B-4E94-8D8D-B7CC4EA75B66}" type="presParOf" srcId="{96BEBC15-9CDD-4F57-AA97-088CAFFFBD8C}" destId="{6DFD16DF-D411-469B-8E35-75C4BBFD5F5F}" srcOrd="0" destOrd="0" presId="urn:microsoft.com/office/officeart/2008/layout/VerticalCurvedList"/>
    <dgm:cxn modelId="{97CA1B21-1EF9-4291-8D07-8BB342D5AD05}" type="presParOf" srcId="{414E95ED-0DB3-4248-8241-7D0C192E4F06}" destId="{191A3B30-C424-4D12-ABFC-6CFE3447760B}" srcOrd="3" destOrd="0" presId="urn:microsoft.com/office/officeart/2008/layout/VerticalCurvedList"/>
    <dgm:cxn modelId="{6C77EE8D-6151-404F-B97B-DBFF332131EB}" type="presParOf" srcId="{414E95ED-0DB3-4248-8241-7D0C192E4F06}" destId="{0A197CBA-75B0-481D-9374-925F2253B8A3}" srcOrd="4" destOrd="0" presId="urn:microsoft.com/office/officeart/2008/layout/VerticalCurvedList"/>
    <dgm:cxn modelId="{4C2796E7-183D-4C30-BA6A-41143AE20722}" type="presParOf" srcId="{0A197CBA-75B0-481D-9374-925F2253B8A3}" destId="{9675C0D1-B055-4F6D-B608-78791CEAAB28}" srcOrd="0" destOrd="0" presId="urn:microsoft.com/office/officeart/2008/layout/VerticalCurvedList"/>
    <dgm:cxn modelId="{835A436D-41ED-49B1-B7FA-D247BF28A069}" type="presParOf" srcId="{414E95ED-0DB3-4248-8241-7D0C192E4F06}" destId="{E316CFA7-DFD8-44C2-B10E-ABC6FD12E521}" srcOrd="5" destOrd="0" presId="urn:microsoft.com/office/officeart/2008/layout/VerticalCurvedList"/>
    <dgm:cxn modelId="{A19F5987-87C4-440C-9F59-94354A4B7412}" type="presParOf" srcId="{414E95ED-0DB3-4248-8241-7D0C192E4F06}" destId="{291E9E85-AAB6-4195-A81E-DC79639EDC4C}" srcOrd="6" destOrd="0" presId="urn:microsoft.com/office/officeart/2008/layout/VerticalCurvedList"/>
    <dgm:cxn modelId="{975B4E18-4A27-41EB-9997-DE79933267FF}" type="presParOf" srcId="{291E9E85-AAB6-4195-A81E-DC79639EDC4C}" destId="{BF8B778C-0462-4B87-AC7D-8E82E6CDAFEA}" srcOrd="0" destOrd="0" presId="urn:microsoft.com/office/officeart/2008/layout/VerticalCurvedList"/>
    <dgm:cxn modelId="{61FA1925-116D-4733-8A9F-44B367EBEDA8}" type="presParOf" srcId="{414E95ED-0DB3-4248-8241-7D0C192E4F06}" destId="{D065FF3B-CC3B-450F-8606-F9DED26A18A4}" srcOrd="7" destOrd="0" presId="urn:microsoft.com/office/officeart/2008/layout/VerticalCurvedList"/>
    <dgm:cxn modelId="{549D07F2-4E81-4175-8368-E9B5900CA034}" type="presParOf" srcId="{414E95ED-0DB3-4248-8241-7D0C192E4F06}" destId="{F4AB588C-3BF8-4A93-A79A-4E936DA29573}" srcOrd="8" destOrd="0" presId="urn:microsoft.com/office/officeart/2008/layout/VerticalCurvedList"/>
    <dgm:cxn modelId="{24A0FE92-40FE-4A67-BCF0-B3C418500460}" type="presParOf" srcId="{F4AB588C-3BF8-4A93-A79A-4E936DA29573}" destId="{A8D543E2-42F2-4FF2-9D86-86A510BD05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9CD8-1C81-48F9-8C83-D0B5D2DA5906}">
      <dsp:nvSpPr>
        <dsp:cNvPr id="0" name=""/>
        <dsp:cNvSpPr/>
      </dsp:nvSpPr>
      <dsp:spPr>
        <a:xfrm>
          <a:off x="-4623072" y="-708776"/>
          <a:ext cx="5506953" cy="5506953"/>
        </a:xfrm>
        <a:prstGeom prst="blockArc">
          <a:avLst>
            <a:gd name="adj1" fmla="val 18900000"/>
            <a:gd name="adj2" fmla="val 2700000"/>
            <a:gd name="adj3" fmla="val 39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42002-2220-4E9E-84DE-7E6EBA257181}">
      <dsp:nvSpPr>
        <dsp:cNvPr id="0" name=""/>
        <dsp:cNvSpPr/>
      </dsp:nvSpPr>
      <dsp:spPr>
        <a:xfrm>
          <a:off x="462948" y="314393"/>
          <a:ext cx="10869131" cy="629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Un titre court</a:t>
          </a:r>
          <a:r>
            <a:rPr lang="fr-FR" sz="1800" kern="1200">
              <a:solidFill>
                <a:schemeClr val="bg1"/>
              </a:solidFill>
              <a:latin typeface="Arial" panose="020B0604020202020204" pitchFamily="34" charset="0"/>
              <a:ea typeface="Calibri" panose="020F0502020204030204" pitchFamily="34" charset="0"/>
              <a:cs typeface="Times New Roman" panose="02020603050405020304" pitchFamily="18" charset="0"/>
            </a:rPr>
            <a:t> qui résume le contenu (18 mots maximum). Il doit être percutant et objectif. </a:t>
          </a:r>
          <a:endParaRPr lang="fr-FR" sz="1800" kern="1200">
            <a:solidFill>
              <a:schemeClr val="bg1"/>
            </a:solidFill>
          </a:endParaRPr>
        </a:p>
      </dsp:txBody>
      <dsp:txXfrm>
        <a:off x="462948" y="314393"/>
        <a:ext cx="10869131" cy="629113"/>
      </dsp:txXfrm>
    </dsp:sp>
    <dsp:sp modelId="{6DFD16DF-D411-469B-8E35-75C4BBFD5F5F}">
      <dsp:nvSpPr>
        <dsp:cNvPr id="0" name=""/>
        <dsp:cNvSpPr/>
      </dsp:nvSpPr>
      <dsp:spPr>
        <a:xfrm>
          <a:off x="69752" y="235753"/>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A3B30-C424-4D12-ABFC-6CFE3447760B}">
      <dsp:nvSpPr>
        <dsp:cNvPr id="0" name=""/>
        <dsp:cNvSpPr/>
      </dsp:nvSpPr>
      <dsp:spPr>
        <a:xfrm>
          <a:off x="815121" y="1131227"/>
          <a:ext cx="10508445" cy="629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a:solidFill>
                <a:schemeClr val="bg1"/>
              </a:solidFill>
              <a:latin typeface="Arial" panose="020B0604020202020204" pitchFamily="34" charset="0"/>
              <a:ea typeface="Calibri" panose="020F0502020204030204" pitchFamily="34" charset="0"/>
              <a:cs typeface="Times New Roman" panose="02020603050405020304" pitchFamily="18" charset="0"/>
            </a:rPr>
            <a:t>L’accroche ou « chapeau »</a:t>
          </a:r>
          <a:r>
            <a:rPr lang="fr-FR" sz="1800" kern="1200">
              <a:solidFill>
                <a:schemeClr val="bg1"/>
              </a:solidFill>
              <a:latin typeface="Arial" panose="020B0604020202020204" pitchFamily="34" charset="0"/>
              <a:ea typeface="Calibri" panose="020F0502020204030204" pitchFamily="34" charset="0"/>
              <a:cs typeface="Times New Roman" panose="02020603050405020304" pitchFamily="18" charset="0"/>
            </a:rPr>
            <a:t>  résume en une ou deux lignes le communiqué de presse. </a:t>
          </a:r>
          <a:endParaRPr lang="fr-FR"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dsp:txBody>
      <dsp:txXfrm>
        <a:off x="815121" y="1131227"/>
        <a:ext cx="10508445" cy="629113"/>
      </dsp:txXfrm>
    </dsp:sp>
    <dsp:sp modelId="{9675C0D1-B055-4F6D-B608-78791CEAAB28}">
      <dsp:nvSpPr>
        <dsp:cNvPr id="0" name=""/>
        <dsp:cNvSpPr/>
      </dsp:nvSpPr>
      <dsp:spPr>
        <a:xfrm>
          <a:off x="430437" y="1086455"/>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6CFA7-DFD8-44C2-B10E-ABC6FD12E521}">
      <dsp:nvSpPr>
        <dsp:cNvPr id="0" name=""/>
        <dsp:cNvSpPr/>
      </dsp:nvSpPr>
      <dsp:spPr>
        <a:xfrm>
          <a:off x="823633" y="1877752"/>
          <a:ext cx="10508445" cy="1277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Le corps du communiqué</a:t>
          </a:r>
          <a:r>
            <a:rPr lang="fr-FR"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 = phases courtes, simples et sobres avec une idée par phrase (Vocabulaire simple, sans superlatif). Organiser les propos de façon logique en recourant au QQOQCP pour ne rien oublier. Organiser les paragraphes et rédiger pour chacun d’eux un titre de synthèse en gras. Commencer par les informations importantes et finir par les informations les moins essentielles</a:t>
          </a:r>
        </a:p>
      </dsp:txBody>
      <dsp:txXfrm>
        <a:off x="823633" y="1877752"/>
        <a:ext cx="10508445" cy="1277729"/>
      </dsp:txXfrm>
    </dsp:sp>
    <dsp:sp modelId="{BF8B778C-0462-4B87-AC7D-8E82E6CDAFEA}">
      <dsp:nvSpPr>
        <dsp:cNvPr id="0" name=""/>
        <dsp:cNvSpPr/>
      </dsp:nvSpPr>
      <dsp:spPr>
        <a:xfrm>
          <a:off x="379636" y="2098020"/>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5FF3B-CC3B-450F-8606-F9DED26A18A4}">
      <dsp:nvSpPr>
        <dsp:cNvPr id="0" name=""/>
        <dsp:cNvSpPr/>
      </dsp:nvSpPr>
      <dsp:spPr>
        <a:xfrm>
          <a:off x="386755" y="3349090"/>
          <a:ext cx="10869131" cy="629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5720" rIns="45720" bIns="45720" numCol="1" spcCol="1270" anchor="ctr" anchorCtr="0">
          <a:noAutofit/>
        </a:bodyPr>
        <a:lstStyle/>
        <a:p>
          <a:pPr marL="0" lvl="0" indent="0" algn="l" defTabSz="800100">
            <a:lnSpc>
              <a:spcPct val="90000"/>
            </a:lnSpc>
            <a:spcBef>
              <a:spcPct val="0"/>
            </a:spcBef>
            <a:spcAft>
              <a:spcPts val="0"/>
            </a:spcAft>
            <a:buNone/>
          </a:pPr>
          <a:r>
            <a:rPr lang="fr-FR" sz="18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La conclusion</a:t>
          </a:r>
          <a:r>
            <a:rPr lang="fr-FR"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 indique les détails pratiques : Société, adresse, contact, prix, disponibilité, </a:t>
          </a:r>
        </a:p>
        <a:p>
          <a:pPr marL="0" lvl="0" indent="0" algn="l" defTabSz="800100">
            <a:lnSpc>
              <a:spcPct val="90000"/>
            </a:lnSpc>
            <a:spcBef>
              <a:spcPct val="0"/>
            </a:spcBef>
            <a:spcAft>
              <a:spcPts val="0"/>
            </a:spcAft>
            <a:buNone/>
          </a:pPr>
          <a:r>
            <a:rPr lang="fr-FR" sz="18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lieu ou date de l’événement, modalités d’inscription…</a:t>
          </a:r>
          <a:endParaRPr lang="fr-FR" sz="180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dsp:txBody>
      <dsp:txXfrm>
        <a:off x="386755" y="3349090"/>
        <a:ext cx="10869131" cy="629113"/>
      </dsp:txXfrm>
    </dsp:sp>
    <dsp:sp modelId="{A8D543E2-42F2-4FF2-9D86-86A510BD05E9}">
      <dsp:nvSpPr>
        <dsp:cNvPr id="0" name=""/>
        <dsp:cNvSpPr/>
      </dsp:nvSpPr>
      <dsp:spPr>
        <a:xfrm>
          <a:off x="69752" y="3067254"/>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61A8E-64A8-C648-BB68-532C28B1BE2B}" type="datetimeFigureOut">
              <a:rPr lang="fr-FR" smtClean="0"/>
              <a:t>23/03/2024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6C955-9A8F-3948-B797-4D5D8D1BD70D}" type="slidenum">
              <a:rPr lang="fr-FR" smtClean="0"/>
              <a:t>‹N°›</a:t>
            </a:fld>
            <a:endParaRPr lang="fr-FR"/>
          </a:p>
        </p:txBody>
      </p:sp>
    </p:spTree>
    <p:extLst>
      <p:ext uri="{BB962C8B-B14F-4D97-AF65-F5344CB8AC3E}">
        <p14:creationId xmlns:p14="http://schemas.microsoft.com/office/powerpoint/2010/main" val="3941042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23/03/2024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23/03/2024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23/03/2024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4301"/>
            <a:ext cx="11844867" cy="937970"/>
          </a:xfrm>
        </p:spPr>
        <p:txBody>
          <a:bodyPr>
            <a:noAutofit/>
          </a:bodyPr>
          <a:lstStyle/>
          <a:p>
            <a:r>
              <a:rPr lang="fr-FR" sz="3200" b="1" dirty="0"/>
              <a:t>Chap. 12 – La communication institutionnelle</a:t>
            </a:r>
            <a:br>
              <a:rPr lang="fr-FR" sz="3200" b="1" dirty="0"/>
            </a:br>
            <a:r>
              <a:rPr lang="fr-FR" sz="3200" b="1" dirty="0">
                <a:solidFill>
                  <a:srgbClr val="FFFF00"/>
                </a:solidFill>
              </a:rPr>
              <a:t>4. Utiliser la relation presse</a:t>
            </a:r>
          </a:p>
        </p:txBody>
      </p:sp>
      <p:sp>
        <p:nvSpPr>
          <p:cNvPr id="3" name="Rectangle 2"/>
          <p:cNvSpPr/>
          <p:nvPr/>
        </p:nvSpPr>
        <p:spPr>
          <a:xfrm>
            <a:off x="368299" y="1601065"/>
            <a:ext cx="7466763" cy="3847207"/>
          </a:xfrm>
          <a:prstGeom prst="rect">
            <a:avLst/>
          </a:prstGeom>
        </p:spPr>
        <p:txBody>
          <a:bodyPr wrap="square">
            <a:spAutoFit/>
          </a:bodyPr>
          <a:lstStyle/>
          <a:p>
            <a:pPr algn="ctr">
              <a:spcBef>
                <a:spcPts val="600"/>
              </a:spcBef>
              <a:spcAft>
                <a:spcPts val="600"/>
              </a:spcAft>
            </a:pPr>
            <a:r>
              <a:rPr lang="fr-FR" sz="2800" dirty="0">
                <a:latin typeface="Arial" panose="020B0604020202020204" pitchFamily="34" charset="0"/>
                <a:ea typeface="Calibri" panose="020F0502020204030204" pitchFamily="34" charset="0"/>
                <a:cs typeface="Times New Roman" panose="02020603050405020304" pitchFamily="18" charset="0"/>
              </a:rPr>
              <a:t>La </a:t>
            </a:r>
            <a:r>
              <a:rPr lang="fr-FR" sz="2800" b="1" dirty="0">
                <a:latin typeface="Arial" panose="020B0604020202020204" pitchFamily="34" charset="0"/>
                <a:ea typeface="Calibri" panose="020F0502020204030204" pitchFamily="34" charset="0"/>
                <a:cs typeface="Times New Roman" panose="02020603050405020304" pitchFamily="18" charset="0"/>
              </a:rPr>
              <a:t>communication par la presse</a:t>
            </a:r>
            <a:r>
              <a:rPr lang="fr-FR" sz="2800" dirty="0">
                <a:latin typeface="Arial" panose="020B0604020202020204" pitchFamily="34" charset="0"/>
                <a:ea typeface="Calibri" panose="020F0502020204030204" pitchFamily="34" charset="0"/>
                <a:cs typeface="Times New Roman" panose="02020603050405020304" pitchFamily="18" charset="0"/>
              </a:rPr>
              <a:t> permet d'avoir des retombées rapides sans coût financier (communiqué de presse, publireportages, annonces…). </a:t>
            </a:r>
          </a:p>
          <a:p>
            <a:pPr algn="ctr">
              <a:spcBef>
                <a:spcPts val="1800"/>
              </a:spcBef>
              <a:spcAft>
                <a:spcPts val="600"/>
              </a:spcAft>
            </a:pPr>
            <a:r>
              <a:rPr lang="fr-FR" sz="2800" dirty="0">
                <a:latin typeface="Arial" panose="020B0604020202020204" pitchFamily="34" charset="0"/>
                <a:ea typeface="Calibri" panose="020F0502020204030204" pitchFamily="34" charset="0"/>
                <a:cs typeface="Times New Roman" panose="02020603050405020304" pitchFamily="18" charset="0"/>
              </a:rPr>
              <a:t>Elle concerne essentiellement une communication non commerciale et doit être préparée soigneusement pour ne pas être rejetée par les journalistes.</a:t>
            </a:r>
          </a:p>
        </p:txBody>
      </p:sp>
      <p:pic>
        <p:nvPicPr>
          <p:cNvPr id="5" name="Image 4" descr="Une image contenant texte, journal, fournitures de bureau, stylos et plumes&#10;&#10;Description générée automatiquement">
            <a:extLst>
              <a:ext uri="{FF2B5EF4-FFF2-40B4-BE49-F238E27FC236}">
                <a16:creationId xmlns:a16="http://schemas.microsoft.com/office/drawing/2014/main" id="{87012E23-34BE-6DAF-032D-83B37786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280" y="2255938"/>
            <a:ext cx="3888603" cy="2346124"/>
          </a:xfrm>
          <a:prstGeom prst="rect">
            <a:avLst/>
          </a:prstGeom>
        </p:spPr>
      </p:pic>
    </p:spTree>
    <p:extLst>
      <p:ext uri="{BB962C8B-B14F-4D97-AF65-F5344CB8AC3E}">
        <p14:creationId xmlns:p14="http://schemas.microsoft.com/office/powerpoint/2010/main" val="89341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1844867" cy="937970"/>
          </a:xfrm>
        </p:spPr>
        <p:txBody>
          <a:bodyPr>
            <a:noAutofit/>
          </a:bodyPr>
          <a:lstStyle/>
          <a:p>
            <a:r>
              <a:rPr lang="fr-FR" sz="3200" b="1" dirty="0"/>
              <a:t>Chap. 12 – La communication institutionnelle</a:t>
            </a:r>
            <a:br>
              <a:rPr lang="fr-FR" sz="3200" b="1" dirty="0"/>
            </a:br>
            <a:r>
              <a:rPr lang="fr-FR" sz="3200" b="1" dirty="0">
                <a:solidFill>
                  <a:srgbClr val="FFFF00"/>
                </a:solidFill>
              </a:rPr>
              <a:t>4. Utiliser la relation presse</a:t>
            </a:r>
          </a:p>
        </p:txBody>
      </p:sp>
      <p:sp>
        <p:nvSpPr>
          <p:cNvPr id="3" name="Rectangle 2"/>
          <p:cNvSpPr/>
          <p:nvPr/>
        </p:nvSpPr>
        <p:spPr>
          <a:xfrm>
            <a:off x="279399" y="1004165"/>
            <a:ext cx="11286067" cy="4755148"/>
          </a:xfrm>
          <a:prstGeom prst="rect">
            <a:avLst/>
          </a:prstGeom>
        </p:spPr>
        <p:txBody>
          <a:bodyPr wrap="square">
            <a:spAutoFit/>
          </a:bodyPr>
          <a:lstStyle/>
          <a:p>
            <a:pPr lvl="0"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4.1. Le dossier de presse ou pressbook</a:t>
            </a:r>
            <a:endParaRPr lang="fr-FR" sz="2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3000"/>
              </a:spcBef>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C’est un recueil d’articles et d’informations sur l’entreprise ou un événement qui fait date pour l’entreprise (lancement d’un produit, ouverture d’un magasin, conférence, fusion, etc.). </a:t>
            </a:r>
          </a:p>
          <a:p>
            <a:pPr marL="342900" lvl="0" indent="-342900">
              <a:spcBef>
                <a:spcPts val="1800"/>
              </a:spcBef>
              <a:spcAft>
                <a:spcPts val="0"/>
              </a:spcAft>
              <a:buFont typeface="Wingdings" panose="05000000000000000000" pitchFamily="2"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Il peut </a:t>
            </a:r>
            <a:r>
              <a:rPr lang="fr-FR" sz="2400" b="1" dirty="0">
                <a:latin typeface="Arial" panose="020B0604020202020204" pitchFamily="34" charset="0"/>
                <a:ea typeface="Calibri" panose="020F0502020204030204" pitchFamily="34" charset="0"/>
                <a:cs typeface="Times New Roman" panose="02020603050405020304" pitchFamily="18" charset="0"/>
              </a:rPr>
              <a:t>précéder l’événement</a:t>
            </a:r>
            <a:r>
              <a:rPr lang="fr-FR" sz="2400" dirty="0">
                <a:latin typeface="Arial" panose="020B0604020202020204" pitchFamily="34" charset="0"/>
                <a:ea typeface="Calibri" panose="020F0502020204030204" pitchFamily="34" charset="0"/>
                <a:cs typeface="Times New Roman" panose="02020603050405020304" pitchFamily="18" charset="0"/>
              </a:rPr>
              <a:t> : il explique les éléments clés de l’événement pour être remis à la presse afin de l’aider dans son travail rédactionnel. (historique, personnes concernées, caractéristiques de l’événement, articles précédents, photos d’illustration, etc.)</a:t>
            </a:r>
          </a:p>
          <a:p>
            <a:pPr marL="342900" lvl="0" indent="-342900">
              <a:spcBef>
                <a:spcPts val="1800"/>
              </a:spcBef>
              <a:spcAft>
                <a:spcPts val="0"/>
              </a:spcAft>
              <a:buFont typeface="Wingdings" panose="05000000000000000000" pitchFamily="2"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Il peut </a:t>
            </a:r>
            <a:r>
              <a:rPr lang="fr-FR" sz="2400" b="1" dirty="0">
                <a:latin typeface="Arial" panose="020B0604020202020204" pitchFamily="34" charset="0"/>
                <a:ea typeface="Calibri" panose="020F0502020204030204" pitchFamily="34" charset="0"/>
                <a:cs typeface="Times New Roman" panose="02020603050405020304" pitchFamily="18" charset="0"/>
              </a:rPr>
              <a:t>suivre l’événement</a:t>
            </a:r>
            <a:r>
              <a:rPr lang="fr-FR" sz="2400" dirty="0">
                <a:latin typeface="Arial" panose="020B0604020202020204" pitchFamily="34" charset="0"/>
                <a:ea typeface="Calibri" panose="020F0502020204030204" pitchFamily="34" charset="0"/>
                <a:cs typeface="Times New Roman" panose="02020603050405020304" pitchFamily="18" charset="0"/>
              </a:rPr>
              <a:t> : il récapitule tout ce qui a été dit, fait ou publié sur l’événement. Il en devient la mémoire et en évalue les retombés médiatiques. </a:t>
            </a:r>
          </a:p>
        </p:txBody>
      </p:sp>
    </p:spTree>
    <p:extLst>
      <p:ext uri="{BB962C8B-B14F-4D97-AF65-F5344CB8AC3E}">
        <p14:creationId xmlns:p14="http://schemas.microsoft.com/office/powerpoint/2010/main" val="3931166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1844867" cy="937970"/>
          </a:xfrm>
        </p:spPr>
        <p:txBody>
          <a:bodyPr>
            <a:noAutofit/>
          </a:bodyPr>
          <a:lstStyle/>
          <a:p>
            <a:r>
              <a:rPr lang="fr-FR" sz="3200" b="1" dirty="0"/>
              <a:t>Chap. 12 – La communication institutionnelle</a:t>
            </a:r>
            <a:br>
              <a:rPr lang="fr-FR" sz="3200" b="1" dirty="0"/>
            </a:br>
            <a:r>
              <a:rPr lang="fr-FR" sz="3200" b="1" dirty="0">
                <a:solidFill>
                  <a:srgbClr val="FFFF00"/>
                </a:solidFill>
              </a:rPr>
              <a:t>4. – Utiliser la relation presse</a:t>
            </a:r>
          </a:p>
        </p:txBody>
      </p:sp>
      <p:sp>
        <p:nvSpPr>
          <p:cNvPr id="3" name="Rectangle 2"/>
          <p:cNvSpPr/>
          <p:nvPr/>
        </p:nvSpPr>
        <p:spPr>
          <a:xfrm>
            <a:off x="347133" y="937971"/>
            <a:ext cx="11497734" cy="4832092"/>
          </a:xfrm>
          <a:prstGeom prst="rect">
            <a:avLst/>
          </a:prstGeom>
        </p:spPr>
        <p:txBody>
          <a:bodyPr wrap="square">
            <a:spAutoFit/>
          </a:bodyPr>
          <a:lstStyle/>
          <a:p>
            <a:pPr lvl="0"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4.2. Le communiqué de presse</a:t>
            </a:r>
            <a:endParaRPr lang="fr-FR" sz="2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24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C’est un article destiné assez court remis à la presse et rédigé par le service communication de l’entreprise à l’occasion d’un événement particulier </a:t>
            </a:r>
          </a:p>
          <a:p>
            <a:pPr algn="ctr">
              <a:spcBef>
                <a:spcPts val="1800"/>
              </a:spcBef>
              <a:spcAft>
                <a:spcPts val="0"/>
              </a:spcAft>
            </a:pPr>
            <a:r>
              <a:rPr lang="fr-FR" sz="2400" b="1" i="1" dirty="0">
                <a:latin typeface="Arial" panose="020B0604020202020204" pitchFamily="34" charset="0"/>
                <a:ea typeface="Calibri" panose="020F0502020204030204" pitchFamily="34" charset="0"/>
                <a:cs typeface="Times New Roman" panose="02020603050405020304" pitchFamily="18" charset="0"/>
              </a:rPr>
              <a:t>lancement d’un produit, ouverture d’un magasin, conférence, fusion, accident ou crises, etc. </a:t>
            </a:r>
          </a:p>
          <a:p>
            <a:pPr algn="just">
              <a:spcBef>
                <a:spcPts val="18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Pour mieux maîtriser son contenu et faire gagner du temps au journaliste, le communiqué est souvent rédigé en interne puis transmis à la presse pour diffusion. </a:t>
            </a:r>
          </a:p>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Selon les cas, il sera reproduit tel quel ou copié-collé par le journaliste qui le personnalisera ensuite. </a:t>
            </a:r>
          </a:p>
          <a:p>
            <a:pPr algn="ctr">
              <a:spcBef>
                <a:spcPts val="600"/>
              </a:spcBef>
              <a:spcAft>
                <a:spcPts val="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=&gt; Le communiqué doit être conçu pour être publié</a:t>
            </a:r>
            <a:r>
              <a:rPr lang="fr-FR" sz="2400" b="1" dirty="0">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86073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 y="-31303"/>
            <a:ext cx="11844867" cy="937970"/>
          </a:xfrm>
        </p:spPr>
        <p:txBody>
          <a:bodyPr>
            <a:noAutofit/>
          </a:bodyPr>
          <a:lstStyle/>
          <a:p>
            <a:r>
              <a:rPr lang="fr-FR" sz="2800" b="1" dirty="0"/>
              <a:t>Chap. 12 - Communication institutionnelle</a:t>
            </a:r>
            <a:br>
              <a:rPr lang="fr-FR" sz="2800" b="1" dirty="0"/>
            </a:br>
            <a:r>
              <a:rPr lang="fr-FR" sz="2800" b="1" dirty="0">
                <a:solidFill>
                  <a:srgbClr val="FFFF00"/>
                </a:solidFill>
              </a:rPr>
              <a:t>4. Utiliser la relation presse</a:t>
            </a:r>
          </a:p>
        </p:txBody>
      </p:sp>
      <p:sp>
        <p:nvSpPr>
          <p:cNvPr id="3" name="Rectangle 2"/>
          <p:cNvSpPr/>
          <p:nvPr/>
        </p:nvSpPr>
        <p:spPr>
          <a:xfrm>
            <a:off x="143931" y="937971"/>
            <a:ext cx="11218333" cy="1554272"/>
          </a:xfrm>
          <a:prstGeom prst="rect">
            <a:avLst/>
          </a:prstGeom>
        </p:spPr>
        <p:txBody>
          <a:bodyPr wrap="square">
            <a:spAutoFit/>
          </a:bodyPr>
          <a:lstStyle/>
          <a:p>
            <a:pPr marL="342900" lvl="0" indent="-342900" algn="just">
              <a:spcBef>
                <a:spcPts val="600"/>
              </a:spcBef>
              <a:spcAft>
                <a:spcPts val="0"/>
              </a:spcAft>
              <a:buFont typeface="Wingdings" panose="05000000000000000000" pitchFamily="2" charset="2"/>
              <a:buChar char=""/>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Le communiqué de presse</a:t>
            </a:r>
            <a:endParaRPr lang="fr-FR" sz="2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18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Il fait une page maximum et doit être compréhensible par des néophytes. Il est composé de quatre parties : </a:t>
            </a:r>
          </a:p>
        </p:txBody>
      </p:sp>
      <p:graphicFrame>
        <p:nvGraphicFramePr>
          <p:cNvPr id="4" name="Diagramme 3"/>
          <p:cNvGraphicFramePr/>
          <p:nvPr>
            <p:extLst>
              <p:ext uri="{D42A27DB-BD31-4B8C-83A1-F6EECF244321}">
                <p14:modId xmlns:p14="http://schemas.microsoft.com/office/powerpoint/2010/main" val="3025342243"/>
              </p:ext>
            </p:extLst>
          </p:nvPr>
        </p:nvGraphicFramePr>
        <p:xfrm>
          <a:off x="280115" y="2382434"/>
          <a:ext cx="11387667"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23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pture d’écran&#10;&#10;Description générée automatiquement">
            <a:extLst>
              <a:ext uri="{FF2B5EF4-FFF2-40B4-BE49-F238E27FC236}">
                <a16:creationId xmlns:a16="http://schemas.microsoft.com/office/drawing/2014/main" id="{581D0C32-FB14-4652-9B8B-3E54B8901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761" y="113832"/>
            <a:ext cx="5094274" cy="6630335"/>
          </a:xfrm>
          <a:prstGeom prst="rect">
            <a:avLst/>
          </a:prstGeom>
        </p:spPr>
      </p:pic>
    </p:spTree>
    <p:extLst>
      <p:ext uri="{BB962C8B-B14F-4D97-AF65-F5344CB8AC3E}">
        <p14:creationId xmlns:p14="http://schemas.microsoft.com/office/powerpoint/2010/main" val="172979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271</TotalTime>
  <Words>469</Words>
  <Application>Microsoft Office PowerPoint</Application>
  <PresentationFormat>Grand écran</PresentationFormat>
  <Paragraphs>23</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Century Gothic</vt:lpstr>
      <vt:lpstr>Wingdings</vt:lpstr>
      <vt:lpstr>Wingdings 3</vt:lpstr>
      <vt:lpstr>Ion</vt:lpstr>
      <vt:lpstr>Chap. 12 – La communication institutionnelle 4. Utiliser la relation presse</vt:lpstr>
      <vt:lpstr>Chap. 12 – La communication institutionnelle 4. Utiliser la relation presse</vt:lpstr>
      <vt:lpstr>Chap. 12 – La communication institutionnelle 4. – Utiliser la relation presse</vt:lpstr>
      <vt:lpstr>Chap. 12 - Communication institutionnelle 4. Utiliser la relation presse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41</cp:revision>
  <dcterms:created xsi:type="dcterms:W3CDTF">2014-01-14T07:42:30Z</dcterms:created>
  <dcterms:modified xsi:type="dcterms:W3CDTF">2024-03-23T14:49:20Z</dcterms:modified>
</cp:coreProperties>
</file>