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6"/>
  </p:notesMasterIdLst>
  <p:sldIdLst>
    <p:sldId id="260" r:id="rId2"/>
    <p:sldId id="256" r:id="rId3"/>
    <p:sldId id="257" r:id="rId4"/>
    <p:sldId id="261"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Style léger 2 - Accentuation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1EBBBCC-DAD2-459C-BE2E-F6DE35CF9A28}" styleName="Style foncé 2 - Accentuation 3/Accentuation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861A8E-64A8-C648-BB68-532C28B1BE2B}" type="datetimeFigureOut">
              <a:rPr lang="fr-FR" smtClean="0"/>
              <a:t>23/03/2024</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6C955-9A8F-3948-B797-4D5D8D1BD70D}" type="slidenum">
              <a:rPr lang="fr-FR" smtClean="0"/>
              <a:t>‹N°›</a:t>
            </a:fld>
            <a:endParaRPr lang="fr-FR"/>
          </a:p>
        </p:txBody>
      </p:sp>
    </p:spTree>
    <p:extLst>
      <p:ext uri="{BB962C8B-B14F-4D97-AF65-F5344CB8AC3E}">
        <p14:creationId xmlns:p14="http://schemas.microsoft.com/office/powerpoint/2010/main" val="394104212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23/03/2024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050492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23/03/2024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417725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23/03/2024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939405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23/03/2024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425154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23/03/2024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926223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23/03/2024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018357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23/03/2024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573299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23/03/2024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639470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23/03/2024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23525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23/03/2024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118190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23/03/2024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0560625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23/03/2024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914332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23/03/2024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4719094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23/03/2024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839228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23/03/2024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7426923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23/03/2024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116602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23/03/2024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2481562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23/03/2024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602204900"/>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11844867" cy="937970"/>
          </a:xfrm>
        </p:spPr>
        <p:txBody>
          <a:bodyPr>
            <a:noAutofit/>
          </a:bodyPr>
          <a:lstStyle/>
          <a:p>
            <a:r>
              <a:rPr lang="fr-FR" sz="3200" b="1" dirty="0"/>
              <a:t>Chap. 12 – La communication institutionnelle</a:t>
            </a:r>
            <a:br>
              <a:rPr lang="fr-FR" sz="3200" b="1" dirty="0"/>
            </a:br>
            <a:r>
              <a:rPr lang="fr-FR" sz="3200" b="1" dirty="0">
                <a:solidFill>
                  <a:srgbClr val="FFFF00"/>
                </a:solidFill>
              </a:rPr>
              <a:t>2. Mettre en place une action de communication</a:t>
            </a:r>
          </a:p>
        </p:txBody>
      </p:sp>
      <p:sp>
        <p:nvSpPr>
          <p:cNvPr id="3" name="Rectangle 2">
            <a:extLst>
              <a:ext uri="{FF2B5EF4-FFF2-40B4-BE49-F238E27FC236}">
                <a16:creationId xmlns:a16="http://schemas.microsoft.com/office/drawing/2014/main" id="{60B7275E-C36A-45FD-8AAA-DE9CDCC2A5B7}"/>
              </a:ext>
            </a:extLst>
          </p:cNvPr>
          <p:cNvSpPr/>
          <p:nvPr/>
        </p:nvSpPr>
        <p:spPr>
          <a:xfrm>
            <a:off x="583141" y="1420758"/>
            <a:ext cx="10423525" cy="4170372"/>
          </a:xfrm>
          <a:prstGeom prst="rect">
            <a:avLst/>
          </a:prstGeom>
        </p:spPr>
        <p:txBody>
          <a:bodyPr wrap="square">
            <a:spAutoFit/>
          </a:bodyPr>
          <a:lstStyle/>
          <a:p>
            <a:pPr algn="ctr">
              <a:spcBef>
                <a:spcPts val="600"/>
              </a:spcBef>
              <a:spcAft>
                <a:spcPts val="0"/>
              </a:spcAft>
            </a:pPr>
            <a:r>
              <a:rPr lang="fr-FR" sz="2400" b="1" dirty="0">
                <a:solidFill>
                  <a:srgbClr val="92D050"/>
                </a:solidFill>
                <a:latin typeface="Arial" panose="020B0604020202020204" pitchFamily="34" charset="0"/>
                <a:ea typeface="Calibri" panose="020F0502020204030204" pitchFamily="34" charset="0"/>
                <a:cs typeface="Times New Roman" panose="02020603050405020304" pitchFamily="18" charset="0"/>
              </a:rPr>
              <a:t>50 % des entreprises perdent leurs clients tous les 5 ans, 68 % des clients changent de fournisseur par manque de contacts réguliers ; fidéliser un client coûte deux fois moins cher que de trouver un nouveau client </a:t>
            </a:r>
            <a:endParaRPr lang="fr-FR" sz="2400" dirty="0">
              <a:solidFill>
                <a:srgbClr val="92D050"/>
              </a:solidFill>
              <a:latin typeface="Arial" panose="020B0604020202020204" pitchFamily="34" charset="0"/>
              <a:ea typeface="Calibri" panose="020F0502020204030204" pitchFamily="34" charset="0"/>
              <a:cs typeface="Times New Roman" panose="02020603050405020304" pitchFamily="18" charset="0"/>
            </a:endParaRPr>
          </a:p>
          <a:p>
            <a:pPr algn="r">
              <a:spcAft>
                <a:spcPts val="0"/>
              </a:spcAft>
            </a:pPr>
            <a:r>
              <a:rPr lang="fr-FR" sz="2400" b="1" i="1" dirty="0">
                <a:solidFill>
                  <a:srgbClr val="92D050"/>
                </a:solidFill>
                <a:latin typeface="Arial" panose="020B0604020202020204" pitchFamily="34" charset="0"/>
                <a:ea typeface="Calibri" panose="020F0502020204030204" pitchFamily="34" charset="0"/>
                <a:cs typeface="Arial" panose="020B0604020202020204" pitchFamily="34" charset="0"/>
              </a:rPr>
              <a:t>É</a:t>
            </a:r>
            <a:r>
              <a:rPr lang="fr-FR" sz="2400" b="1" i="1" dirty="0">
                <a:solidFill>
                  <a:srgbClr val="92D050"/>
                </a:solidFill>
                <a:latin typeface="Arial" panose="020B0604020202020204" pitchFamily="34" charset="0"/>
                <a:ea typeface="Calibri" panose="020F0502020204030204" pitchFamily="34" charset="0"/>
                <a:cs typeface="Times New Roman" panose="02020603050405020304" pitchFamily="18" charset="0"/>
              </a:rPr>
              <a:t>tude Harvard Business </a:t>
            </a:r>
            <a:r>
              <a:rPr lang="fr-FR" sz="2400" b="1" i="1" dirty="0" err="1">
                <a:solidFill>
                  <a:srgbClr val="92D050"/>
                </a:solidFill>
                <a:latin typeface="Arial" panose="020B0604020202020204" pitchFamily="34" charset="0"/>
                <a:ea typeface="Calibri" panose="020F0502020204030204" pitchFamily="34" charset="0"/>
                <a:cs typeface="Times New Roman" panose="02020603050405020304" pitchFamily="18" charset="0"/>
              </a:rPr>
              <a:t>Review</a:t>
            </a:r>
            <a:r>
              <a:rPr lang="fr-FR" sz="2400" b="1" i="1" dirty="0">
                <a:solidFill>
                  <a:srgbClr val="92D050"/>
                </a:solidFill>
                <a:latin typeface="Arial" panose="020B0604020202020204" pitchFamily="34" charset="0"/>
                <a:ea typeface="Calibri" panose="020F0502020204030204" pitchFamily="34" charset="0"/>
                <a:cs typeface="Times New Roman" panose="02020603050405020304" pitchFamily="18" charset="0"/>
              </a:rPr>
              <a:t> </a:t>
            </a:r>
            <a:endParaRPr lang="fr-FR" sz="2400" dirty="0">
              <a:solidFill>
                <a:srgbClr val="92D050"/>
              </a:solidFill>
              <a:latin typeface="Arial" panose="020B0604020202020204" pitchFamily="34" charset="0"/>
              <a:ea typeface="Calibri" panose="020F0502020204030204" pitchFamily="34" charset="0"/>
              <a:cs typeface="Times New Roman" panose="02020603050405020304" pitchFamily="18" charset="0"/>
            </a:endParaRPr>
          </a:p>
          <a:p>
            <a:pPr algn="just">
              <a:spcBef>
                <a:spcPts val="600"/>
              </a:spcBef>
              <a:spcAft>
                <a:spcPts val="600"/>
              </a:spcAft>
            </a:pPr>
            <a:endParaRPr lang="fr-FR" sz="2400" dirty="0">
              <a:latin typeface="Arial" panose="020B0604020202020204" pitchFamily="34" charset="0"/>
              <a:ea typeface="Calibri" panose="020F0502020204030204" pitchFamily="34" charset="0"/>
              <a:cs typeface="Times New Roman" panose="02020603050405020304" pitchFamily="18" charset="0"/>
            </a:endParaRPr>
          </a:p>
          <a:p>
            <a:pPr algn="just">
              <a:spcBef>
                <a:spcPts val="600"/>
              </a:spcBef>
              <a:spcAft>
                <a:spcPts val="600"/>
              </a:spcAft>
            </a:pPr>
            <a:r>
              <a:rPr lang="fr-FR" sz="2400" dirty="0">
                <a:latin typeface="Arial" panose="020B0604020202020204" pitchFamily="34" charset="0"/>
                <a:ea typeface="Calibri" panose="020F0502020204030204" pitchFamily="34" charset="0"/>
                <a:cs typeface="Times New Roman" panose="02020603050405020304" pitchFamily="18" charset="0"/>
              </a:rPr>
              <a:t>Face à cette situation, l’entreprise doit </a:t>
            </a:r>
            <a:r>
              <a:rPr lang="fr-FR" sz="2400" b="1" dirty="0">
                <a:latin typeface="Arial" panose="020B0604020202020204" pitchFamily="34" charset="0"/>
                <a:ea typeface="Calibri" panose="020F0502020204030204" pitchFamily="34" charset="0"/>
                <a:cs typeface="Times New Roman" panose="02020603050405020304" pitchFamily="18" charset="0"/>
              </a:rPr>
              <a:t>créer du lien et communiquer </a:t>
            </a:r>
            <a:r>
              <a:rPr lang="fr-FR" sz="2400" dirty="0">
                <a:latin typeface="Arial" panose="020B0604020202020204" pitchFamily="34" charset="0"/>
                <a:ea typeface="Calibri" panose="020F0502020204030204" pitchFamily="34" charset="0"/>
                <a:cs typeface="Times New Roman" panose="02020603050405020304" pitchFamily="18" charset="0"/>
              </a:rPr>
              <a:t>avec ses clients afin de les fidéliser. </a:t>
            </a:r>
          </a:p>
          <a:p>
            <a:pPr algn="just">
              <a:spcBef>
                <a:spcPts val="600"/>
              </a:spcBef>
              <a:spcAft>
                <a:spcPts val="600"/>
              </a:spcAft>
            </a:pPr>
            <a:r>
              <a:rPr lang="fr-FR" sz="2400" dirty="0">
                <a:latin typeface="Arial" panose="020B0604020202020204" pitchFamily="34" charset="0"/>
                <a:ea typeface="Calibri" panose="020F0502020204030204" pitchFamily="34" charset="0"/>
                <a:cs typeface="Times New Roman" panose="02020603050405020304" pitchFamily="18" charset="0"/>
              </a:rPr>
              <a:t>Elle peut y parvenir en valorisant et en partageant des valeurs communes. La mise en œuvre de ces actions doit respecter plusieurs étapes. </a:t>
            </a:r>
          </a:p>
        </p:txBody>
      </p:sp>
    </p:spTree>
    <p:extLst>
      <p:ext uri="{BB962C8B-B14F-4D97-AF65-F5344CB8AC3E}">
        <p14:creationId xmlns:p14="http://schemas.microsoft.com/office/powerpoint/2010/main" val="1203532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382072"/>
            <a:ext cx="11844867" cy="937970"/>
          </a:xfrm>
        </p:spPr>
        <p:txBody>
          <a:bodyPr>
            <a:noAutofit/>
          </a:bodyPr>
          <a:lstStyle/>
          <a:p>
            <a:r>
              <a:rPr lang="fr-FR" sz="2800" b="1" dirty="0">
                <a:solidFill>
                  <a:srgbClr val="FFFF00"/>
                </a:solidFill>
              </a:rPr>
              <a:t>2. Mettre en place une action de communication</a:t>
            </a:r>
          </a:p>
        </p:txBody>
      </p:sp>
      <p:sp>
        <p:nvSpPr>
          <p:cNvPr id="5" name="Rectangle 4">
            <a:extLst>
              <a:ext uri="{FF2B5EF4-FFF2-40B4-BE49-F238E27FC236}">
                <a16:creationId xmlns:a16="http://schemas.microsoft.com/office/drawing/2014/main" id="{9033B647-7144-41C9-8328-58868E223BFD}"/>
              </a:ext>
            </a:extLst>
          </p:cNvPr>
          <p:cNvSpPr/>
          <p:nvPr/>
        </p:nvSpPr>
        <p:spPr>
          <a:xfrm>
            <a:off x="0" y="607149"/>
            <a:ext cx="6712094" cy="461665"/>
          </a:xfrm>
          <a:prstGeom prst="rect">
            <a:avLst/>
          </a:prstGeom>
        </p:spPr>
        <p:txBody>
          <a:bodyPr wrap="none">
            <a:spAutoFit/>
          </a:bodyPr>
          <a:lstStyle/>
          <a:p>
            <a:pPr algn="just">
              <a:spcBef>
                <a:spcPts val="600"/>
              </a:spcBef>
              <a:spcAft>
                <a:spcPts val="600"/>
              </a:spcAft>
            </a:pPr>
            <a:r>
              <a:rPr lang="fr-FR" sz="2400" b="1" dirty="0">
                <a:latin typeface="Arial" panose="020B0604020202020204" pitchFamily="34" charset="0"/>
                <a:ea typeface="Times New Roman" panose="02020603050405020304" pitchFamily="18" charset="0"/>
                <a:cs typeface="Arial" panose="020B0604020202020204" pitchFamily="34" charset="0"/>
              </a:rPr>
              <a:t>2.1. Concevoir une action de communication</a:t>
            </a:r>
          </a:p>
        </p:txBody>
      </p:sp>
      <p:graphicFrame>
        <p:nvGraphicFramePr>
          <p:cNvPr id="9" name="Tableau 8">
            <a:extLst>
              <a:ext uri="{FF2B5EF4-FFF2-40B4-BE49-F238E27FC236}">
                <a16:creationId xmlns:a16="http://schemas.microsoft.com/office/drawing/2014/main" id="{26A40D2B-793B-4E18-A192-F9A1A6CB5F7D}"/>
              </a:ext>
            </a:extLst>
          </p:cNvPr>
          <p:cNvGraphicFramePr>
            <a:graphicFrameLocks noGrp="1"/>
          </p:cNvGraphicFramePr>
          <p:nvPr>
            <p:extLst>
              <p:ext uri="{D42A27DB-BD31-4B8C-83A1-F6EECF244321}">
                <p14:modId xmlns:p14="http://schemas.microsoft.com/office/powerpoint/2010/main" val="2741029220"/>
              </p:ext>
            </p:extLst>
          </p:nvPr>
        </p:nvGraphicFramePr>
        <p:xfrm>
          <a:off x="393065" y="1253544"/>
          <a:ext cx="11168168" cy="5257320"/>
        </p:xfrm>
        <a:graphic>
          <a:graphicData uri="http://schemas.openxmlformats.org/drawingml/2006/table">
            <a:tbl>
              <a:tblPr firstRow="1" firstCol="1" bandRow="1">
                <a:tableStyleId>{5C22544A-7EE6-4342-B048-85BDC9FD1C3A}</a:tableStyleId>
              </a:tblPr>
              <a:tblGrid>
                <a:gridCol w="2320502">
                  <a:extLst>
                    <a:ext uri="{9D8B030D-6E8A-4147-A177-3AD203B41FA5}">
                      <a16:colId xmlns:a16="http://schemas.microsoft.com/office/drawing/2014/main" val="2431006586"/>
                    </a:ext>
                  </a:extLst>
                </a:gridCol>
                <a:gridCol w="8847666">
                  <a:extLst>
                    <a:ext uri="{9D8B030D-6E8A-4147-A177-3AD203B41FA5}">
                      <a16:colId xmlns:a16="http://schemas.microsoft.com/office/drawing/2014/main" val="2815219137"/>
                    </a:ext>
                  </a:extLst>
                </a:gridCol>
              </a:tblGrid>
              <a:tr h="282711">
                <a:tc>
                  <a:txBody>
                    <a:bodyPr/>
                    <a:lstStyle/>
                    <a:p>
                      <a:pPr algn="ctr">
                        <a:spcBef>
                          <a:spcPts val="300"/>
                        </a:spcBef>
                        <a:spcAft>
                          <a:spcPts val="300"/>
                        </a:spcAft>
                      </a:pPr>
                      <a:r>
                        <a:rPr lang="fr-FR" sz="1600" b="1">
                          <a:solidFill>
                            <a:schemeClr val="bg1"/>
                          </a:solidFill>
                          <a:effectLst/>
                          <a:latin typeface="Arial" panose="020B0604020202020204" pitchFamily="34" charset="0"/>
                          <a:cs typeface="Arial" panose="020B0604020202020204" pitchFamily="34" charset="0"/>
                        </a:rPr>
                        <a:t>Étapes</a:t>
                      </a:r>
                      <a:endParaRPr lang="fr-FR" sz="1600" b="1">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Bef>
                          <a:spcPts val="300"/>
                        </a:spcBef>
                        <a:spcAft>
                          <a:spcPts val="300"/>
                        </a:spcAft>
                      </a:pPr>
                      <a:r>
                        <a:rPr lang="fr-FR" sz="1600" b="1">
                          <a:solidFill>
                            <a:schemeClr val="bg1"/>
                          </a:solidFill>
                          <a:effectLst/>
                          <a:latin typeface="Arial" panose="020B0604020202020204" pitchFamily="34" charset="0"/>
                          <a:cs typeface="Arial" panose="020B0604020202020204" pitchFamily="34" charset="0"/>
                        </a:rPr>
                        <a:t>Contenus</a:t>
                      </a:r>
                      <a:endParaRPr lang="fr-FR" sz="1600" b="1">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166377431"/>
                  </a:ext>
                </a:extLst>
              </a:tr>
              <a:tr h="565423">
                <a:tc>
                  <a:txBody>
                    <a:bodyPr/>
                    <a:lstStyle/>
                    <a:p>
                      <a:pPr algn="l">
                        <a:spcBef>
                          <a:spcPts val="200"/>
                        </a:spcBef>
                        <a:spcAft>
                          <a:spcPts val="200"/>
                        </a:spcAft>
                      </a:pPr>
                      <a:r>
                        <a:rPr lang="fr-FR" sz="1600" b="1" dirty="0">
                          <a:solidFill>
                            <a:schemeClr val="bg1"/>
                          </a:solidFill>
                          <a:effectLst/>
                          <a:latin typeface="Arial" panose="020B0604020202020204" pitchFamily="34" charset="0"/>
                          <a:cs typeface="Arial" panose="020B0604020202020204" pitchFamily="34" charset="0"/>
                        </a:rPr>
                        <a:t>Définir l'objectif </a:t>
                      </a:r>
                      <a:endParaRPr lang="fr-FR" sz="1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200"/>
                        </a:spcBef>
                        <a:spcAft>
                          <a:spcPts val="200"/>
                        </a:spcAft>
                      </a:pPr>
                      <a:r>
                        <a:rPr lang="fr-FR" sz="1600" b="0" dirty="0">
                          <a:solidFill>
                            <a:schemeClr val="bg1"/>
                          </a:solidFill>
                          <a:effectLst/>
                          <a:latin typeface="Arial" panose="020B0604020202020204" pitchFamily="34" charset="0"/>
                          <a:cs typeface="Arial" panose="020B0604020202020204" pitchFamily="34" charset="0"/>
                        </a:rPr>
                        <a:t>Quel est le but de l’action de communication : informer, valoriser l’image de l’entreprise, recruter… ?</a:t>
                      </a:r>
                      <a:endParaRPr lang="fr-FR" sz="16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673416395"/>
                  </a:ext>
                </a:extLst>
              </a:tr>
              <a:tr h="565423">
                <a:tc>
                  <a:txBody>
                    <a:bodyPr/>
                    <a:lstStyle/>
                    <a:p>
                      <a:pPr algn="l">
                        <a:spcBef>
                          <a:spcPts val="200"/>
                        </a:spcBef>
                        <a:spcAft>
                          <a:spcPts val="200"/>
                        </a:spcAft>
                      </a:pPr>
                      <a:r>
                        <a:rPr lang="fr-FR" sz="1600" b="1" dirty="0">
                          <a:solidFill>
                            <a:schemeClr val="bg1"/>
                          </a:solidFill>
                          <a:effectLst/>
                          <a:latin typeface="Arial" panose="020B0604020202020204" pitchFamily="34" charset="0"/>
                          <a:cs typeface="Arial" panose="020B0604020202020204" pitchFamily="34" charset="0"/>
                        </a:rPr>
                        <a:t>Définir la cible</a:t>
                      </a:r>
                      <a:endParaRPr lang="fr-FR" sz="1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200"/>
                        </a:spcBef>
                        <a:spcAft>
                          <a:spcPts val="200"/>
                        </a:spcAft>
                      </a:pPr>
                      <a:r>
                        <a:rPr lang="fr-FR" sz="1600" b="0" dirty="0">
                          <a:solidFill>
                            <a:schemeClr val="bg1"/>
                          </a:solidFill>
                          <a:effectLst/>
                          <a:latin typeface="Arial" panose="020B0604020202020204" pitchFamily="34" charset="0"/>
                          <a:cs typeface="Arial" panose="020B0604020202020204" pitchFamily="34" charset="0"/>
                        </a:rPr>
                        <a:t>Quel est la cible concerné : clients, partenaires, journalistes, jeunes, sénior, sportif, homme, femme, CSP +, candidats à un recrutement…</a:t>
                      </a:r>
                      <a:endParaRPr lang="fr-FR" sz="16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052241732"/>
                  </a:ext>
                </a:extLst>
              </a:tr>
              <a:tr h="282711">
                <a:tc>
                  <a:txBody>
                    <a:bodyPr/>
                    <a:lstStyle/>
                    <a:p>
                      <a:pPr algn="l">
                        <a:spcBef>
                          <a:spcPts val="200"/>
                        </a:spcBef>
                        <a:spcAft>
                          <a:spcPts val="200"/>
                        </a:spcAft>
                      </a:pPr>
                      <a:r>
                        <a:rPr lang="fr-FR" sz="1600" b="1" dirty="0">
                          <a:solidFill>
                            <a:schemeClr val="bg1"/>
                          </a:solidFill>
                          <a:effectLst/>
                          <a:latin typeface="Arial" panose="020B0604020202020204" pitchFamily="34" charset="0"/>
                          <a:cs typeface="Arial" panose="020B0604020202020204" pitchFamily="34" charset="0"/>
                        </a:rPr>
                        <a:t>Prévoir la période</a:t>
                      </a:r>
                      <a:endParaRPr lang="fr-FR" sz="1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200"/>
                        </a:spcBef>
                        <a:spcAft>
                          <a:spcPts val="200"/>
                        </a:spcAft>
                      </a:pPr>
                      <a:r>
                        <a:rPr lang="fr-FR" sz="1600" b="0" dirty="0">
                          <a:solidFill>
                            <a:schemeClr val="bg1"/>
                          </a:solidFill>
                          <a:effectLst/>
                          <a:latin typeface="Arial" panose="020B0604020202020204" pitchFamily="34" charset="0"/>
                          <a:cs typeface="Arial" panose="020B0604020202020204" pitchFamily="34" charset="0"/>
                        </a:rPr>
                        <a:t>Préciser la date ou la période de l’action.</a:t>
                      </a:r>
                      <a:endParaRPr lang="fr-FR" sz="16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766870926"/>
                  </a:ext>
                </a:extLst>
              </a:tr>
              <a:tr h="907032">
                <a:tc>
                  <a:txBody>
                    <a:bodyPr/>
                    <a:lstStyle/>
                    <a:p>
                      <a:pPr algn="l">
                        <a:spcBef>
                          <a:spcPts val="200"/>
                        </a:spcBef>
                        <a:spcAft>
                          <a:spcPts val="200"/>
                        </a:spcAft>
                      </a:pPr>
                      <a:r>
                        <a:rPr lang="fr-FR" sz="1600" b="1" dirty="0">
                          <a:solidFill>
                            <a:schemeClr val="bg1"/>
                          </a:solidFill>
                          <a:effectLst/>
                          <a:latin typeface="Arial" panose="020B0604020202020204" pitchFamily="34" charset="0"/>
                          <a:cs typeface="Arial" panose="020B0604020202020204" pitchFamily="34" charset="0"/>
                        </a:rPr>
                        <a:t>Définir le message </a:t>
                      </a:r>
                      <a:endParaRPr lang="fr-FR" sz="1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200"/>
                        </a:spcBef>
                        <a:spcAft>
                          <a:spcPts val="200"/>
                        </a:spcAft>
                      </a:pPr>
                      <a:r>
                        <a:rPr lang="fr-FR" sz="1600" b="0" dirty="0">
                          <a:solidFill>
                            <a:schemeClr val="bg1"/>
                          </a:solidFill>
                          <a:effectLst/>
                          <a:latin typeface="Arial" panose="020B0604020202020204" pitchFamily="34" charset="0"/>
                          <a:cs typeface="Arial" panose="020B0604020202020204" pitchFamily="34" charset="0"/>
                        </a:rPr>
                        <a:t>Quel est le message à transmettre, et les informations à utiliser (historique, actualité, évènement, savoir-faire…</a:t>
                      </a:r>
                    </a:p>
                    <a:p>
                      <a:pPr algn="just">
                        <a:spcBef>
                          <a:spcPts val="200"/>
                        </a:spcBef>
                        <a:spcAft>
                          <a:spcPts val="200"/>
                        </a:spcAft>
                      </a:pPr>
                      <a:r>
                        <a:rPr lang="fr-FR" sz="1600" b="0" dirty="0">
                          <a:solidFill>
                            <a:schemeClr val="bg1"/>
                          </a:solidFill>
                          <a:effectLst/>
                          <a:latin typeface="Arial" panose="020B0604020202020204" pitchFamily="34" charset="0"/>
                          <a:cs typeface="Arial" panose="020B0604020202020204" pitchFamily="34" charset="0"/>
                        </a:rPr>
                        <a:t>Quelle approche l’entreprise va avoir : informer, émouvoir, faire agir… </a:t>
                      </a:r>
                      <a:endParaRPr lang="fr-FR" sz="16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151084956"/>
                  </a:ext>
                </a:extLst>
              </a:tr>
              <a:tr h="282711">
                <a:tc>
                  <a:txBody>
                    <a:bodyPr/>
                    <a:lstStyle/>
                    <a:p>
                      <a:pPr algn="l">
                        <a:spcBef>
                          <a:spcPts val="200"/>
                        </a:spcBef>
                        <a:spcAft>
                          <a:spcPts val="200"/>
                        </a:spcAft>
                      </a:pPr>
                      <a:r>
                        <a:rPr lang="fr-FR" sz="1600" b="1" dirty="0">
                          <a:solidFill>
                            <a:schemeClr val="bg1"/>
                          </a:solidFill>
                          <a:effectLst/>
                          <a:latin typeface="Arial" panose="020B0604020202020204" pitchFamily="34" charset="0"/>
                          <a:cs typeface="Arial" panose="020B0604020202020204" pitchFamily="34" charset="0"/>
                        </a:rPr>
                        <a:t>Chiffrer le budget</a:t>
                      </a:r>
                      <a:endParaRPr lang="fr-FR" sz="1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200"/>
                        </a:spcBef>
                        <a:spcAft>
                          <a:spcPts val="200"/>
                        </a:spcAft>
                      </a:pPr>
                      <a:r>
                        <a:rPr lang="fr-FR" sz="1600" b="0" dirty="0">
                          <a:solidFill>
                            <a:schemeClr val="bg1"/>
                          </a:solidFill>
                          <a:effectLst/>
                          <a:latin typeface="Arial" panose="020B0604020202020204" pitchFamily="34" charset="0"/>
                          <a:cs typeface="Arial" panose="020B0604020202020204" pitchFamily="34" charset="0"/>
                        </a:rPr>
                        <a:t>Définir les moyens financiers alloués à l’action.</a:t>
                      </a:r>
                      <a:endParaRPr lang="fr-FR" sz="16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063352841"/>
                  </a:ext>
                </a:extLst>
              </a:tr>
              <a:tr h="675040">
                <a:tc>
                  <a:txBody>
                    <a:bodyPr/>
                    <a:lstStyle/>
                    <a:p>
                      <a:pPr algn="l">
                        <a:spcBef>
                          <a:spcPts val="200"/>
                        </a:spcBef>
                        <a:spcAft>
                          <a:spcPts val="200"/>
                        </a:spcAft>
                      </a:pPr>
                      <a:r>
                        <a:rPr lang="fr-FR" sz="1600" b="1" dirty="0">
                          <a:solidFill>
                            <a:schemeClr val="bg1"/>
                          </a:solidFill>
                          <a:effectLst/>
                          <a:latin typeface="Arial" panose="020B0604020202020204" pitchFamily="34" charset="0"/>
                          <a:cs typeface="Arial" panose="020B0604020202020204" pitchFamily="34" charset="0"/>
                        </a:rPr>
                        <a:t>Choisir le support</a:t>
                      </a:r>
                      <a:endParaRPr lang="fr-FR" sz="1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200"/>
                        </a:spcBef>
                        <a:spcAft>
                          <a:spcPts val="200"/>
                        </a:spcAft>
                      </a:pPr>
                      <a:r>
                        <a:rPr lang="fr-FR" sz="1600" b="0" dirty="0">
                          <a:solidFill>
                            <a:schemeClr val="bg1"/>
                          </a:solidFill>
                          <a:effectLst/>
                          <a:latin typeface="Arial" panose="020B0604020202020204" pitchFamily="34" charset="0"/>
                          <a:cs typeface="Arial" panose="020B0604020202020204" pitchFamily="34" charset="0"/>
                        </a:rPr>
                        <a:t>Sélectionnez le support ou le média le plus adapté au message à faire passer : catalogue, prospectus, mél, lettre d’information, communiqué de presse, post Instagram ou Facebook… </a:t>
                      </a:r>
                      <a:endParaRPr lang="fr-FR" sz="16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630209510"/>
                  </a:ext>
                </a:extLst>
              </a:tr>
              <a:tr h="565423">
                <a:tc>
                  <a:txBody>
                    <a:bodyPr/>
                    <a:lstStyle/>
                    <a:p>
                      <a:pPr algn="l">
                        <a:spcBef>
                          <a:spcPts val="200"/>
                        </a:spcBef>
                        <a:spcAft>
                          <a:spcPts val="200"/>
                        </a:spcAft>
                      </a:pPr>
                      <a:r>
                        <a:rPr lang="fr-FR" sz="1600" b="1" dirty="0">
                          <a:solidFill>
                            <a:schemeClr val="bg1"/>
                          </a:solidFill>
                          <a:effectLst/>
                          <a:latin typeface="Arial" panose="020B0604020202020204" pitchFamily="34" charset="0"/>
                          <a:cs typeface="Arial" panose="020B0604020202020204" pitchFamily="34" charset="0"/>
                        </a:rPr>
                        <a:t>Lister les informations</a:t>
                      </a:r>
                      <a:endParaRPr lang="fr-FR" sz="1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200"/>
                        </a:spcBef>
                        <a:spcAft>
                          <a:spcPts val="200"/>
                        </a:spcAft>
                      </a:pPr>
                      <a:r>
                        <a:rPr lang="fr-FR" sz="1600" b="0" dirty="0">
                          <a:solidFill>
                            <a:schemeClr val="bg1"/>
                          </a:solidFill>
                          <a:effectLst/>
                          <a:latin typeface="Arial" panose="020B0604020202020204" pitchFamily="34" charset="0"/>
                          <a:cs typeface="Arial" panose="020B0604020202020204" pitchFamily="34" charset="0"/>
                        </a:rPr>
                        <a:t>Dresser la liste des informations à mettre sur le support. Elles sont indissociables du support utilisé. Selon la taille, le nombre d'informations sera plus ou moins grand.</a:t>
                      </a:r>
                      <a:endParaRPr lang="fr-FR" sz="16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007130539"/>
                  </a:ext>
                </a:extLst>
              </a:tr>
              <a:tr h="565423">
                <a:tc>
                  <a:txBody>
                    <a:bodyPr/>
                    <a:lstStyle/>
                    <a:p>
                      <a:pPr algn="l">
                        <a:spcBef>
                          <a:spcPts val="200"/>
                        </a:spcBef>
                        <a:spcAft>
                          <a:spcPts val="200"/>
                        </a:spcAft>
                      </a:pPr>
                      <a:r>
                        <a:rPr lang="fr-FR" sz="1600" b="1" dirty="0">
                          <a:solidFill>
                            <a:schemeClr val="bg1"/>
                          </a:solidFill>
                          <a:effectLst/>
                          <a:latin typeface="Arial" panose="020B0604020202020204" pitchFamily="34" charset="0"/>
                          <a:cs typeface="Arial" panose="020B0604020202020204" pitchFamily="34" charset="0"/>
                        </a:rPr>
                        <a:t>Mettre en forme</a:t>
                      </a:r>
                      <a:endParaRPr lang="fr-FR" sz="1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200"/>
                        </a:spcBef>
                        <a:spcAft>
                          <a:spcPts val="200"/>
                        </a:spcAft>
                      </a:pPr>
                      <a:r>
                        <a:rPr lang="fr-FR" sz="1600" b="0" dirty="0">
                          <a:solidFill>
                            <a:schemeClr val="bg1"/>
                          </a:solidFill>
                          <a:effectLst/>
                          <a:latin typeface="Arial" panose="020B0604020202020204" pitchFamily="34" charset="0"/>
                          <a:cs typeface="Arial" panose="020B0604020202020204" pitchFamily="34" charset="0"/>
                        </a:rPr>
                        <a:t>Saisir et mettre en forme les données sur le support en adaptant le contenu à la nature et à la taille du support utilisé.</a:t>
                      </a:r>
                      <a:endParaRPr lang="fr-FR" sz="16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723233532"/>
                  </a:ext>
                </a:extLst>
              </a:tr>
              <a:tr h="565423">
                <a:tc>
                  <a:txBody>
                    <a:bodyPr/>
                    <a:lstStyle/>
                    <a:p>
                      <a:pPr algn="l">
                        <a:spcBef>
                          <a:spcPts val="200"/>
                        </a:spcBef>
                        <a:spcAft>
                          <a:spcPts val="200"/>
                        </a:spcAft>
                      </a:pPr>
                      <a:r>
                        <a:rPr lang="fr-FR" sz="1600" b="1" dirty="0">
                          <a:solidFill>
                            <a:schemeClr val="bg1"/>
                          </a:solidFill>
                          <a:effectLst/>
                          <a:latin typeface="Arial" panose="020B0604020202020204" pitchFamily="34" charset="0"/>
                          <a:cs typeface="Arial" panose="020B0604020202020204" pitchFamily="34" charset="0"/>
                        </a:rPr>
                        <a:t>Évaluer l’action</a:t>
                      </a:r>
                      <a:endParaRPr lang="fr-FR" sz="1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200"/>
                        </a:spcBef>
                        <a:spcAft>
                          <a:spcPts val="200"/>
                        </a:spcAft>
                      </a:pPr>
                      <a:r>
                        <a:rPr lang="fr-FR" sz="1600" b="0" dirty="0">
                          <a:solidFill>
                            <a:schemeClr val="bg1"/>
                          </a:solidFill>
                          <a:effectLst/>
                          <a:latin typeface="Arial" panose="020B0604020202020204" pitchFamily="34" charset="0"/>
                          <a:cs typeface="Arial" panose="020B0604020202020204" pitchFamily="34" charset="0"/>
                        </a:rPr>
                        <a:t>Contrôler l’efficacité de l’action en termes de coûts réels, de retombés médiatiques  de notoriété, d’évolution de l’image de l’entreprise…</a:t>
                      </a:r>
                      <a:endParaRPr lang="fr-FR" sz="16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517928248"/>
                  </a:ext>
                </a:extLst>
              </a:tr>
            </a:tbl>
          </a:graphicData>
        </a:graphic>
      </p:graphicFrame>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71555"/>
            <a:ext cx="11844867" cy="937970"/>
          </a:xfrm>
        </p:spPr>
        <p:txBody>
          <a:bodyPr>
            <a:noAutofit/>
          </a:bodyPr>
          <a:lstStyle/>
          <a:p>
            <a:r>
              <a:rPr lang="fr-FR" sz="2800" b="1" dirty="0"/>
              <a:t>Chap. 12 – La communication institutionnelle</a:t>
            </a:r>
            <a:br>
              <a:rPr lang="fr-FR" sz="2800" b="1" dirty="0"/>
            </a:br>
            <a:r>
              <a:rPr lang="fr-FR" sz="2800" b="1" dirty="0">
                <a:solidFill>
                  <a:srgbClr val="FFFF00"/>
                </a:solidFill>
              </a:rPr>
              <a:t>2. Mettre en place une action de communication</a:t>
            </a:r>
          </a:p>
        </p:txBody>
      </p:sp>
      <p:sp>
        <p:nvSpPr>
          <p:cNvPr id="3" name="Rectangle 2">
            <a:extLst>
              <a:ext uri="{FF2B5EF4-FFF2-40B4-BE49-F238E27FC236}">
                <a16:creationId xmlns:a16="http://schemas.microsoft.com/office/drawing/2014/main" id="{95CDEC90-30D2-4744-8725-4FCF539E376E}"/>
              </a:ext>
            </a:extLst>
          </p:cNvPr>
          <p:cNvSpPr/>
          <p:nvPr/>
        </p:nvSpPr>
        <p:spPr>
          <a:xfrm>
            <a:off x="491067" y="1648966"/>
            <a:ext cx="11036299" cy="984885"/>
          </a:xfrm>
          <a:prstGeom prst="rect">
            <a:avLst/>
          </a:prstGeom>
        </p:spPr>
        <p:txBody>
          <a:bodyPr wrap="square">
            <a:spAutoFit/>
          </a:bodyPr>
          <a:lstStyle/>
          <a:p>
            <a:pPr>
              <a:spcBef>
                <a:spcPts val="600"/>
              </a:spcBef>
              <a:spcAft>
                <a:spcPts val="600"/>
              </a:spcAft>
            </a:pPr>
            <a:r>
              <a:rPr lang="fr-FR" sz="2400" dirty="0">
                <a:latin typeface="Arial" panose="020B0604020202020204" pitchFamily="34" charset="0"/>
                <a:ea typeface="Calibri" panose="020F0502020204030204" pitchFamily="34" charset="0"/>
                <a:cs typeface="Times New Roman" panose="02020603050405020304" pitchFamily="18" charset="0"/>
              </a:rPr>
              <a:t>Ces actions sont synthétisées dans le plan de communication institutionnel.</a:t>
            </a:r>
          </a:p>
          <a:p>
            <a:pPr algn="ctr">
              <a:spcBef>
                <a:spcPts val="600"/>
              </a:spcBef>
              <a:spcAft>
                <a:spcPts val="600"/>
              </a:spcAft>
            </a:pPr>
            <a:r>
              <a:rPr lang="fr-FR" sz="2400" b="1" dirty="0">
                <a:latin typeface="Arial" panose="020B0604020202020204" pitchFamily="34" charset="0"/>
                <a:ea typeface="Calibri" panose="020F0502020204030204" pitchFamily="34" charset="0"/>
                <a:cs typeface="Times New Roman" panose="02020603050405020304" pitchFamily="18" charset="0"/>
              </a:rPr>
              <a:t>Plan de communication institutionnel</a:t>
            </a:r>
            <a:endParaRPr lang="fr-FR" sz="2400" dirty="0">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4" name="Tableau 3">
            <a:extLst>
              <a:ext uri="{FF2B5EF4-FFF2-40B4-BE49-F238E27FC236}">
                <a16:creationId xmlns:a16="http://schemas.microsoft.com/office/drawing/2014/main" id="{9ABC9EBD-F36E-445B-A774-F584B768707D}"/>
              </a:ext>
            </a:extLst>
          </p:cNvPr>
          <p:cNvGraphicFramePr>
            <a:graphicFrameLocks noGrp="1"/>
          </p:cNvGraphicFramePr>
          <p:nvPr>
            <p:extLst>
              <p:ext uri="{D42A27DB-BD31-4B8C-83A1-F6EECF244321}">
                <p14:modId xmlns:p14="http://schemas.microsoft.com/office/powerpoint/2010/main" val="3736957043"/>
              </p:ext>
            </p:extLst>
          </p:nvPr>
        </p:nvGraphicFramePr>
        <p:xfrm>
          <a:off x="277224" y="2964738"/>
          <a:ext cx="11448315" cy="2377577"/>
        </p:xfrm>
        <a:graphic>
          <a:graphicData uri="http://schemas.openxmlformats.org/drawingml/2006/table">
            <a:tbl>
              <a:tblPr firstRow="1" firstCol="1" bandRow="1">
                <a:tableStyleId>{F2DE63D5-997A-4646-A377-4702673A728D}</a:tableStyleId>
              </a:tblPr>
              <a:tblGrid>
                <a:gridCol w="2270945">
                  <a:extLst>
                    <a:ext uri="{9D8B030D-6E8A-4147-A177-3AD203B41FA5}">
                      <a16:colId xmlns:a16="http://schemas.microsoft.com/office/drawing/2014/main" val="3821896817"/>
                    </a:ext>
                  </a:extLst>
                </a:gridCol>
                <a:gridCol w="1470343">
                  <a:extLst>
                    <a:ext uri="{9D8B030D-6E8A-4147-A177-3AD203B41FA5}">
                      <a16:colId xmlns:a16="http://schemas.microsoft.com/office/drawing/2014/main" val="2948419874"/>
                    </a:ext>
                  </a:extLst>
                </a:gridCol>
                <a:gridCol w="2179755">
                  <a:extLst>
                    <a:ext uri="{9D8B030D-6E8A-4147-A177-3AD203B41FA5}">
                      <a16:colId xmlns:a16="http://schemas.microsoft.com/office/drawing/2014/main" val="2019073142"/>
                    </a:ext>
                  </a:extLst>
                </a:gridCol>
                <a:gridCol w="1437448">
                  <a:extLst>
                    <a:ext uri="{9D8B030D-6E8A-4147-A177-3AD203B41FA5}">
                      <a16:colId xmlns:a16="http://schemas.microsoft.com/office/drawing/2014/main" val="1021267780"/>
                    </a:ext>
                  </a:extLst>
                </a:gridCol>
                <a:gridCol w="1005522">
                  <a:extLst>
                    <a:ext uri="{9D8B030D-6E8A-4147-A177-3AD203B41FA5}">
                      <a16:colId xmlns:a16="http://schemas.microsoft.com/office/drawing/2014/main" val="2842487158"/>
                    </a:ext>
                  </a:extLst>
                </a:gridCol>
                <a:gridCol w="3084302">
                  <a:extLst>
                    <a:ext uri="{9D8B030D-6E8A-4147-A177-3AD203B41FA5}">
                      <a16:colId xmlns:a16="http://schemas.microsoft.com/office/drawing/2014/main" val="379137973"/>
                    </a:ext>
                  </a:extLst>
                </a:gridCol>
              </a:tblGrid>
              <a:tr h="432287">
                <a:tc>
                  <a:txBody>
                    <a:bodyPr/>
                    <a:lstStyle/>
                    <a:p>
                      <a:pPr algn="ctr">
                        <a:spcAft>
                          <a:spcPts val="0"/>
                        </a:spcAft>
                      </a:pPr>
                      <a:r>
                        <a:rPr lang="fr-FR" sz="1600">
                          <a:effectLst/>
                          <a:latin typeface="Arial" panose="020B0604020202020204" pitchFamily="34" charset="0"/>
                          <a:cs typeface="Arial" panose="020B0604020202020204" pitchFamily="34" charset="0"/>
                        </a:rPr>
                        <a:t>Actions</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600">
                          <a:effectLst/>
                          <a:latin typeface="Arial" panose="020B0604020202020204" pitchFamily="34" charset="0"/>
                          <a:cs typeface="Arial" panose="020B0604020202020204" pitchFamily="34" charset="0"/>
                        </a:rPr>
                        <a:t>Cibles</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600">
                          <a:effectLst/>
                          <a:latin typeface="Arial" panose="020B0604020202020204" pitchFamily="34" charset="0"/>
                          <a:cs typeface="Arial" panose="020B0604020202020204" pitchFamily="34" charset="0"/>
                        </a:rPr>
                        <a:t>Moyens</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600">
                          <a:effectLst/>
                          <a:latin typeface="Arial" panose="020B0604020202020204" pitchFamily="34" charset="0"/>
                          <a:cs typeface="Arial" panose="020B0604020202020204" pitchFamily="34" charset="0"/>
                        </a:rPr>
                        <a:t>Périodes</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600" dirty="0">
                          <a:effectLst/>
                          <a:latin typeface="Arial" panose="020B0604020202020204" pitchFamily="34" charset="0"/>
                          <a:cs typeface="Arial" panose="020B0604020202020204" pitchFamily="34" charset="0"/>
                        </a:rPr>
                        <a:t>Budgets</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1600">
                          <a:effectLst/>
                          <a:latin typeface="Arial" panose="020B0604020202020204" pitchFamily="34" charset="0"/>
                          <a:cs typeface="Arial" panose="020B0604020202020204" pitchFamily="34" charset="0"/>
                        </a:rPr>
                        <a:t>Indicateurs</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30102631"/>
                  </a:ext>
                </a:extLst>
              </a:tr>
              <a:tr h="648430">
                <a:tc>
                  <a:txBody>
                    <a:bodyPr/>
                    <a:lstStyle/>
                    <a:p>
                      <a:pPr algn="l">
                        <a:spcAft>
                          <a:spcPts val="0"/>
                        </a:spcAft>
                      </a:pPr>
                      <a:r>
                        <a:rPr lang="fr-FR" sz="1600">
                          <a:effectLst/>
                          <a:latin typeface="Arial" panose="020B0604020202020204" pitchFamily="34" charset="0"/>
                          <a:cs typeface="Arial" panose="020B0604020202020204" pitchFamily="34" charset="0"/>
                        </a:rPr>
                        <a:t>Remise de prix aux sportifs </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a:effectLst/>
                          <a:latin typeface="Arial" panose="020B0604020202020204" pitchFamily="34" charset="0"/>
                          <a:cs typeface="Arial" panose="020B0604020202020204" pitchFamily="34" charset="0"/>
                        </a:rPr>
                        <a:t>Tout le monde</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a:effectLst/>
                          <a:latin typeface="Arial" panose="020B0604020202020204" pitchFamily="34" charset="0"/>
                          <a:cs typeface="Arial" panose="020B0604020202020204" pitchFamily="34" charset="0"/>
                        </a:rPr>
                        <a:t>Articles journal local</a:t>
                      </a:r>
                    </a:p>
                    <a:p>
                      <a:pPr algn="l">
                        <a:spcAft>
                          <a:spcPts val="0"/>
                        </a:spcAft>
                      </a:pPr>
                      <a:r>
                        <a:rPr lang="fr-FR" sz="1600">
                          <a:effectLst/>
                          <a:latin typeface="Arial" panose="020B0604020202020204" pitchFamily="34" charset="0"/>
                          <a:cs typeface="Arial" panose="020B0604020202020204" pitchFamily="34" charset="0"/>
                        </a:rPr>
                        <a:t>Journal entreprise</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a:effectLst/>
                          <a:latin typeface="Arial" panose="020B0604020202020204" pitchFamily="34" charset="0"/>
                          <a:cs typeface="Arial" panose="020B0604020202020204" pitchFamily="34" charset="0"/>
                        </a:rPr>
                        <a:t>Mi-septembre</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spcAft>
                          <a:spcPts val="0"/>
                        </a:spcAft>
                      </a:pPr>
                      <a:r>
                        <a:rPr lang="fr-FR" sz="1600">
                          <a:effectLst/>
                          <a:latin typeface="Arial" panose="020B0604020202020204" pitchFamily="34" charset="0"/>
                          <a:cs typeface="Arial" panose="020B0604020202020204" pitchFamily="34" charset="0"/>
                        </a:rPr>
                        <a:t>1 000 €</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a:effectLst/>
                          <a:latin typeface="Arial" panose="020B0604020202020204" pitchFamily="34" charset="0"/>
                          <a:cs typeface="Arial" panose="020B0604020202020204" pitchFamily="34" charset="0"/>
                        </a:rPr>
                        <a:t>Nombre de personnes présentes</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265293698"/>
                  </a:ext>
                </a:extLst>
              </a:tr>
              <a:tr h="1296860">
                <a:tc>
                  <a:txBody>
                    <a:bodyPr/>
                    <a:lstStyle/>
                    <a:p>
                      <a:pPr algn="l">
                        <a:spcAft>
                          <a:spcPts val="0"/>
                        </a:spcAft>
                      </a:pPr>
                      <a:r>
                        <a:rPr lang="fr-FR" sz="1600">
                          <a:effectLst/>
                          <a:latin typeface="Arial" panose="020B0604020202020204" pitchFamily="34" charset="0"/>
                          <a:cs typeface="Arial" panose="020B0604020202020204" pitchFamily="34" charset="0"/>
                        </a:rPr>
                        <a:t>Sponsoring marathon </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a:effectLst/>
                          <a:latin typeface="Arial" panose="020B0604020202020204" pitchFamily="34" charset="0"/>
                          <a:cs typeface="Arial" panose="020B0604020202020204" pitchFamily="34" charset="0"/>
                        </a:rPr>
                        <a:t>Tout le monde</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a:effectLst/>
                          <a:latin typeface="Arial" panose="020B0604020202020204" pitchFamily="34" charset="0"/>
                          <a:cs typeface="Arial" panose="020B0604020202020204" pitchFamily="34" charset="0"/>
                        </a:rPr>
                        <a:t>Panneau d’arrivée</a:t>
                      </a:r>
                    </a:p>
                    <a:p>
                      <a:pPr algn="l">
                        <a:spcAft>
                          <a:spcPts val="0"/>
                        </a:spcAft>
                      </a:pPr>
                      <a:r>
                        <a:rPr lang="fr-FR" sz="1600">
                          <a:effectLst/>
                          <a:latin typeface="Arial" panose="020B0604020202020204" pitchFamily="34" charset="0"/>
                          <a:cs typeface="Arial" panose="020B0604020202020204" pitchFamily="34" charset="0"/>
                        </a:rPr>
                        <a:t>Logo sur numéro participant</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a:effectLst/>
                          <a:latin typeface="Arial" panose="020B0604020202020204" pitchFamily="34" charset="0"/>
                          <a:cs typeface="Arial" panose="020B0604020202020204" pitchFamily="34" charset="0"/>
                        </a:rPr>
                        <a:t>15 mai</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spcAft>
                          <a:spcPts val="0"/>
                        </a:spcAft>
                      </a:pPr>
                      <a:r>
                        <a:rPr lang="fr-FR" sz="1600">
                          <a:effectLst/>
                          <a:latin typeface="Arial" panose="020B0604020202020204" pitchFamily="34" charset="0"/>
                          <a:cs typeface="Arial" panose="020B0604020202020204" pitchFamily="34" charset="0"/>
                        </a:rPr>
                        <a:t>3 000 €</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1600" dirty="0">
                          <a:effectLst/>
                          <a:latin typeface="Arial" panose="020B0604020202020204" pitchFamily="34" charset="0"/>
                          <a:cs typeface="Arial" panose="020B0604020202020204" pitchFamily="34" charset="0"/>
                        </a:rPr>
                        <a:t>Nombre de contacts</a:t>
                      </a:r>
                    </a:p>
                    <a:p>
                      <a:pPr algn="l">
                        <a:spcAft>
                          <a:spcPts val="0"/>
                        </a:spcAft>
                      </a:pPr>
                      <a:r>
                        <a:rPr lang="fr-FR" sz="1600" dirty="0">
                          <a:effectLst/>
                          <a:latin typeface="Arial" panose="020B0604020202020204" pitchFamily="34" charset="0"/>
                          <a:cs typeface="Arial" panose="020B0604020202020204" pitchFamily="34" charset="0"/>
                        </a:rPr>
                        <a:t>Nombre de citations dans la presse</a:t>
                      </a:r>
                    </a:p>
                    <a:p>
                      <a:pPr algn="l">
                        <a:spcAft>
                          <a:spcPts val="0"/>
                        </a:spcAft>
                      </a:pPr>
                      <a:r>
                        <a:rPr lang="fr-FR" sz="1600" dirty="0">
                          <a:effectLst/>
                          <a:latin typeface="Arial" panose="020B0604020202020204" pitchFamily="34" charset="0"/>
                          <a:cs typeface="Arial" panose="020B0604020202020204" pitchFamily="34" charset="0"/>
                        </a:rPr>
                        <a:t>Taux de notoriété spontanée, assistée</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47316747"/>
                  </a:ext>
                </a:extLst>
              </a:tr>
            </a:tbl>
          </a:graphicData>
        </a:graphic>
      </p:graphicFrame>
      <p:sp>
        <p:nvSpPr>
          <p:cNvPr id="5" name="Rectangle 4">
            <a:extLst>
              <a:ext uri="{FF2B5EF4-FFF2-40B4-BE49-F238E27FC236}">
                <a16:creationId xmlns:a16="http://schemas.microsoft.com/office/drawing/2014/main" id="{3922A92D-726A-4EE2-B035-59C57D9EC4EA}"/>
              </a:ext>
            </a:extLst>
          </p:cNvPr>
          <p:cNvSpPr/>
          <p:nvPr/>
        </p:nvSpPr>
        <p:spPr>
          <a:xfrm>
            <a:off x="30620" y="937971"/>
            <a:ext cx="6712094" cy="461665"/>
          </a:xfrm>
          <a:prstGeom prst="rect">
            <a:avLst/>
          </a:prstGeom>
        </p:spPr>
        <p:txBody>
          <a:bodyPr wrap="none">
            <a:spAutoFit/>
          </a:bodyPr>
          <a:lstStyle/>
          <a:p>
            <a:pPr algn="just">
              <a:spcBef>
                <a:spcPts val="600"/>
              </a:spcBef>
              <a:spcAft>
                <a:spcPts val="600"/>
              </a:spcAft>
            </a:pPr>
            <a:r>
              <a:rPr lang="fr-FR" sz="2400" b="1" dirty="0">
                <a:latin typeface="Arial" panose="020B0604020202020204" pitchFamily="34" charset="0"/>
                <a:ea typeface="Times New Roman" panose="02020603050405020304" pitchFamily="18" charset="0"/>
                <a:cs typeface="Arial" panose="020B0604020202020204" pitchFamily="34" charset="0"/>
              </a:rPr>
              <a:t>2.1. Concevoir une action de communication</a:t>
            </a:r>
          </a:p>
        </p:txBody>
      </p:sp>
    </p:spTree>
    <p:extLst>
      <p:ext uri="{BB962C8B-B14F-4D97-AF65-F5344CB8AC3E}">
        <p14:creationId xmlns:p14="http://schemas.microsoft.com/office/powerpoint/2010/main" val="197162132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11844867" cy="937970"/>
          </a:xfrm>
        </p:spPr>
        <p:txBody>
          <a:bodyPr>
            <a:noAutofit/>
          </a:bodyPr>
          <a:lstStyle/>
          <a:p>
            <a:r>
              <a:rPr lang="fr-FR" sz="2800" b="1" dirty="0"/>
              <a:t>Chap. 12 – La communication institutionnelle</a:t>
            </a:r>
            <a:br>
              <a:rPr lang="fr-FR" sz="2800" b="1" dirty="0"/>
            </a:br>
            <a:r>
              <a:rPr lang="fr-FR" sz="2800" b="1" dirty="0">
                <a:solidFill>
                  <a:srgbClr val="FFFF00"/>
                </a:solidFill>
              </a:rPr>
              <a:t>2. Mettre en place une action de communication</a:t>
            </a:r>
          </a:p>
        </p:txBody>
      </p:sp>
      <p:sp>
        <p:nvSpPr>
          <p:cNvPr id="5" name="Rectangle 4">
            <a:extLst>
              <a:ext uri="{FF2B5EF4-FFF2-40B4-BE49-F238E27FC236}">
                <a16:creationId xmlns:a16="http://schemas.microsoft.com/office/drawing/2014/main" id="{A03983D1-908F-4FBB-9481-AB7D47F82BC6}"/>
              </a:ext>
            </a:extLst>
          </p:cNvPr>
          <p:cNvSpPr/>
          <p:nvPr/>
        </p:nvSpPr>
        <p:spPr>
          <a:xfrm>
            <a:off x="43985" y="937971"/>
            <a:ext cx="5262979" cy="461665"/>
          </a:xfrm>
          <a:prstGeom prst="rect">
            <a:avLst/>
          </a:prstGeom>
        </p:spPr>
        <p:txBody>
          <a:bodyPr wrap="none">
            <a:spAutoFit/>
          </a:bodyPr>
          <a:lstStyle/>
          <a:p>
            <a:pPr algn="just">
              <a:spcBef>
                <a:spcPts val="600"/>
              </a:spcBef>
              <a:spcAft>
                <a:spcPts val="600"/>
              </a:spcAft>
            </a:pPr>
            <a:r>
              <a:rPr lang="fr-FR" sz="2400" b="1" dirty="0">
                <a:latin typeface="Arial" panose="020B0604020202020204" pitchFamily="34" charset="0"/>
                <a:ea typeface="Times New Roman" panose="02020603050405020304" pitchFamily="18" charset="0"/>
                <a:cs typeface="Arial" panose="020B0604020202020204" pitchFamily="34" charset="0"/>
              </a:rPr>
              <a:t>2.2. Rédiger un cahier des charges</a:t>
            </a:r>
          </a:p>
        </p:txBody>
      </p:sp>
      <p:sp>
        <p:nvSpPr>
          <p:cNvPr id="6" name="Rectangle 5">
            <a:extLst>
              <a:ext uri="{FF2B5EF4-FFF2-40B4-BE49-F238E27FC236}">
                <a16:creationId xmlns:a16="http://schemas.microsoft.com/office/drawing/2014/main" id="{CA4BE249-9A5E-44D1-B022-C13F4D212A21}"/>
              </a:ext>
            </a:extLst>
          </p:cNvPr>
          <p:cNvSpPr/>
          <p:nvPr/>
        </p:nvSpPr>
        <p:spPr>
          <a:xfrm>
            <a:off x="427565" y="1780098"/>
            <a:ext cx="11116735" cy="1723549"/>
          </a:xfrm>
          <a:prstGeom prst="rect">
            <a:avLst/>
          </a:prstGeom>
        </p:spPr>
        <p:txBody>
          <a:bodyPr wrap="square">
            <a:spAutoFit/>
          </a:bodyPr>
          <a:lstStyle/>
          <a:p>
            <a:pPr algn="ctr">
              <a:spcBef>
                <a:spcPts val="600"/>
              </a:spcBef>
              <a:spcAft>
                <a:spcPts val="600"/>
              </a:spcAft>
            </a:pPr>
            <a:r>
              <a:rPr lang="fr-FR" sz="2400" dirty="0">
                <a:latin typeface="Arial" panose="020B0604020202020204" pitchFamily="34" charset="0"/>
                <a:ea typeface="Calibri" panose="020F0502020204030204" pitchFamily="34" charset="0"/>
                <a:cs typeface="Arial" panose="020B0604020202020204" pitchFamily="34" charset="0"/>
              </a:rPr>
              <a:t>Ce document contractuel décrit les besoins et les résultats attendus d’une action de communication. Il sert de référence aux acteurs du projet, plus il est détaillé et plus les risques d’interprétations et d’erreurs sont réduits. </a:t>
            </a:r>
            <a:endParaRPr lang="fr-FR" sz="2400" dirty="0">
              <a:latin typeface="Arial" panose="020B0604020202020204" pitchFamily="34" charset="0"/>
              <a:ea typeface="Calibri" panose="020F0502020204030204" pitchFamily="34" charset="0"/>
              <a:cs typeface="Times New Roman" panose="02020603050405020304" pitchFamily="18" charset="0"/>
            </a:endParaRPr>
          </a:p>
          <a:p>
            <a:pPr algn="ctr">
              <a:spcBef>
                <a:spcPts val="600"/>
              </a:spcBef>
              <a:spcAft>
                <a:spcPts val="600"/>
              </a:spcAft>
            </a:pPr>
            <a:r>
              <a:rPr lang="fr-FR" sz="2400" dirty="0">
                <a:latin typeface="Arial" panose="020B0604020202020204" pitchFamily="34" charset="0"/>
                <a:ea typeface="Calibri" panose="020F0502020204030204" pitchFamily="34" charset="0"/>
                <a:cs typeface="Arial" panose="020B0604020202020204" pitchFamily="34" charset="0"/>
              </a:rPr>
              <a:t>Son contenu est le suivant :</a:t>
            </a:r>
            <a:endParaRPr lang="fr-FR" sz="2400" dirty="0">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7" name="Tableau 6">
            <a:extLst>
              <a:ext uri="{FF2B5EF4-FFF2-40B4-BE49-F238E27FC236}">
                <a16:creationId xmlns:a16="http://schemas.microsoft.com/office/drawing/2014/main" id="{542FB413-6688-4CED-9651-8E13B2584A87}"/>
              </a:ext>
            </a:extLst>
          </p:cNvPr>
          <p:cNvGraphicFramePr>
            <a:graphicFrameLocks noGrp="1"/>
          </p:cNvGraphicFramePr>
          <p:nvPr>
            <p:extLst>
              <p:ext uri="{D42A27DB-BD31-4B8C-83A1-F6EECF244321}">
                <p14:modId xmlns:p14="http://schemas.microsoft.com/office/powerpoint/2010/main" val="2087665768"/>
              </p:ext>
            </p:extLst>
          </p:nvPr>
        </p:nvGraphicFramePr>
        <p:xfrm>
          <a:off x="877570" y="3682999"/>
          <a:ext cx="10192597" cy="2662770"/>
        </p:xfrm>
        <a:graphic>
          <a:graphicData uri="http://schemas.openxmlformats.org/drawingml/2006/table">
            <a:tbl>
              <a:tblPr firstRow="1" firstCol="1" bandRow="1">
                <a:tableStyleId>{5C22544A-7EE6-4342-B048-85BDC9FD1C3A}</a:tableStyleId>
              </a:tblPr>
              <a:tblGrid>
                <a:gridCol w="2636930">
                  <a:extLst>
                    <a:ext uri="{9D8B030D-6E8A-4147-A177-3AD203B41FA5}">
                      <a16:colId xmlns:a16="http://schemas.microsoft.com/office/drawing/2014/main" val="3273803083"/>
                    </a:ext>
                  </a:extLst>
                </a:gridCol>
                <a:gridCol w="7555667">
                  <a:extLst>
                    <a:ext uri="{9D8B030D-6E8A-4147-A177-3AD203B41FA5}">
                      <a16:colId xmlns:a16="http://schemas.microsoft.com/office/drawing/2014/main" val="248184267"/>
                    </a:ext>
                  </a:extLst>
                </a:gridCol>
              </a:tblGrid>
              <a:tr h="443795">
                <a:tc>
                  <a:txBody>
                    <a:bodyPr/>
                    <a:lstStyle/>
                    <a:p>
                      <a:pPr algn="ctr">
                        <a:spcBef>
                          <a:spcPts val="300"/>
                        </a:spcBef>
                        <a:spcAft>
                          <a:spcPts val="300"/>
                        </a:spcAft>
                      </a:pPr>
                      <a:r>
                        <a:rPr lang="fr-FR" sz="2000" dirty="0">
                          <a:solidFill>
                            <a:srgbClr val="FF0000"/>
                          </a:solidFill>
                          <a:effectLst/>
                          <a:latin typeface="Arial" panose="020B0604020202020204" pitchFamily="34" charset="0"/>
                          <a:cs typeface="Arial" panose="020B0604020202020204" pitchFamily="34" charset="0"/>
                        </a:rPr>
                        <a:t>Rubriques</a:t>
                      </a:r>
                      <a:endParaRPr lang="fr-FR" sz="20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Bef>
                          <a:spcPts val="300"/>
                        </a:spcBef>
                        <a:spcAft>
                          <a:spcPts val="300"/>
                        </a:spcAft>
                      </a:pPr>
                      <a:r>
                        <a:rPr lang="fr-FR" sz="2000" dirty="0">
                          <a:solidFill>
                            <a:srgbClr val="FF0000"/>
                          </a:solidFill>
                          <a:effectLst/>
                          <a:latin typeface="Arial" panose="020B0604020202020204" pitchFamily="34" charset="0"/>
                          <a:cs typeface="Arial" panose="020B0604020202020204" pitchFamily="34" charset="0"/>
                        </a:rPr>
                        <a:t>Contenu</a:t>
                      </a:r>
                      <a:endParaRPr lang="fr-FR" sz="20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553702991"/>
                  </a:ext>
                </a:extLst>
              </a:tr>
              <a:tr h="443795">
                <a:tc>
                  <a:txBody>
                    <a:bodyPr/>
                    <a:lstStyle/>
                    <a:p>
                      <a:pPr algn="l">
                        <a:spcBef>
                          <a:spcPts val="300"/>
                        </a:spcBef>
                        <a:spcAft>
                          <a:spcPts val="300"/>
                        </a:spcAft>
                      </a:pPr>
                      <a:r>
                        <a:rPr lang="fr-FR" sz="2000" dirty="0">
                          <a:solidFill>
                            <a:srgbClr val="FF0000"/>
                          </a:solidFill>
                          <a:effectLst/>
                          <a:latin typeface="Arial" panose="020B0604020202020204" pitchFamily="34" charset="0"/>
                          <a:cs typeface="Arial" panose="020B0604020202020204" pitchFamily="34" charset="0"/>
                        </a:rPr>
                        <a:t>Contexte </a:t>
                      </a:r>
                      <a:endParaRPr lang="fr-FR" sz="20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300"/>
                        </a:spcBef>
                        <a:spcAft>
                          <a:spcPts val="300"/>
                        </a:spcAft>
                      </a:pPr>
                      <a:r>
                        <a:rPr lang="fr-FR" sz="2000" dirty="0">
                          <a:effectLst/>
                          <a:latin typeface="Arial" panose="020B0604020202020204" pitchFamily="34" charset="0"/>
                          <a:cs typeface="Arial" panose="020B0604020202020204" pitchFamily="34" charset="0"/>
                        </a:rPr>
                        <a:t>Décrit le positionnement politique et stratégique de l’action.</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280465884"/>
                  </a:ext>
                </a:extLst>
              </a:tr>
              <a:tr h="443795">
                <a:tc>
                  <a:txBody>
                    <a:bodyPr/>
                    <a:lstStyle/>
                    <a:p>
                      <a:pPr algn="l">
                        <a:spcBef>
                          <a:spcPts val="300"/>
                        </a:spcBef>
                        <a:spcAft>
                          <a:spcPts val="300"/>
                        </a:spcAft>
                      </a:pPr>
                      <a:r>
                        <a:rPr lang="fr-FR" sz="2000" dirty="0">
                          <a:solidFill>
                            <a:srgbClr val="FF0000"/>
                          </a:solidFill>
                          <a:effectLst/>
                          <a:latin typeface="Arial" panose="020B0604020202020204" pitchFamily="34" charset="0"/>
                          <a:cs typeface="Arial" panose="020B0604020202020204" pitchFamily="34" charset="0"/>
                        </a:rPr>
                        <a:t>Objectifs</a:t>
                      </a:r>
                      <a:endParaRPr lang="fr-FR" sz="20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300"/>
                        </a:spcBef>
                        <a:spcAft>
                          <a:spcPts val="300"/>
                        </a:spcAft>
                      </a:pPr>
                      <a:r>
                        <a:rPr lang="fr-FR" sz="2000" dirty="0">
                          <a:effectLst/>
                          <a:latin typeface="Arial" panose="020B0604020202020204" pitchFamily="34" charset="0"/>
                          <a:cs typeface="Arial" panose="020B0604020202020204" pitchFamily="34" charset="0"/>
                        </a:rPr>
                        <a:t>Décrit le but recherché par l’action, la cible, le ou les messages.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654328415"/>
                  </a:ext>
                </a:extLst>
              </a:tr>
              <a:tr h="443795">
                <a:tc>
                  <a:txBody>
                    <a:bodyPr/>
                    <a:lstStyle/>
                    <a:p>
                      <a:pPr algn="l">
                        <a:spcBef>
                          <a:spcPts val="300"/>
                        </a:spcBef>
                        <a:spcAft>
                          <a:spcPts val="300"/>
                        </a:spcAft>
                      </a:pPr>
                      <a:r>
                        <a:rPr lang="fr-FR" sz="2000" dirty="0">
                          <a:solidFill>
                            <a:srgbClr val="FF0000"/>
                          </a:solidFill>
                          <a:effectLst/>
                          <a:latin typeface="Arial" panose="020B0604020202020204" pitchFamily="34" charset="0"/>
                          <a:cs typeface="Arial" panose="020B0604020202020204" pitchFamily="34" charset="0"/>
                        </a:rPr>
                        <a:t>Contenu et message </a:t>
                      </a:r>
                      <a:endParaRPr lang="fr-FR" sz="20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Bef>
                          <a:spcPts val="300"/>
                        </a:spcBef>
                        <a:spcAft>
                          <a:spcPts val="300"/>
                        </a:spcAft>
                      </a:pPr>
                      <a:r>
                        <a:rPr lang="fr-FR" sz="2000" dirty="0">
                          <a:effectLst/>
                          <a:latin typeface="Arial" panose="020B0604020202020204" pitchFamily="34" charset="0"/>
                          <a:cs typeface="Arial" panose="020B0604020202020204" pitchFamily="34" charset="0"/>
                        </a:rPr>
                        <a:t>Décrit les informations à utiliser, les accroches, les messages.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88612301"/>
                  </a:ext>
                </a:extLst>
              </a:tr>
              <a:tr h="443795">
                <a:tc>
                  <a:txBody>
                    <a:bodyPr/>
                    <a:lstStyle/>
                    <a:p>
                      <a:pPr algn="l">
                        <a:spcBef>
                          <a:spcPts val="300"/>
                        </a:spcBef>
                        <a:spcAft>
                          <a:spcPts val="300"/>
                        </a:spcAft>
                      </a:pPr>
                      <a:r>
                        <a:rPr lang="fr-FR" sz="2000" dirty="0">
                          <a:solidFill>
                            <a:srgbClr val="FF0000"/>
                          </a:solidFill>
                          <a:effectLst/>
                          <a:latin typeface="Arial" panose="020B0604020202020204" pitchFamily="34" charset="0"/>
                          <a:cs typeface="Arial" panose="020B0604020202020204" pitchFamily="34" charset="0"/>
                        </a:rPr>
                        <a:t>Budget</a:t>
                      </a:r>
                      <a:endParaRPr lang="fr-FR" sz="20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300"/>
                        </a:spcBef>
                        <a:spcAft>
                          <a:spcPts val="300"/>
                        </a:spcAft>
                      </a:pPr>
                      <a:r>
                        <a:rPr lang="fr-FR" sz="2000" dirty="0">
                          <a:effectLst/>
                          <a:latin typeface="Arial" panose="020B0604020202020204" pitchFamily="34" charset="0"/>
                          <a:cs typeface="Arial" panose="020B0604020202020204" pitchFamily="34" charset="0"/>
                        </a:rPr>
                        <a:t>Indique les limites financières de l’action.</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577967693"/>
                  </a:ext>
                </a:extLst>
              </a:tr>
              <a:tr h="443795">
                <a:tc>
                  <a:txBody>
                    <a:bodyPr/>
                    <a:lstStyle/>
                    <a:p>
                      <a:pPr algn="l">
                        <a:spcBef>
                          <a:spcPts val="300"/>
                        </a:spcBef>
                        <a:spcAft>
                          <a:spcPts val="300"/>
                        </a:spcAft>
                      </a:pPr>
                      <a:r>
                        <a:rPr lang="fr-FR" sz="2000" dirty="0">
                          <a:solidFill>
                            <a:srgbClr val="FF0000"/>
                          </a:solidFill>
                          <a:effectLst/>
                          <a:latin typeface="Arial" panose="020B0604020202020204" pitchFamily="34" charset="0"/>
                          <a:cs typeface="Arial" panose="020B0604020202020204" pitchFamily="34" charset="0"/>
                        </a:rPr>
                        <a:t>Calendrier</a:t>
                      </a:r>
                      <a:endParaRPr lang="fr-FR" sz="20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300"/>
                        </a:spcBef>
                        <a:spcAft>
                          <a:spcPts val="300"/>
                        </a:spcAft>
                      </a:pPr>
                      <a:r>
                        <a:rPr lang="fr-FR" sz="2000" dirty="0">
                          <a:effectLst/>
                          <a:latin typeface="Arial" panose="020B0604020202020204" pitchFamily="34" charset="0"/>
                          <a:cs typeface="Arial" panose="020B0604020202020204" pitchFamily="34" charset="0"/>
                        </a:rPr>
                        <a:t>Indique les dates et les échéances éventuelles.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669339439"/>
                  </a:ext>
                </a:extLst>
              </a:tr>
            </a:tbl>
          </a:graphicData>
        </a:graphic>
      </p:graphicFrame>
    </p:spTree>
    <p:extLst>
      <p:ext uri="{BB962C8B-B14F-4D97-AF65-F5344CB8AC3E}">
        <p14:creationId xmlns:p14="http://schemas.microsoft.com/office/powerpoint/2010/main" val="253598449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Template>
  <TotalTime>280</TotalTime>
  <Words>583</Words>
  <Application>Microsoft Office PowerPoint</Application>
  <PresentationFormat>Grand écran</PresentationFormat>
  <Paragraphs>71</Paragraphs>
  <Slides>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vt:i4>
      </vt:variant>
    </vt:vector>
  </HeadingPairs>
  <TitlesOfParts>
    <vt:vector size="9" baseType="lpstr">
      <vt:lpstr>Arial</vt:lpstr>
      <vt:lpstr>Calibri</vt:lpstr>
      <vt:lpstr>Century Gothic</vt:lpstr>
      <vt:lpstr>Wingdings 3</vt:lpstr>
      <vt:lpstr>Ion</vt:lpstr>
      <vt:lpstr>Chap. 12 – La communication institutionnelle 2. Mettre en place une action de communication</vt:lpstr>
      <vt:lpstr>2. Mettre en place une action de communication</vt:lpstr>
      <vt:lpstr>Chap. 12 – La communication institutionnelle 2. Mettre en place une action de communication</vt:lpstr>
      <vt:lpstr>Chap. 12 – La communication institutionnelle 2. Mettre en place une action de communication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44</cp:revision>
  <dcterms:created xsi:type="dcterms:W3CDTF">2014-01-14T07:42:30Z</dcterms:created>
  <dcterms:modified xsi:type="dcterms:W3CDTF">2024-03-23T14:09:49Z</dcterms:modified>
</cp:coreProperties>
</file>