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6"/>
  </p:notesMasterIdLst>
  <p:sldIdLst>
    <p:sldId id="260" r:id="rId2"/>
    <p:sldId id="256" r:id="rId3"/>
    <p:sldId id="257" r:id="rId4"/>
    <p:sldId id="261" r:id="rId5"/>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Style clair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Style léger 2 - Accentuation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Style léger 2 - Accentuation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91EBBBCC-DAD2-459C-BE2E-F6DE35CF9A28}" styleName="Style foncé 2 - Accentuation 3/Accentuation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61A8E-64A8-C648-BB68-532C28B1BE2B}" type="datetimeFigureOut">
              <a:rPr lang="fr-FR" smtClean="0"/>
              <a:t>23/03/2024</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6C955-9A8F-3948-B797-4D5D8D1BD70D}" type="slidenum">
              <a:rPr lang="fr-FR" smtClean="0"/>
              <a:t>‹N°›</a:t>
            </a:fld>
            <a:endParaRPr lang="fr-FR"/>
          </a:p>
        </p:txBody>
      </p:sp>
    </p:spTree>
    <p:extLst>
      <p:ext uri="{BB962C8B-B14F-4D97-AF65-F5344CB8AC3E}">
        <p14:creationId xmlns:p14="http://schemas.microsoft.com/office/powerpoint/2010/main" val="394104212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fr-FR"/>
              <a:t>Modifiez le style du titre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0504929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54177252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fr-FR"/>
              <a:t>Modifiez le style du titre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89394050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fr-FR"/>
              <a:t>Modifiez le style du titre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4251540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39262233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5018357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fr-FR"/>
              <a:t>Modifiez le style du titre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4"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65732993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nchorCtr="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76394708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18235252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1181907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05606259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69143322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E0B14B23-EBBB-4FF8-A86F-057ABCCE629C}" type="datetimeFigureOut">
              <a:rPr lang="fr-FR" smtClean="0"/>
              <a:t>23/03/2024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47190945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7" name="Date Placeholder 2"/>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3"/>
          <p:cNvSpPr>
            <a:spLocks noGrp="1"/>
          </p:cNvSpPr>
          <p:nvPr>
            <p:ph type="ftr" sz="quarter" idx="11"/>
          </p:nvPr>
        </p:nvSpPr>
        <p:spPr/>
        <p:txBody>
          <a:bodyPr/>
          <a:lstStyle/>
          <a:p>
            <a:endParaRPr lang="fr-FR"/>
          </a:p>
        </p:txBody>
      </p:sp>
      <p:sp>
        <p:nvSpPr>
          <p:cNvPr id="6" name="Slide Number Placeholder 4"/>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2383922868"/>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2"/>
          <p:cNvSpPr>
            <a:spLocks noGrp="1"/>
          </p:cNvSpPr>
          <p:nvPr>
            <p:ph type="ftr" sz="quarter" idx="11"/>
          </p:nvPr>
        </p:nvSpPr>
        <p:spPr/>
        <p:txBody>
          <a:bodyPr/>
          <a:lstStyle/>
          <a:p>
            <a:endParaRPr lang="fr-FR"/>
          </a:p>
        </p:txBody>
      </p:sp>
      <p:sp>
        <p:nvSpPr>
          <p:cNvPr id="6" name="Slide Number Placeholder 3"/>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74269239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7"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5" name="Footer Placeholder 5"/>
          <p:cNvSpPr>
            <a:spLocks noGrp="1"/>
          </p:cNvSpPr>
          <p:nvPr>
            <p:ph type="ftr" sz="quarter" idx="11"/>
          </p:nvPr>
        </p:nvSpPr>
        <p:spPr/>
        <p:txBody>
          <a:bodyPr/>
          <a:lstStyle/>
          <a:p>
            <a:endParaRPr lang="fr-FR"/>
          </a:p>
        </p:txBody>
      </p:sp>
      <p:sp>
        <p:nvSpPr>
          <p:cNvPr id="6"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421166027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fr-FR"/>
              <a:t>Modifiez le style du titre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E0B14B23-EBBB-4FF8-A86F-057ABCCE629C}" type="datetimeFigureOut">
              <a:rPr lang="fr-FR" smtClean="0"/>
              <a:t>23/03/2024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234C07D-E8DA-4633-BC68-D66A8E810D17}" type="slidenum">
              <a:rPr lang="fr-FR" smtClean="0"/>
              <a:t>‹N°›</a:t>
            </a:fld>
            <a:endParaRPr lang="fr-FR"/>
          </a:p>
        </p:txBody>
      </p:sp>
    </p:spTree>
    <p:extLst>
      <p:ext uri="{BB962C8B-B14F-4D97-AF65-F5344CB8AC3E}">
        <p14:creationId xmlns:p14="http://schemas.microsoft.com/office/powerpoint/2010/main" val="3248156244"/>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fr-FR"/>
              <a:t>Modifiez le style du titre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0B14B23-EBBB-4FF8-A86F-057ABCCE629C}" type="datetimeFigureOut">
              <a:rPr lang="fr-FR" smtClean="0"/>
              <a:t>23/03/2024</a:t>
            </a:fld>
            <a:endParaRPr lang="fr-FR"/>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fr-FR"/>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234C07D-E8DA-4633-BC68-D66A8E810D17}" type="slidenum">
              <a:rPr lang="fr-FR" smtClean="0"/>
              <a:t>‹N°›</a:t>
            </a:fld>
            <a:endParaRPr lang="fr-FR"/>
          </a:p>
        </p:txBody>
      </p:sp>
    </p:spTree>
    <p:extLst>
      <p:ext uri="{BB962C8B-B14F-4D97-AF65-F5344CB8AC3E}">
        <p14:creationId xmlns:p14="http://schemas.microsoft.com/office/powerpoint/2010/main" val="1602204900"/>
      </p:ext>
    </p:extLst>
  </p:cSld>
  <p:clrMap bg1="dk1" tx1="lt1" bg2="dk2"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 id="2147483781" r:id="rId13"/>
    <p:sldLayoutId id="2147483782" r:id="rId14"/>
    <p:sldLayoutId id="2147483783" r:id="rId15"/>
    <p:sldLayoutId id="2147483784" r:id="rId16"/>
    <p:sldLayoutId id="2147483785" r:id="rId17"/>
  </p:sldLayoutIdLst>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844867" cy="937970"/>
          </a:xfrm>
        </p:spPr>
        <p:txBody>
          <a:bodyPr>
            <a:noAutofit/>
          </a:bodyPr>
          <a:lstStyle/>
          <a:p>
            <a:r>
              <a:rPr lang="fr-FR" sz="3200" b="1" dirty="0"/>
              <a:t>Chap. 12 – La communication institutionnelle</a:t>
            </a:r>
            <a:br>
              <a:rPr lang="fr-FR" sz="3200" b="1" dirty="0"/>
            </a:br>
            <a:r>
              <a:rPr lang="fr-FR" sz="3200" b="1" dirty="0">
                <a:solidFill>
                  <a:srgbClr val="FFFF00"/>
                </a:solidFill>
              </a:rPr>
              <a:t>2. Mettre en place une action de communication</a:t>
            </a:r>
          </a:p>
        </p:txBody>
      </p:sp>
      <p:sp>
        <p:nvSpPr>
          <p:cNvPr id="3" name="Rectangle 2">
            <a:extLst>
              <a:ext uri="{FF2B5EF4-FFF2-40B4-BE49-F238E27FC236}">
                <a16:creationId xmlns:a16="http://schemas.microsoft.com/office/drawing/2014/main" id="{60B7275E-C36A-45FD-8AAA-DE9CDCC2A5B7}"/>
              </a:ext>
            </a:extLst>
          </p:cNvPr>
          <p:cNvSpPr/>
          <p:nvPr/>
        </p:nvSpPr>
        <p:spPr>
          <a:xfrm>
            <a:off x="583141" y="1420758"/>
            <a:ext cx="10423525" cy="4170372"/>
          </a:xfrm>
          <a:prstGeom prst="rect">
            <a:avLst/>
          </a:prstGeom>
        </p:spPr>
        <p:txBody>
          <a:bodyPr wrap="square">
            <a:spAutoFit/>
          </a:bodyPr>
          <a:lstStyle/>
          <a:p>
            <a:pPr algn="ctr">
              <a:spcBef>
                <a:spcPts val="600"/>
              </a:spcBef>
              <a:spcAft>
                <a:spcPts val="0"/>
              </a:spcAft>
            </a:pPr>
            <a:r>
              <a:rPr lang="fr-FR" sz="2400" b="1" dirty="0">
                <a:solidFill>
                  <a:srgbClr val="92D050"/>
                </a:solidFill>
                <a:latin typeface="Arial" panose="020B0604020202020204" pitchFamily="34" charset="0"/>
                <a:ea typeface="Calibri" panose="020F0502020204030204" pitchFamily="34" charset="0"/>
                <a:cs typeface="Times New Roman" panose="02020603050405020304" pitchFamily="18" charset="0"/>
              </a:rPr>
              <a:t>50 % des entreprises perdent leurs clients tous les 5 ans, 68 % des clients changent de fournisseur par manque de contacts réguliers ; fidéliser un client coûte deux fois moins cher que de trouver un nouveau client </a:t>
            </a:r>
            <a:endPar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endParaRPr>
          </a:p>
          <a:p>
            <a:pPr algn="r">
              <a:spcAft>
                <a:spcPts val="0"/>
              </a:spcAft>
            </a:pPr>
            <a:r>
              <a:rPr lang="fr-FR" sz="2400" b="1" i="1" dirty="0">
                <a:solidFill>
                  <a:srgbClr val="92D050"/>
                </a:solidFill>
                <a:latin typeface="Arial" panose="020B0604020202020204" pitchFamily="34" charset="0"/>
                <a:ea typeface="Calibri" panose="020F0502020204030204" pitchFamily="34" charset="0"/>
                <a:cs typeface="Arial" panose="020B0604020202020204" pitchFamily="34" charset="0"/>
              </a:rPr>
              <a:t>É</a:t>
            </a:r>
            <a:r>
              <a:rPr lang="fr-FR" sz="2400" b="1" i="1" dirty="0">
                <a:solidFill>
                  <a:srgbClr val="92D050"/>
                </a:solidFill>
                <a:latin typeface="Arial" panose="020B0604020202020204" pitchFamily="34" charset="0"/>
                <a:ea typeface="Calibri" panose="020F0502020204030204" pitchFamily="34" charset="0"/>
                <a:cs typeface="Times New Roman" panose="02020603050405020304" pitchFamily="18" charset="0"/>
              </a:rPr>
              <a:t>tude Harvard Business </a:t>
            </a:r>
            <a:r>
              <a:rPr lang="fr-FR" sz="2400" b="1" i="1" dirty="0" err="1">
                <a:solidFill>
                  <a:srgbClr val="92D050"/>
                </a:solidFill>
                <a:latin typeface="Arial" panose="020B0604020202020204" pitchFamily="34" charset="0"/>
                <a:ea typeface="Calibri" panose="020F0502020204030204" pitchFamily="34" charset="0"/>
                <a:cs typeface="Times New Roman" panose="02020603050405020304" pitchFamily="18" charset="0"/>
              </a:rPr>
              <a:t>Review</a:t>
            </a:r>
            <a:r>
              <a:rPr lang="fr-FR" sz="2400" b="1" i="1" dirty="0">
                <a:solidFill>
                  <a:srgbClr val="92D050"/>
                </a:solidFill>
                <a:latin typeface="Arial" panose="020B0604020202020204" pitchFamily="34" charset="0"/>
                <a:ea typeface="Calibri" panose="020F0502020204030204" pitchFamily="34" charset="0"/>
                <a:cs typeface="Times New Roman" panose="02020603050405020304" pitchFamily="18" charset="0"/>
              </a:rPr>
              <a:t> </a:t>
            </a:r>
            <a:endParaRPr lang="fr-FR" sz="2400" dirty="0">
              <a:solidFill>
                <a:srgbClr val="92D050"/>
              </a:solidFill>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just">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Face à cette situation, l’entreprise doit </a:t>
            </a:r>
            <a:r>
              <a:rPr lang="fr-FR" sz="2400" b="1" dirty="0">
                <a:latin typeface="Arial" panose="020B0604020202020204" pitchFamily="34" charset="0"/>
                <a:ea typeface="Calibri" panose="020F0502020204030204" pitchFamily="34" charset="0"/>
                <a:cs typeface="Times New Roman" panose="02020603050405020304" pitchFamily="18" charset="0"/>
              </a:rPr>
              <a:t>créer du lien et communiquer </a:t>
            </a:r>
            <a:r>
              <a:rPr lang="fr-FR" sz="2400" dirty="0">
                <a:latin typeface="Arial" panose="020B0604020202020204" pitchFamily="34" charset="0"/>
                <a:ea typeface="Calibri" panose="020F0502020204030204" pitchFamily="34" charset="0"/>
                <a:cs typeface="Times New Roman" panose="02020603050405020304" pitchFamily="18" charset="0"/>
              </a:rPr>
              <a:t>avec ses clients afin de les fidéliser. </a:t>
            </a:r>
          </a:p>
          <a:p>
            <a:pPr algn="just">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Elle peut y parvenir en valorisant et en partageant des valeurs communes. La mise en œuvre de ces actions doit respecter plusieurs étapes. </a:t>
            </a:r>
          </a:p>
        </p:txBody>
      </p:sp>
    </p:spTree>
    <p:extLst>
      <p:ext uri="{BB962C8B-B14F-4D97-AF65-F5344CB8AC3E}">
        <p14:creationId xmlns:p14="http://schemas.microsoft.com/office/powerpoint/2010/main" val="12035324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382072"/>
            <a:ext cx="11844867" cy="937970"/>
          </a:xfrm>
        </p:spPr>
        <p:txBody>
          <a:bodyPr>
            <a:noAutofit/>
          </a:bodyPr>
          <a:lstStyle/>
          <a:p>
            <a:r>
              <a:rPr lang="fr-FR" sz="2800" b="1" dirty="0">
                <a:solidFill>
                  <a:srgbClr val="FFFF00"/>
                </a:solidFill>
              </a:rPr>
              <a:t>2. Mettre en place une action de communication</a:t>
            </a:r>
          </a:p>
        </p:txBody>
      </p:sp>
      <p:sp>
        <p:nvSpPr>
          <p:cNvPr id="5" name="Rectangle 4">
            <a:extLst>
              <a:ext uri="{FF2B5EF4-FFF2-40B4-BE49-F238E27FC236}">
                <a16:creationId xmlns:a16="http://schemas.microsoft.com/office/drawing/2014/main" id="{9033B647-7144-41C9-8328-58868E223BFD}"/>
              </a:ext>
            </a:extLst>
          </p:cNvPr>
          <p:cNvSpPr/>
          <p:nvPr/>
        </p:nvSpPr>
        <p:spPr>
          <a:xfrm>
            <a:off x="0" y="607149"/>
            <a:ext cx="6712094" cy="461665"/>
          </a:xfrm>
          <a:prstGeom prst="rect">
            <a:avLst/>
          </a:prstGeom>
        </p:spPr>
        <p:txBody>
          <a:bodyPr wrap="none">
            <a:spAutoFit/>
          </a:bodyPr>
          <a:lstStyle/>
          <a:p>
            <a:pPr algn="just">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2.1. Concevoir une action de communication</a:t>
            </a:r>
          </a:p>
        </p:txBody>
      </p:sp>
      <p:graphicFrame>
        <p:nvGraphicFramePr>
          <p:cNvPr id="9" name="Tableau 8">
            <a:extLst>
              <a:ext uri="{FF2B5EF4-FFF2-40B4-BE49-F238E27FC236}">
                <a16:creationId xmlns:a16="http://schemas.microsoft.com/office/drawing/2014/main" id="{26A40D2B-793B-4E18-A192-F9A1A6CB5F7D}"/>
              </a:ext>
            </a:extLst>
          </p:cNvPr>
          <p:cNvGraphicFramePr>
            <a:graphicFrameLocks noGrp="1"/>
          </p:cNvGraphicFramePr>
          <p:nvPr>
            <p:extLst>
              <p:ext uri="{D42A27DB-BD31-4B8C-83A1-F6EECF244321}">
                <p14:modId xmlns:p14="http://schemas.microsoft.com/office/powerpoint/2010/main" val="2741029220"/>
              </p:ext>
            </p:extLst>
          </p:nvPr>
        </p:nvGraphicFramePr>
        <p:xfrm>
          <a:off x="393065" y="1253544"/>
          <a:ext cx="11168168" cy="5257320"/>
        </p:xfrm>
        <a:graphic>
          <a:graphicData uri="http://schemas.openxmlformats.org/drawingml/2006/table">
            <a:tbl>
              <a:tblPr firstRow="1" firstCol="1" bandRow="1">
                <a:tableStyleId>{5C22544A-7EE6-4342-B048-85BDC9FD1C3A}</a:tableStyleId>
              </a:tblPr>
              <a:tblGrid>
                <a:gridCol w="2320502">
                  <a:extLst>
                    <a:ext uri="{9D8B030D-6E8A-4147-A177-3AD203B41FA5}">
                      <a16:colId xmlns:a16="http://schemas.microsoft.com/office/drawing/2014/main" val="2431006586"/>
                    </a:ext>
                  </a:extLst>
                </a:gridCol>
                <a:gridCol w="8847666">
                  <a:extLst>
                    <a:ext uri="{9D8B030D-6E8A-4147-A177-3AD203B41FA5}">
                      <a16:colId xmlns:a16="http://schemas.microsoft.com/office/drawing/2014/main" val="2815219137"/>
                    </a:ext>
                  </a:extLst>
                </a:gridCol>
              </a:tblGrid>
              <a:tr h="282711">
                <a:tc>
                  <a:txBody>
                    <a:bodyPr/>
                    <a:lstStyle/>
                    <a:p>
                      <a:pPr algn="ctr">
                        <a:spcBef>
                          <a:spcPts val="300"/>
                        </a:spcBef>
                        <a:spcAft>
                          <a:spcPts val="300"/>
                        </a:spcAft>
                      </a:pPr>
                      <a:r>
                        <a:rPr lang="fr-FR" sz="1600" b="1">
                          <a:solidFill>
                            <a:schemeClr val="bg1"/>
                          </a:solidFill>
                          <a:effectLst/>
                          <a:latin typeface="Arial" panose="020B0604020202020204" pitchFamily="34" charset="0"/>
                          <a:cs typeface="Arial" panose="020B0604020202020204" pitchFamily="34" charset="0"/>
                        </a:rPr>
                        <a:t>Étapes</a:t>
                      </a:r>
                      <a:endParaRPr lang="fr-FR" sz="1600" b="1">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Bef>
                          <a:spcPts val="300"/>
                        </a:spcBef>
                        <a:spcAft>
                          <a:spcPts val="300"/>
                        </a:spcAft>
                      </a:pPr>
                      <a:r>
                        <a:rPr lang="fr-FR" sz="1600" b="1">
                          <a:solidFill>
                            <a:schemeClr val="bg1"/>
                          </a:solidFill>
                          <a:effectLst/>
                          <a:latin typeface="Arial" panose="020B0604020202020204" pitchFamily="34" charset="0"/>
                          <a:cs typeface="Arial" panose="020B0604020202020204" pitchFamily="34" charset="0"/>
                        </a:rPr>
                        <a:t>Contenus</a:t>
                      </a:r>
                      <a:endParaRPr lang="fr-FR" sz="1600" b="1">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166377431"/>
                  </a:ext>
                </a:extLst>
              </a:tr>
              <a:tr h="565423">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Définir l'objectif </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Quel est le but de l’action de communication : informer, valoriser l’image de l’entreprise, recruter… ?</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673416395"/>
                  </a:ext>
                </a:extLst>
              </a:tr>
              <a:tr h="565423">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Définir la cible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Quel est la cible concerné : clients, partenaires, journalistes, jeunes, sénior, sportif, homme, femme, CSP +, candidats à un recrutement…</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52241732"/>
                  </a:ext>
                </a:extLst>
              </a:tr>
              <a:tr h="282711">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Prévoir la période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Préciser la date ou la période de l’action.</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766870926"/>
                  </a:ext>
                </a:extLst>
              </a:tr>
              <a:tr h="907032">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Définir le message </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Quel est le message à transmettre, et les informations à utiliser (historique, actualité, évènement, savoir-faire…</a:t>
                      </a:r>
                    </a:p>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Quelle approche l’entreprise va avoir : informer, émouvoir, faire agir… </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151084956"/>
                  </a:ext>
                </a:extLst>
              </a:tr>
              <a:tr h="282711">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Chiffrer le budget</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Définir les moyens financiers alloués à l’action.</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63352841"/>
                  </a:ext>
                </a:extLst>
              </a:tr>
              <a:tr h="675040">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Choisir le support</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Sélectionnez le support ou le média le plus adapté au message à faire passer : catalogue, prospectus, mél, lettre d’information, communiqué de presse, post Instagram ou Facebook… </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30209510"/>
                  </a:ext>
                </a:extLst>
              </a:tr>
              <a:tr h="565423">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Lister les informations</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Dresser la liste des informations à mettre sur le support. Elles sont indissociables du support utilisé. Selon la taille, le nombre d'informations sera plus ou moins grand.</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007130539"/>
                  </a:ext>
                </a:extLst>
              </a:tr>
              <a:tr h="565423">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Mettre en forme</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Saisir et mettre en forme les données sur le support en adaptant le contenu à la nature et à la taille du support utilisé.</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723233532"/>
                  </a:ext>
                </a:extLst>
              </a:tr>
              <a:tr h="565423">
                <a:tc>
                  <a:txBody>
                    <a:bodyPr/>
                    <a:lstStyle/>
                    <a:p>
                      <a:pPr algn="l">
                        <a:spcBef>
                          <a:spcPts val="200"/>
                        </a:spcBef>
                        <a:spcAft>
                          <a:spcPts val="200"/>
                        </a:spcAft>
                      </a:pPr>
                      <a:r>
                        <a:rPr lang="fr-FR" sz="1600" b="1" dirty="0">
                          <a:solidFill>
                            <a:schemeClr val="bg1"/>
                          </a:solidFill>
                          <a:effectLst/>
                          <a:latin typeface="Arial" panose="020B0604020202020204" pitchFamily="34" charset="0"/>
                          <a:cs typeface="Arial" panose="020B0604020202020204" pitchFamily="34" charset="0"/>
                        </a:rPr>
                        <a:t>Évaluer l’action</a:t>
                      </a:r>
                      <a:endParaRPr lang="fr-FR" sz="1600" b="1"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200"/>
                        </a:spcBef>
                        <a:spcAft>
                          <a:spcPts val="200"/>
                        </a:spcAft>
                      </a:pPr>
                      <a:r>
                        <a:rPr lang="fr-FR" sz="1600" b="0" dirty="0">
                          <a:solidFill>
                            <a:schemeClr val="bg1"/>
                          </a:solidFill>
                          <a:effectLst/>
                          <a:latin typeface="Arial" panose="020B0604020202020204" pitchFamily="34" charset="0"/>
                          <a:cs typeface="Arial" panose="020B0604020202020204" pitchFamily="34" charset="0"/>
                        </a:rPr>
                        <a:t>Contrôler l’efficacité de l’action en termes de coûts réels, de retombés médiatiques  de notoriété, d’évolution de l’image de l’entreprise…</a:t>
                      </a:r>
                      <a:endParaRPr lang="fr-FR" sz="1600" b="0" dirty="0">
                        <a:solidFill>
                          <a:schemeClr val="bg1"/>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517928248"/>
                  </a:ext>
                </a:extLst>
              </a:tr>
            </a:tbl>
          </a:graphicData>
        </a:graphic>
      </p:graphicFrame>
    </p:spTree>
    <p:extLst>
      <p:ext uri="{BB962C8B-B14F-4D97-AF65-F5344CB8AC3E}">
        <p14:creationId xmlns:p14="http://schemas.microsoft.com/office/powerpoint/2010/main" val="549834502"/>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1555"/>
            <a:ext cx="11844867" cy="937970"/>
          </a:xfrm>
        </p:spPr>
        <p:txBody>
          <a:bodyPr>
            <a:noAutofit/>
          </a:bodyPr>
          <a:lstStyle/>
          <a:p>
            <a:r>
              <a:rPr lang="fr-FR" sz="2800" b="1" dirty="0"/>
              <a:t>Chap. 12 – La communication institutionnelle</a:t>
            </a:r>
            <a:br>
              <a:rPr lang="fr-FR" sz="2800" b="1" dirty="0"/>
            </a:br>
            <a:r>
              <a:rPr lang="fr-FR" sz="2800" b="1" dirty="0">
                <a:solidFill>
                  <a:srgbClr val="FFFF00"/>
                </a:solidFill>
              </a:rPr>
              <a:t>2. Mettre en place une action de communication</a:t>
            </a:r>
          </a:p>
        </p:txBody>
      </p:sp>
      <p:sp>
        <p:nvSpPr>
          <p:cNvPr id="3" name="Rectangle 2">
            <a:extLst>
              <a:ext uri="{FF2B5EF4-FFF2-40B4-BE49-F238E27FC236}">
                <a16:creationId xmlns:a16="http://schemas.microsoft.com/office/drawing/2014/main" id="{95CDEC90-30D2-4744-8725-4FCF539E376E}"/>
              </a:ext>
            </a:extLst>
          </p:cNvPr>
          <p:cNvSpPr/>
          <p:nvPr/>
        </p:nvSpPr>
        <p:spPr>
          <a:xfrm>
            <a:off x="491067" y="1648966"/>
            <a:ext cx="11036299" cy="984885"/>
          </a:xfrm>
          <a:prstGeom prst="rect">
            <a:avLst/>
          </a:prstGeom>
        </p:spPr>
        <p:txBody>
          <a:bodyPr wrap="square">
            <a:spAutoFit/>
          </a:bodyPr>
          <a:lstStyle/>
          <a:p>
            <a:pPr>
              <a:spcBef>
                <a:spcPts val="600"/>
              </a:spcBef>
              <a:spcAft>
                <a:spcPts val="600"/>
              </a:spcAft>
            </a:pPr>
            <a:r>
              <a:rPr lang="fr-FR" sz="2400" dirty="0">
                <a:latin typeface="Arial" panose="020B0604020202020204" pitchFamily="34" charset="0"/>
                <a:ea typeface="Calibri" panose="020F0502020204030204" pitchFamily="34" charset="0"/>
                <a:cs typeface="Times New Roman" panose="02020603050405020304" pitchFamily="18" charset="0"/>
              </a:rPr>
              <a:t>Ces actions sont synthétisées dans le plan de communication institutionnel.</a:t>
            </a:r>
          </a:p>
          <a:p>
            <a:pPr algn="ctr">
              <a:spcBef>
                <a:spcPts val="600"/>
              </a:spcBef>
              <a:spcAft>
                <a:spcPts val="600"/>
              </a:spcAft>
            </a:pPr>
            <a:r>
              <a:rPr lang="fr-FR" sz="2400" b="1" dirty="0">
                <a:latin typeface="Arial" panose="020B0604020202020204" pitchFamily="34" charset="0"/>
                <a:ea typeface="Calibri" panose="020F0502020204030204" pitchFamily="34" charset="0"/>
                <a:cs typeface="Times New Roman" panose="02020603050405020304" pitchFamily="18" charset="0"/>
              </a:rPr>
              <a:t>Plan de communication institutionnel</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4" name="Tableau 3">
            <a:extLst>
              <a:ext uri="{FF2B5EF4-FFF2-40B4-BE49-F238E27FC236}">
                <a16:creationId xmlns:a16="http://schemas.microsoft.com/office/drawing/2014/main" id="{9ABC9EBD-F36E-445B-A774-F584B768707D}"/>
              </a:ext>
            </a:extLst>
          </p:cNvPr>
          <p:cNvGraphicFramePr>
            <a:graphicFrameLocks noGrp="1"/>
          </p:cNvGraphicFramePr>
          <p:nvPr>
            <p:extLst>
              <p:ext uri="{D42A27DB-BD31-4B8C-83A1-F6EECF244321}">
                <p14:modId xmlns:p14="http://schemas.microsoft.com/office/powerpoint/2010/main" val="3736957043"/>
              </p:ext>
            </p:extLst>
          </p:nvPr>
        </p:nvGraphicFramePr>
        <p:xfrm>
          <a:off x="277224" y="2964738"/>
          <a:ext cx="11448315" cy="2377577"/>
        </p:xfrm>
        <a:graphic>
          <a:graphicData uri="http://schemas.openxmlformats.org/drawingml/2006/table">
            <a:tbl>
              <a:tblPr firstRow="1" firstCol="1" bandRow="1">
                <a:tableStyleId>{F2DE63D5-997A-4646-A377-4702673A728D}</a:tableStyleId>
              </a:tblPr>
              <a:tblGrid>
                <a:gridCol w="2270945">
                  <a:extLst>
                    <a:ext uri="{9D8B030D-6E8A-4147-A177-3AD203B41FA5}">
                      <a16:colId xmlns:a16="http://schemas.microsoft.com/office/drawing/2014/main" val="3821896817"/>
                    </a:ext>
                  </a:extLst>
                </a:gridCol>
                <a:gridCol w="1470343">
                  <a:extLst>
                    <a:ext uri="{9D8B030D-6E8A-4147-A177-3AD203B41FA5}">
                      <a16:colId xmlns:a16="http://schemas.microsoft.com/office/drawing/2014/main" val="2948419874"/>
                    </a:ext>
                  </a:extLst>
                </a:gridCol>
                <a:gridCol w="2179755">
                  <a:extLst>
                    <a:ext uri="{9D8B030D-6E8A-4147-A177-3AD203B41FA5}">
                      <a16:colId xmlns:a16="http://schemas.microsoft.com/office/drawing/2014/main" val="2019073142"/>
                    </a:ext>
                  </a:extLst>
                </a:gridCol>
                <a:gridCol w="1437448">
                  <a:extLst>
                    <a:ext uri="{9D8B030D-6E8A-4147-A177-3AD203B41FA5}">
                      <a16:colId xmlns:a16="http://schemas.microsoft.com/office/drawing/2014/main" val="1021267780"/>
                    </a:ext>
                  </a:extLst>
                </a:gridCol>
                <a:gridCol w="1005522">
                  <a:extLst>
                    <a:ext uri="{9D8B030D-6E8A-4147-A177-3AD203B41FA5}">
                      <a16:colId xmlns:a16="http://schemas.microsoft.com/office/drawing/2014/main" val="2842487158"/>
                    </a:ext>
                  </a:extLst>
                </a:gridCol>
                <a:gridCol w="3084302">
                  <a:extLst>
                    <a:ext uri="{9D8B030D-6E8A-4147-A177-3AD203B41FA5}">
                      <a16:colId xmlns:a16="http://schemas.microsoft.com/office/drawing/2014/main" val="379137973"/>
                    </a:ext>
                  </a:extLst>
                </a:gridCol>
              </a:tblGrid>
              <a:tr h="432287">
                <a:tc>
                  <a:txBody>
                    <a:bodyPr/>
                    <a:lstStyle/>
                    <a:p>
                      <a:pPr algn="ctr">
                        <a:spcAft>
                          <a:spcPts val="0"/>
                        </a:spcAft>
                      </a:pPr>
                      <a:r>
                        <a:rPr lang="fr-FR" sz="1600">
                          <a:effectLst/>
                          <a:latin typeface="Arial" panose="020B0604020202020204" pitchFamily="34" charset="0"/>
                          <a:cs typeface="Arial" panose="020B0604020202020204" pitchFamily="34" charset="0"/>
                        </a:rPr>
                        <a:t>Actions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600">
                          <a:effectLst/>
                          <a:latin typeface="Arial" panose="020B0604020202020204" pitchFamily="34" charset="0"/>
                          <a:cs typeface="Arial" panose="020B0604020202020204" pitchFamily="34" charset="0"/>
                        </a:rPr>
                        <a:t>Cibles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600">
                          <a:effectLst/>
                          <a:latin typeface="Arial" panose="020B0604020202020204" pitchFamily="34" charset="0"/>
                          <a:cs typeface="Arial" panose="020B0604020202020204" pitchFamily="34" charset="0"/>
                        </a:rPr>
                        <a:t>Moyens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600">
                          <a:effectLst/>
                          <a:latin typeface="Arial" panose="020B0604020202020204" pitchFamily="34" charset="0"/>
                          <a:cs typeface="Arial" panose="020B0604020202020204" pitchFamily="34" charset="0"/>
                        </a:rPr>
                        <a:t>Périodes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600" dirty="0">
                          <a:effectLst/>
                          <a:latin typeface="Arial" panose="020B0604020202020204" pitchFamily="34" charset="0"/>
                          <a:cs typeface="Arial" panose="020B0604020202020204" pitchFamily="34" charset="0"/>
                        </a:rPr>
                        <a:t>Budgets</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tc>
                  <a:txBody>
                    <a:bodyPr/>
                    <a:lstStyle/>
                    <a:p>
                      <a:pPr algn="ctr">
                        <a:spcAft>
                          <a:spcPts val="0"/>
                        </a:spcAft>
                      </a:pPr>
                      <a:r>
                        <a:rPr lang="fr-FR" sz="1600">
                          <a:effectLst/>
                          <a:latin typeface="Arial" panose="020B0604020202020204" pitchFamily="34" charset="0"/>
                          <a:cs typeface="Arial" panose="020B0604020202020204" pitchFamily="34" charset="0"/>
                        </a:rPr>
                        <a:t>Indicateurs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30102631"/>
                  </a:ext>
                </a:extLst>
              </a:tr>
              <a:tr h="648430">
                <a:tc>
                  <a:txBody>
                    <a:bodyPr/>
                    <a:lstStyle/>
                    <a:p>
                      <a:pPr algn="l">
                        <a:spcAft>
                          <a:spcPts val="0"/>
                        </a:spcAft>
                      </a:pPr>
                      <a:r>
                        <a:rPr lang="fr-FR" sz="1600">
                          <a:effectLst/>
                          <a:latin typeface="Arial" panose="020B0604020202020204" pitchFamily="34" charset="0"/>
                          <a:cs typeface="Arial" panose="020B0604020202020204" pitchFamily="34" charset="0"/>
                        </a:rPr>
                        <a:t>Remise de prix aux sportifs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Tout le monde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Articles journal local</a:t>
                      </a:r>
                    </a:p>
                    <a:p>
                      <a:pPr algn="l">
                        <a:spcAft>
                          <a:spcPts val="0"/>
                        </a:spcAft>
                      </a:pPr>
                      <a:r>
                        <a:rPr lang="fr-FR" sz="1600">
                          <a:effectLst/>
                          <a:latin typeface="Arial" panose="020B0604020202020204" pitchFamily="34" charset="0"/>
                          <a:cs typeface="Arial" panose="020B0604020202020204" pitchFamily="34" charset="0"/>
                        </a:rPr>
                        <a:t>Journal entreprise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Mi-septembre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1 000 €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Nombre de personnes présentes</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65293698"/>
                  </a:ext>
                </a:extLst>
              </a:tr>
              <a:tr h="1296860">
                <a:tc>
                  <a:txBody>
                    <a:bodyPr/>
                    <a:lstStyle/>
                    <a:p>
                      <a:pPr algn="l">
                        <a:spcAft>
                          <a:spcPts val="0"/>
                        </a:spcAft>
                      </a:pPr>
                      <a:r>
                        <a:rPr lang="fr-FR" sz="1600">
                          <a:effectLst/>
                          <a:latin typeface="Arial" panose="020B0604020202020204" pitchFamily="34" charset="0"/>
                          <a:cs typeface="Arial" panose="020B0604020202020204" pitchFamily="34" charset="0"/>
                        </a:rPr>
                        <a:t>Sponsoring marathon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Tout le monde</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Panneau d’arrivée</a:t>
                      </a:r>
                    </a:p>
                    <a:p>
                      <a:pPr algn="l">
                        <a:spcAft>
                          <a:spcPts val="0"/>
                        </a:spcAft>
                      </a:pPr>
                      <a:r>
                        <a:rPr lang="fr-FR" sz="1600">
                          <a:effectLst/>
                          <a:latin typeface="Arial" panose="020B0604020202020204" pitchFamily="34" charset="0"/>
                          <a:cs typeface="Arial" panose="020B0604020202020204" pitchFamily="34" charset="0"/>
                        </a:rPr>
                        <a:t>Logo sur numéro participant</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a:effectLst/>
                          <a:latin typeface="Arial" panose="020B0604020202020204" pitchFamily="34" charset="0"/>
                          <a:cs typeface="Arial" panose="020B0604020202020204" pitchFamily="34" charset="0"/>
                        </a:rPr>
                        <a:t>15 mai</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a:spcAft>
                          <a:spcPts val="0"/>
                        </a:spcAft>
                      </a:pPr>
                      <a:r>
                        <a:rPr lang="fr-FR" sz="1600">
                          <a:effectLst/>
                          <a:latin typeface="Arial" panose="020B0604020202020204" pitchFamily="34" charset="0"/>
                          <a:cs typeface="Arial" panose="020B0604020202020204" pitchFamily="34" charset="0"/>
                        </a:rPr>
                        <a:t>3 000 €</a:t>
                      </a:r>
                      <a:endParaRPr lang="fr-FR" sz="16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Aft>
                          <a:spcPts val="0"/>
                        </a:spcAft>
                      </a:pPr>
                      <a:r>
                        <a:rPr lang="fr-FR" sz="1600" dirty="0">
                          <a:effectLst/>
                          <a:latin typeface="Arial" panose="020B0604020202020204" pitchFamily="34" charset="0"/>
                          <a:cs typeface="Arial" panose="020B0604020202020204" pitchFamily="34" charset="0"/>
                        </a:rPr>
                        <a:t>Nombre de contacts</a:t>
                      </a:r>
                    </a:p>
                    <a:p>
                      <a:pPr algn="l">
                        <a:spcAft>
                          <a:spcPts val="0"/>
                        </a:spcAft>
                      </a:pPr>
                      <a:r>
                        <a:rPr lang="fr-FR" sz="1600" dirty="0">
                          <a:effectLst/>
                          <a:latin typeface="Arial" panose="020B0604020202020204" pitchFamily="34" charset="0"/>
                          <a:cs typeface="Arial" panose="020B0604020202020204" pitchFamily="34" charset="0"/>
                        </a:rPr>
                        <a:t>Nombre de citations dans la presse</a:t>
                      </a:r>
                    </a:p>
                    <a:p>
                      <a:pPr algn="l">
                        <a:spcAft>
                          <a:spcPts val="0"/>
                        </a:spcAft>
                      </a:pPr>
                      <a:r>
                        <a:rPr lang="fr-FR" sz="1600" dirty="0">
                          <a:effectLst/>
                          <a:latin typeface="Arial" panose="020B0604020202020204" pitchFamily="34" charset="0"/>
                          <a:cs typeface="Arial" panose="020B0604020202020204" pitchFamily="34" charset="0"/>
                        </a:rPr>
                        <a:t>Taux de notoriété spontanée, assistée</a:t>
                      </a:r>
                      <a:endParaRPr lang="fr-FR" sz="16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447316747"/>
                  </a:ext>
                </a:extLst>
              </a:tr>
            </a:tbl>
          </a:graphicData>
        </a:graphic>
      </p:graphicFrame>
      <p:sp>
        <p:nvSpPr>
          <p:cNvPr id="5" name="Rectangle 4">
            <a:extLst>
              <a:ext uri="{FF2B5EF4-FFF2-40B4-BE49-F238E27FC236}">
                <a16:creationId xmlns:a16="http://schemas.microsoft.com/office/drawing/2014/main" id="{3922A92D-726A-4EE2-B035-59C57D9EC4EA}"/>
              </a:ext>
            </a:extLst>
          </p:cNvPr>
          <p:cNvSpPr/>
          <p:nvPr/>
        </p:nvSpPr>
        <p:spPr>
          <a:xfrm>
            <a:off x="30620" y="937971"/>
            <a:ext cx="6712094" cy="461665"/>
          </a:xfrm>
          <a:prstGeom prst="rect">
            <a:avLst/>
          </a:prstGeom>
        </p:spPr>
        <p:txBody>
          <a:bodyPr wrap="none">
            <a:spAutoFit/>
          </a:bodyPr>
          <a:lstStyle/>
          <a:p>
            <a:pPr algn="just">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2.1. Concevoir une action de communication</a:t>
            </a:r>
          </a:p>
        </p:txBody>
      </p:sp>
    </p:spTree>
    <p:extLst>
      <p:ext uri="{BB962C8B-B14F-4D97-AF65-F5344CB8AC3E}">
        <p14:creationId xmlns:p14="http://schemas.microsoft.com/office/powerpoint/2010/main" val="1971621325"/>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
            <a:ext cx="11844867" cy="937970"/>
          </a:xfrm>
        </p:spPr>
        <p:txBody>
          <a:bodyPr>
            <a:noAutofit/>
          </a:bodyPr>
          <a:lstStyle/>
          <a:p>
            <a:r>
              <a:rPr lang="fr-FR" sz="2800" b="1" dirty="0"/>
              <a:t>Chap. 12 – La communication institutionnelle</a:t>
            </a:r>
            <a:br>
              <a:rPr lang="fr-FR" sz="2800" b="1" dirty="0"/>
            </a:br>
            <a:r>
              <a:rPr lang="fr-FR" sz="2800" b="1" dirty="0">
                <a:solidFill>
                  <a:srgbClr val="FFFF00"/>
                </a:solidFill>
              </a:rPr>
              <a:t>2. Mettre en place une action de communication</a:t>
            </a:r>
          </a:p>
        </p:txBody>
      </p:sp>
      <p:sp>
        <p:nvSpPr>
          <p:cNvPr id="5" name="Rectangle 4">
            <a:extLst>
              <a:ext uri="{FF2B5EF4-FFF2-40B4-BE49-F238E27FC236}">
                <a16:creationId xmlns:a16="http://schemas.microsoft.com/office/drawing/2014/main" id="{A03983D1-908F-4FBB-9481-AB7D47F82BC6}"/>
              </a:ext>
            </a:extLst>
          </p:cNvPr>
          <p:cNvSpPr/>
          <p:nvPr/>
        </p:nvSpPr>
        <p:spPr>
          <a:xfrm>
            <a:off x="43985" y="937971"/>
            <a:ext cx="5262979" cy="461665"/>
          </a:xfrm>
          <a:prstGeom prst="rect">
            <a:avLst/>
          </a:prstGeom>
        </p:spPr>
        <p:txBody>
          <a:bodyPr wrap="none">
            <a:spAutoFit/>
          </a:bodyPr>
          <a:lstStyle/>
          <a:p>
            <a:pPr algn="just">
              <a:spcBef>
                <a:spcPts val="600"/>
              </a:spcBef>
              <a:spcAft>
                <a:spcPts val="600"/>
              </a:spcAft>
            </a:pPr>
            <a:r>
              <a:rPr lang="fr-FR" sz="2400" b="1" dirty="0">
                <a:latin typeface="Arial" panose="020B0604020202020204" pitchFamily="34" charset="0"/>
                <a:ea typeface="Times New Roman" panose="02020603050405020304" pitchFamily="18" charset="0"/>
                <a:cs typeface="Arial" panose="020B0604020202020204" pitchFamily="34" charset="0"/>
              </a:rPr>
              <a:t>2.2. Rédiger un cahier des charges</a:t>
            </a:r>
          </a:p>
        </p:txBody>
      </p:sp>
      <p:sp>
        <p:nvSpPr>
          <p:cNvPr id="6" name="Rectangle 5">
            <a:extLst>
              <a:ext uri="{FF2B5EF4-FFF2-40B4-BE49-F238E27FC236}">
                <a16:creationId xmlns:a16="http://schemas.microsoft.com/office/drawing/2014/main" id="{CA4BE249-9A5E-44D1-B022-C13F4D212A21}"/>
              </a:ext>
            </a:extLst>
          </p:cNvPr>
          <p:cNvSpPr/>
          <p:nvPr/>
        </p:nvSpPr>
        <p:spPr>
          <a:xfrm>
            <a:off x="427565" y="1780098"/>
            <a:ext cx="11116735" cy="1723549"/>
          </a:xfrm>
          <a:prstGeom prst="rect">
            <a:avLst/>
          </a:prstGeom>
        </p:spPr>
        <p:txBody>
          <a:bodyPr wrap="square">
            <a:spAutoFit/>
          </a:bodyPr>
          <a:lstStyle/>
          <a:p>
            <a:pPr algn="ctr">
              <a:spcBef>
                <a:spcPts val="6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Ce document contractuel décrit les besoins et les résultats attendus d’une action de communication. Il sert de référence aux acteurs du projet, plus il est détaillé et plus les risques d’interprétations et d’erreurs sont réduits. </a:t>
            </a:r>
            <a:endParaRPr lang="fr-FR" sz="2400" dirty="0">
              <a:latin typeface="Arial" panose="020B0604020202020204" pitchFamily="34" charset="0"/>
              <a:ea typeface="Calibri" panose="020F0502020204030204" pitchFamily="34" charset="0"/>
              <a:cs typeface="Times New Roman" panose="02020603050405020304" pitchFamily="18" charset="0"/>
            </a:endParaRPr>
          </a:p>
          <a:p>
            <a:pPr algn="ctr">
              <a:spcBef>
                <a:spcPts val="600"/>
              </a:spcBef>
              <a:spcAft>
                <a:spcPts val="600"/>
              </a:spcAft>
            </a:pPr>
            <a:r>
              <a:rPr lang="fr-FR" sz="2400" dirty="0">
                <a:latin typeface="Arial" panose="020B0604020202020204" pitchFamily="34" charset="0"/>
                <a:ea typeface="Calibri" panose="020F0502020204030204" pitchFamily="34" charset="0"/>
                <a:cs typeface="Arial" panose="020B0604020202020204" pitchFamily="34" charset="0"/>
              </a:rPr>
              <a:t>Son contenu est le suivant :</a:t>
            </a:r>
            <a:endParaRPr lang="fr-FR" sz="2400" dirty="0">
              <a:latin typeface="Arial" panose="020B0604020202020204" pitchFamily="34" charset="0"/>
              <a:ea typeface="Calibri" panose="020F0502020204030204" pitchFamily="34" charset="0"/>
              <a:cs typeface="Times New Roman" panose="02020603050405020304" pitchFamily="18" charset="0"/>
            </a:endParaRPr>
          </a:p>
        </p:txBody>
      </p:sp>
      <p:graphicFrame>
        <p:nvGraphicFramePr>
          <p:cNvPr id="7" name="Tableau 6">
            <a:extLst>
              <a:ext uri="{FF2B5EF4-FFF2-40B4-BE49-F238E27FC236}">
                <a16:creationId xmlns:a16="http://schemas.microsoft.com/office/drawing/2014/main" id="{542FB413-6688-4CED-9651-8E13B2584A87}"/>
              </a:ext>
            </a:extLst>
          </p:cNvPr>
          <p:cNvGraphicFramePr>
            <a:graphicFrameLocks noGrp="1"/>
          </p:cNvGraphicFramePr>
          <p:nvPr>
            <p:extLst>
              <p:ext uri="{D42A27DB-BD31-4B8C-83A1-F6EECF244321}">
                <p14:modId xmlns:p14="http://schemas.microsoft.com/office/powerpoint/2010/main" val="2087665768"/>
              </p:ext>
            </p:extLst>
          </p:nvPr>
        </p:nvGraphicFramePr>
        <p:xfrm>
          <a:off x="877570" y="3682999"/>
          <a:ext cx="10192597" cy="2662770"/>
        </p:xfrm>
        <a:graphic>
          <a:graphicData uri="http://schemas.openxmlformats.org/drawingml/2006/table">
            <a:tbl>
              <a:tblPr firstRow="1" firstCol="1" bandRow="1">
                <a:tableStyleId>{5C22544A-7EE6-4342-B048-85BDC9FD1C3A}</a:tableStyleId>
              </a:tblPr>
              <a:tblGrid>
                <a:gridCol w="2636930">
                  <a:extLst>
                    <a:ext uri="{9D8B030D-6E8A-4147-A177-3AD203B41FA5}">
                      <a16:colId xmlns:a16="http://schemas.microsoft.com/office/drawing/2014/main" val="3273803083"/>
                    </a:ext>
                  </a:extLst>
                </a:gridCol>
                <a:gridCol w="7555667">
                  <a:extLst>
                    <a:ext uri="{9D8B030D-6E8A-4147-A177-3AD203B41FA5}">
                      <a16:colId xmlns:a16="http://schemas.microsoft.com/office/drawing/2014/main" val="248184267"/>
                    </a:ext>
                  </a:extLst>
                </a:gridCol>
              </a:tblGrid>
              <a:tr h="443795">
                <a:tc>
                  <a:txBody>
                    <a:bodyPr/>
                    <a:lstStyle/>
                    <a:p>
                      <a:pPr algn="ctr">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Rubriques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ctr">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Contenu</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553702991"/>
                  </a:ext>
                </a:extLst>
              </a:tr>
              <a:tr h="443795">
                <a:tc>
                  <a:txBody>
                    <a:bodyPr/>
                    <a:lstStyle/>
                    <a:p>
                      <a:pPr algn="l">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Contexte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Décrit le positionnement politique et stratégique de l’action.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280465884"/>
                  </a:ext>
                </a:extLst>
              </a:tr>
              <a:tr h="443795">
                <a:tc>
                  <a:txBody>
                    <a:bodyPr/>
                    <a:lstStyle/>
                    <a:p>
                      <a:pPr algn="l">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Objectifs</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Décrit le but recherché par l’action, la cible, le ou les messages.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654328415"/>
                  </a:ext>
                </a:extLst>
              </a:tr>
              <a:tr h="443795">
                <a:tc>
                  <a:txBody>
                    <a:bodyPr/>
                    <a:lstStyle/>
                    <a:p>
                      <a:pPr algn="l">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Contenu et message </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l">
                        <a:spcBef>
                          <a:spcPts val="300"/>
                        </a:spcBef>
                        <a:spcAft>
                          <a:spcPts val="300"/>
                        </a:spcAft>
                      </a:pPr>
                      <a:r>
                        <a:rPr lang="fr-FR" sz="2000" dirty="0">
                          <a:effectLst/>
                          <a:latin typeface="Arial" panose="020B0604020202020204" pitchFamily="34" charset="0"/>
                          <a:cs typeface="Arial" panose="020B0604020202020204" pitchFamily="34" charset="0"/>
                        </a:rPr>
                        <a:t>Décrit les informations à utiliser, les accroches, les messages.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388612301"/>
                  </a:ext>
                </a:extLst>
              </a:tr>
              <a:tr h="443795">
                <a:tc>
                  <a:txBody>
                    <a:bodyPr/>
                    <a:lstStyle/>
                    <a:p>
                      <a:pPr algn="l">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Budget</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Indique les limites financières de l’action.</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577967693"/>
                  </a:ext>
                </a:extLst>
              </a:tr>
              <a:tr h="443795">
                <a:tc>
                  <a:txBody>
                    <a:bodyPr/>
                    <a:lstStyle/>
                    <a:p>
                      <a:pPr algn="l">
                        <a:spcBef>
                          <a:spcPts val="300"/>
                        </a:spcBef>
                        <a:spcAft>
                          <a:spcPts val="300"/>
                        </a:spcAft>
                      </a:pPr>
                      <a:r>
                        <a:rPr lang="fr-FR" sz="2000" dirty="0">
                          <a:solidFill>
                            <a:srgbClr val="FF0000"/>
                          </a:solidFill>
                          <a:effectLst/>
                          <a:latin typeface="Arial" panose="020B0604020202020204" pitchFamily="34" charset="0"/>
                          <a:cs typeface="Arial" panose="020B0604020202020204" pitchFamily="34" charset="0"/>
                        </a:rPr>
                        <a:t>Calendrier</a:t>
                      </a:r>
                      <a:endParaRPr lang="fr-FR" sz="2000" dirty="0">
                        <a:solidFill>
                          <a:srgbClr val="FF0000"/>
                        </a:solidFill>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just">
                        <a:spcBef>
                          <a:spcPts val="300"/>
                        </a:spcBef>
                        <a:spcAft>
                          <a:spcPts val="300"/>
                        </a:spcAft>
                      </a:pPr>
                      <a:r>
                        <a:rPr lang="fr-FR" sz="2000" dirty="0">
                          <a:effectLst/>
                          <a:latin typeface="Arial" panose="020B0604020202020204" pitchFamily="34" charset="0"/>
                          <a:cs typeface="Arial" panose="020B0604020202020204" pitchFamily="34" charset="0"/>
                        </a:rPr>
                        <a:t>Indique les dates et les échéances éventuelles.</a:t>
                      </a:r>
                      <a:endParaRPr lang="fr-FR"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2669339439"/>
                  </a:ext>
                </a:extLst>
              </a:tr>
            </a:tbl>
          </a:graphicData>
        </a:graphic>
      </p:graphicFrame>
    </p:spTree>
    <p:extLst>
      <p:ext uri="{BB962C8B-B14F-4D97-AF65-F5344CB8AC3E}">
        <p14:creationId xmlns:p14="http://schemas.microsoft.com/office/powerpoint/2010/main" val="2535984493"/>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Ion</Template>
  <TotalTime>280</TotalTime>
  <Words>583</Words>
  <Application>Microsoft Office PowerPoint</Application>
  <PresentationFormat>Grand écran</PresentationFormat>
  <Paragraphs>71</Paragraphs>
  <Slides>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4</vt:i4>
      </vt:variant>
    </vt:vector>
  </HeadingPairs>
  <TitlesOfParts>
    <vt:vector size="9" baseType="lpstr">
      <vt:lpstr>Arial</vt:lpstr>
      <vt:lpstr>Calibri</vt:lpstr>
      <vt:lpstr>Century Gothic</vt:lpstr>
      <vt:lpstr>Wingdings 3</vt:lpstr>
      <vt:lpstr>Ion</vt:lpstr>
      <vt:lpstr>Chap. 12 – La communication institutionnelle 2. Mettre en place une action de communication</vt:lpstr>
      <vt:lpstr>2. Mettre en place une action de communication</vt:lpstr>
      <vt:lpstr>Chap. 12 – La communication institutionnelle 2. Mettre en place une action de communication</vt:lpstr>
      <vt:lpstr>Chap. 12 – La communication institutionnelle 2. Mettre en place une action de communication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A41. Organisation et amélioration du travail administratif</dc:title>
  <dc:creator>Claude Terrier</dc:creator>
  <cp:lastModifiedBy>Claude Terrier</cp:lastModifiedBy>
  <cp:revision>44</cp:revision>
  <dcterms:created xsi:type="dcterms:W3CDTF">2014-01-14T07:42:30Z</dcterms:created>
  <dcterms:modified xsi:type="dcterms:W3CDTF">2024-03-23T14:09:49Z</dcterms:modified>
</cp:coreProperties>
</file>