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5"/>
  </p:notesMasterIdLst>
  <p:sldIdLst>
    <p:sldId id="261" r:id="rId2"/>
    <p:sldId id="259" r:id="rId3"/>
    <p:sldId id="260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E3CAE0-5695-4630-A220-01CA9260F33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858FF05-EF55-49D9-9E5A-30571DCD8D0C}">
      <dgm:prSet phldrT="[Texte]" custT="1"/>
      <dgm:spPr/>
      <dgm:t>
        <a:bodyPr/>
        <a:lstStyle/>
        <a:p>
          <a:r>
            <a:rPr lang="fr-FR" sz="2400" b="1" dirty="0">
              <a:latin typeface="Arial" panose="020B0604020202020204" pitchFamily="34" charset="0"/>
              <a:cs typeface="Arial" panose="020B0604020202020204" pitchFamily="34" charset="0"/>
            </a:rPr>
            <a:t>Typologie des supports</a:t>
          </a:r>
          <a:endParaRPr lang="fr-FR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9FBFEE-01ED-4171-8577-7E21389B2115}" type="parTrans" cxnId="{D43FF172-40F2-480C-B98D-8148A33DA911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BC8B4D-1466-45F0-B1D7-717E5721804C}" type="sibTrans" cxnId="{D43FF172-40F2-480C-B98D-8148A33DA911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72A523-73CF-4F09-B4F6-2CDB9B33EF69}">
      <dgm:prSet custT="1"/>
      <dgm:spPr/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fr-FR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Institutionnels</a:t>
          </a:r>
          <a:r>
            <a:rPr lang="fr-F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 : carte de visite, papier à entête, factures, bon de commandes, bon de livraison. Ils laissent peu de place à l’originalité et doivent respecter les codes traditionnels.</a:t>
          </a:r>
        </a:p>
      </dgm:t>
    </dgm:pt>
    <dgm:pt modelId="{61C4E150-1704-4FE7-B2AB-70DDD6A5497A}" type="parTrans" cxnId="{0A9847BD-C2FC-436B-9ED3-84482FFF3E13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02B391-1E39-4787-95F1-6D2B00D62892}" type="sibTrans" cxnId="{0A9847BD-C2FC-436B-9ED3-84482FFF3E13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1E719F-BD3B-442A-AD74-88D88E98797D}">
      <dgm:prSet custT="1"/>
      <dgm:spPr/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fr-FR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Dépliants et prospectus </a:t>
          </a:r>
          <a:r>
            <a:rPr lang="fr-F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: ils</a:t>
          </a:r>
          <a:r>
            <a:rPr lang="fr-FR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doivent être visuels, attractifs et donner envie d'être lus. Il faut trouver le bon rapport entre le texte et les illustrations. Ils peuvent laisser plus de place à la créativité et à l’originalité tout en respectant la charte graphique et le budget alloué.</a:t>
          </a:r>
        </a:p>
      </dgm:t>
    </dgm:pt>
    <dgm:pt modelId="{27293FF1-050F-4514-93F7-9B0800E624FF}" type="parTrans" cxnId="{41841BFE-FA85-4142-81D1-D9F353E2B108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4FEB67-AD3B-4E01-8B74-65DB0A965CFE}" type="sibTrans" cxnId="{41841BFE-FA85-4142-81D1-D9F353E2B108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CB4074-918B-4ABD-89DE-13455A721073}">
      <dgm:prSet custT="1"/>
      <dgm:spPr/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fr-FR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Site Internet </a:t>
          </a:r>
          <a:r>
            <a:rPr lang="fr-F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  <a:r>
            <a:rPr lang="fr-FR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la conception répond aux mêmes caractéristiques que la création d'un dépliant ou d'un prospectus seule la mise en page en est différente. </a:t>
          </a:r>
        </a:p>
      </dgm:t>
    </dgm:pt>
    <dgm:pt modelId="{884F3E26-4890-4BBB-A350-7A62CA33AF9B}" type="parTrans" cxnId="{7C1D049F-2464-42F2-B13D-2E100C9D549B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1A6847-EE3F-48DC-8724-BA85D095D798}" type="sibTrans" cxnId="{7C1D049F-2464-42F2-B13D-2E100C9D549B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26CDBA-8270-44DA-9EC3-343D57ECB1A0}">
      <dgm:prSet custT="1"/>
      <dgm:spPr/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fr-FR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Réseaux sociaux</a:t>
          </a:r>
          <a:r>
            <a:rPr lang="fr-F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 : il faut s'adapter aux spécificités du réseau concerné. Sur </a:t>
          </a:r>
          <a:r>
            <a:rPr lang="fr-FR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Facebook</a:t>
          </a:r>
          <a:r>
            <a:rPr lang="fr-F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l'information pourra se rapprocher de celle d’un prospectus, mais sur </a:t>
          </a:r>
          <a:r>
            <a:rPr lang="fr-FR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Instagram</a:t>
          </a:r>
          <a:r>
            <a:rPr lang="fr-F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et </a:t>
          </a:r>
          <a:r>
            <a:rPr lang="fr-FR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Pinterest</a:t>
          </a:r>
          <a:r>
            <a:rPr lang="fr-F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, la communication et essentiellement visuelle (photos et vidéos). </a:t>
          </a:r>
          <a:r>
            <a:rPr lang="fr-FR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LinkedIn</a:t>
          </a:r>
          <a:r>
            <a:rPr lang="fr-F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contient principalement des informations professionnelles. </a:t>
          </a:r>
          <a:r>
            <a:rPr lang="fr-FR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TikTok</a:t>
          </a:r>
          <a:r>
            <a:rPr lang="fr-F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est plébiscité par les jeunes. Quel que soit le support utilisé le message doit être concis et aller à l’essentiel. </a:t>
          </a:r>
        </a:p>
      </dgm:t>
    </dgm:pt>
    <dgm:pt modelId="{BB8450D4-90D1-482B-B045-2466211E77CA}" type="parTrans" cxnId="{4D477102-69D7-4C93-9CAF-1D50EF783571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F7E111-8750-4C92-B887-C0EBE05BD5DA}" type="sibTrans" cxnId="{4D477102-69D7-4C93-9CAF-1D50EF783571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70CC10-B018-4E2E-87EC-3E99324F081A}" type="pres">
      <dgm:prSet presAssocID="{08E3CAE0-5695-4630-A220-01CA9260F33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DF3A9B3-9852-4E76-BC88-070B2AC5754C}" type="pres">
      <dgm:prSet presAssocID="{D858FF05-EF55-49D9-9E5A-30571DCD8D0C}" presName="root1" presStyleCnt="0"/>
      <dgm:spPr/>
    </dgm:pt>
    <dgm:pt modelId="{CB029364-FB37-465C-B82F-4DC58B785965}" type="pres">
      <dgm:prSet presAssocID="{D858FF05-EF55-49D9-9E5A-30571DCD8D0C}" presName="LevelOneTextNode" presStyleLbl="node0" presStyleIdx="0" presStyleCnt="1" custScaleX="52140" custScaleY="76094">
        <dgm:presLayoutVars>
          <dgm:chPref val="3"/>
        </dgm:presLayoutVars>
      </dgm:prSet>
      <dgm:spPr/>
    </dgm:pt>
    <dgm:pt modelId="{9516ACCB-CFC4-46D3-9B83-BDB410F6C1EF}" type="pres">
      <dgm:prSet presAssocID="{D858FF05-EF55-49D9-9E5A-30571DCD8D0C}" presName="level2hierChild" presStyleCnt="0"/>
      <dgm:spPr/>
    </dgm:pt>
    <dgm:pt modelId="{458FB4CD-FA02-4641-B147-F7F1116D469A}" type="pres">
      <dgm:prSet presAssocID="{61C4E150-1704-4FE7-B2AB-70DDD6A5497A}" presName="conn2-1" presStyleLbl="parChTrans1D2" presStyleIdx="0" presStyleCnt="4"/>
      <dgm:spPr/>
    </dgm:pt>
    <dgm:pt modelId="{183D013E-9045-4BB7-8D19-6A45EF4FD157}" type="pres">
      <dgm:prSet presAssocID="{61C4E150-1704-4FE7-B2AB-70DDD6A5497A}" presName="connTx" presStyleLbl="parChTrans1D2" presStyleIdx="0" presStyleCnt="4"/>
      <dgm:spPr/>
    </dgm:pt>
    <dgm:pt modelId="{BDB4E63D-C719-4CD5-B09D-7A190073E800}" type="pres">
      <dgm:prSet presAssocID="{D372A523-73CF-4F09-B4F6-2CDB9B33EF69}" presName="root2" presStyleCnt="0"/>
      <dgm:spPr/>
    </dgm:pt>
    <dgm:pt modelId="{4976EE7B-BF9B-4BE9-B18C-FD5083CB2F72}" type="pres">
      <dgm:prSet presAssocID="{D372A523-73CF-4F09-B4F6-2CDB9B33EF69}" presName="LevelTwoTextNode" presStyleLbl="node2" presStyleIdx="0" presStyleCnt="4" custScaleX="274225" custScaleY="71437" custLinFactNeighborY="2470">
        <dgm:presLayoutVars>
          <dgm:chPref val="3"/>
        </dgm:presLayoutVars>
      </dgm:prSet>
      <dgm:spPr/>
    </dgm:pt>
    <dgm:pt modelId="{70312D5F-C085-46ED-A978-6C3F3264C13B}" type="pres">
      <dgm:prSet presAssocID="{D372A523-73CF-4F09-B4F6-2CDB9B33EF69}" presName="level3hierChild" presStyleCnt="0"/>
      <dgm:spPr/>
    </dgm:pt>
    <dgm:pt modelId="{98D2DA54-8D76-46E9-9A23-7D4434E8275E}" type="pres">
      <dgm:prSet presAssocID="{27293FF1-050F-4514-93F7-9B0800E624FF}" presName="conn2-1" presStyleLbl="parChTrans1D2" presStyleIdx="1" presStyleCnt="4"/>
      <dgm:spPr/>
    </dgm:pt>
    <dgm:pt modelId="{909B208B-0878-4A9A-A10C-4B70319273B6}" type="pres">
      <dgm:prSet presAssocID="{27293FF1-050F-4514-93F7-9B0800E624FF}" presName="connTx" presStyleLbl="parChTrans1D2" presStyleIdx="1" presStyleCnt="4"/>
      <dgm:spPr/>
    </dgm:pt>
    <dgm:pt modelId="{34C1E55D-3EBF-4B2B-95E0-F7A38235F13F}" type="pres">
      <dgm:prSet presAssocID="{291E719F-BD3B-442A-AD74-88D88E98797D}" presName="root2" presStyleCnt="0"/>
      <dgm:spPr/>
    </dgm:pt>
    <dgm:pt modelId="{BCC589A1-79A3-4BEC-B121-E5723E917D95}" type="pres">
      <dgm:prSet presAssocID="{291E719F-BD3B-442A-AD74-88D88E98797D}" presName="LevelTwoTextNode" presStyleLbl="node2" presStyleIdx="1" presStyleCnt="4" custScaleX="274225" custLinFactNeighborY="2470">
        <dgm:presLayoutVars>
          <dgm:chPref val="3"/>
        </dgm:presLayoutVars>
      </dgm:prSet>
      <dgm:spPr/>
    </dgm:pt>
    <dgm:pt modelId="{46F2A352-89E8-4254-B176-3F27A828A468}" type="pres">
      <dgm:prSet presAssocID="{291E719F-BD3B-442A-AD74-88D88E98797D}" presName="level3hierChild" presStyleCnt="0"/>
      <dgm:spPr/>
    </dgm:pt>
    <dgm:pt modelId="{2B3FE19E-29E2-4EA4-A15E-16E5BC9B9EE2}" type="pres">
      <dgm:prSet presAssocID="{884F3E26-4890-4BBB-A350-7A62CA33AF9B}" presName="conn2-1" presStyleLbl="parChTrans1D2" presStyleIdx="2" presStyleCnt="4"/>
      <dgm:spPr/>
    </dgm:pt>
    <dgm:pt modelId="{DE2E3DA0-4B6F-45E3-B761-0330EFC815E6}" type="pres">
      <dgm:prSet presAssocID="{884F3E26-4890-4BBB-A350-7A62CA33AF9B}" presName="connTx" presStyleLbl="parChTrans1D2" presStyleIdx="2" presStyleCnt="4"/>
      <dgm:spPr/>
    </dgm:pt>
    <dgm:pt modelId="{26310351-AFF6-4855-A74A-247E0920E33A}" type="pres">
      <dgm:prSet presAssocID="{1DCB4074-918B-4ABD-89DE-13455A721073}" presName="root2" presStyleCnt="0"/>
      <dgm:spPr/>
    </dgm:pt>
    <dgm:pt modelId="{A2211241-522E-4B98-815F-64CC406C5790}" type="pres">
      <dgm:prSet presAssocID="{1DCB4074-918B-4ABD-89DE-13455A721073}" presName="LevelTwoTextNode" presStyleLbl="node2" presStyleIdx="2" presStyleCnt="4" custScaleX="274225" custScaleY="71437" custLinFactNeighborY="2470">
        <dgm:presLayoutVars>
          <dgm:chPref val="3"/>
        </dgm:presLayoutVars>
      </dgm:prSet>
      <dgm:spPr/>
    </dgm:pt>
    <dgm:pt modelId="{D3C8AE83-032F-436F-AFFD-C92E098FDB9C}" type="pres">
      <dgm:prSet presAssocID="{1DCB4074-918B-4ABD-89DE-13455A721073}" presName="level3hierChild" presStyleCnt="0"/>
      <dgm:spPr/>
    </dgm:pt>
    <dgm:pt modelId="{332237B1-D448-4796-AEA6-4A4BF2F5A4EB}" type="pres">
      <dgm:prSet presAssocID="{BB8450D4-90D1-482B-B045-2466211E77CA}" presName="conn2-1" presStyleLbl="parChTrans1D2" presStyleIdx="3" presStyleCnt="4"/>
      <dgm:spPr/>
    </dgm:pt>
    <dgm:pt modelId="{C6CA5331-E77E-4A05-A880-1C247359D7AD}" type="pres">
      <dgm:prSet presAssocID="{BB8450D4-90D1-482B-B045-2466211E77CA}" presName="connTx" presStyleLbl="parChTrans1D2" presStyleIdx="3" presStyleCnt="4"/>
      <dgm:spPr/>
    </dgm:pt>
    <dgm:pt modelId="{C2785974-2F5B-465B-8780-0221F5022053}" type="pres">
      <dgm:prSet presAssocID="{A626CDBA-8270-44DA-9EC3-343D57ECB1A0}" presName="root2" presStyleCnt="0"/>
      <dgm:spPr/>
    </dgm:pt>
    <dgm:pt modelId="{17509303-5E35-4B0C-9BBD-38119E8B4F67}" type="pres">
      <dgm:prSet presAssocID="{A626CDBA-8270-44DA-9EC3-343D57ECB1A0}" presName="LevelTwoTextNode" presStyleLbl="node2" presStyleIdx="3" presStyleCnt="4" custScaleX="274225" custScaleY="154892" custLinFactNeighborY="1236">
        <dgm:presLayoutVars>
          <dgm:chPref val="3"/>
        </dgm:presLayoutVars>
      </dgm:prSet>
      <dgm:spPr/>
    </dgm:pt>
    <dgm:pt modelId="{57D724DD-AB5C-4965-BDB9-91D7B3D6087B}" type="pres">
      <dgm:prSet presAssocID="{A626CDBA-8270-44DA-9EC3-343D57ECB1A0}" presName="level3hierChild" presStyleCnt="0"/>
      <dgm:spPr/>
    </dgm:pt>
  </dgm:ptLst>
  <dgm:cxnLst>
    <dgm:cxn modelId="{4D477102-69D7-4C93-9CAF-1D50EF783571}" srcId="{D858FF05-EF55-49D9-9E5A-30571DCD8D0C}" destId="{A626CDBA-8270-44DA-9EC3-343D57ECB1A0}" srcOrd="3" destOrd="0" parTransId="{BB8450D4-90D1-482B-B045-2466211E77CA}" sibTransId="{53F7E111-8750-4C92-B887-C0EBE05BD5DA}"/>
    <dgm:cxn modelId="{AE188225-EBAE-47AE-9901-59C0D09B1FC1}" type="presOf" srcId="{61C4E150-1704-4FE7-B2AB-70DDD6A5497A}" destId="{458FB4CD-FA02-4641-B147-F7F1116D469A}" srcOrd="0" destOrd="0" presId="urn:microsoft.com/office/officeart/2008/layout/HorizontalMultiLevelHierarchy"/>
    <dgm:cxn modelId="{B83BB536-7387-4F90-B039-8A78EDB89128}" type="presOf" srcId="{D372A523-73CF-4F09-B4F6-2CDB9B33EF69}" destId="{4976EE7B-BF9B-4BE9-B18C-FD5083CB2F72}" srcOrd="0" destOrd="0" presId="urn:microsoft.com/office/officeart/2008/layout/HorizontalMultiLevelHierarchy"/>
    <dgm:cxn modelId="{49E2A85D-FFC7-4807-B76F-67A7258FC108}" type="presOf" srcId="{D858FF05-EF55-49D9-9E5A-30571DCD8D0C}" destId="{CB029364-FB37-465C-B82F-4DC58B785965}" srcOrd="0" destOrd="0" presId="urn:microsoft.com/office/officeart/2008/layout/HorizontalMultiLevelHierarchy"/>
    <dgm:cxn modelId="{37F0294A-3E19-489D-84F6-8AE2647D9493}" type="presOf" srcId="{BB8450D4-90D1-482B-B045-2466211E77CA}" destId="{C6CA5331-E77E-4A05-A880-1C247359D7AD}" srcOrd="1" destOrd="0" presId="urn:microsoft.com/office/officeart/2008/layout/HorizontalMultiLevelHierarchy"/>
    <dgm:cxn modelId="{7503026E-1C21-4E86-A2D1-77CD743EBE2E}" type="presOf" srcId="{27293FF1-050F-4514-93F7-9B0800E624FF}" destId="{909B208B-0878-4A9A-A10C-4B70319273B6}" srcOrd="1" destOrd="0" presId="urn:microsoft.com/office/officeart/2008/layout/HorizontalMultiLevelHierarchy"/>
    <dgm:cxn modelId="{D43FF172-40F2-480C-B98D-8148A33DA911}" srcId="{08E3CAE0-5695-4630-A220-01CA9260F339}" destId="{D858FF05-EF55-49D9-9E5A-30571DCD8D0C}" srcOrd="0" destOrd="0" parTransId="{A89FBFEE-01ED-4171-8577-7E21389B2115}" sibTransId="{6ABC8B4D-1466-45F0-B1D7-717E5721804C}"/>
    <dgm:cxn modelId="{DB2DB986-2CE6-499B-A311-1565730170FD}" type="presOf" srcId="{61C4E150-1704-4FE7-B2AB-70DDD6A5497A}" destId="{183D013E-9045-4BB7-8D19-6A45EF4FD157}" srcOrd="1" destOrd="0" presId="urn:microsoft.com/office/officeart/2008/layout/HorizontalMultiLevelHierarchy"/>
    <dgm:cxn modelId="{20E6B38A-6C97-403F-8435-30A1B2841997}" type="presOf" srcId="{1DCB4074-918B-4ABD-89DE-13455A721073}" destId="{A2211241-522E-4B98-815F-64CC406C5790}" srcOrd="0" destOrd="0" presId="urn:microsoft.com/office/officeart/2008/layout/HorizontalMultiLevelHierarchy"/>
    <dgm:cxn modelId="{60C7219D-F36D-4CAA-9783-6258FA6A8380}" type="presOf" srcId="{A626CDBA-8270-44DA-9EC3-343D57ECB1A0}" destId="{17509303-5E35-4B0C-9BBD-38119E8B4F67}" srcOrd="0" destOrd="0" presId="urn:microsoft.com/office/officeart/2008/layout/HorizontalMultiLevelHierarchy"/>
    <dgm:cxn modelId="{142F589D-D6CC-4E5D-9630-BF19E9142C0F}" type="presOf" srcId="{08E3CAE0-5695-4630-A220-01CA9260F339}" destId="{7670CC10-B018-4E2E-87EC-3E99324F081A}" srcOrd="0" destOrd="0" presId="urn:microsoft.com/office/officeart/2008/layout/HorizontalMultiLevelHierarchy"/>
    <dgm:cxn modelId="{7C1D049F-2464-42F2-B13D-2E100C9D549B}" srcId="{D858FF05-EF55-49D9-9E5A-30571DCD8D0C}" destId="{1DCB4074-918B-4ABD-89DE-13455A721073}" srcOrd="2" destOrd="0" parTransId="{884F3E26-4890-4BBB-A350-7A62CA33AF9B}" sibTransId="{341A6847-EE3F-48DC-8724-BA85D095D798}"/>
    <dgm:cxn modelId="{E4F2A1A8-55EA-436D-B170-C43B0BBBBDC2}" type="presOf" srcId="{BB8450D4-90D1-482B-B045-2466211E77CA}" destId="{332237B1-D448-4796-AEA6-4A4BF2F5A4EB}" srcOrd="0" destOrd="0" presId="urn:microsoft.com/office/officeart/2008/layout/HorizontalMultiLevelHierarchy"/>
    <dgm:cxn modelId="{50D770A9-B361-450B-89C1-2A946E90C0C7}" type="presOf" srcId="{884F3E26-4890-4BBB-A350-7A62CA33AF9B}" destId="{2B3FE19E-29E2-4EA4-A15E-16E5BC9B9EE2}" srcOrd="0" destOrd="0" presId="urn:microsoft.com/office/officeart/2008/layout/HorizontalMultiLevelHierarchy"/>
    <dgm:cxn modelId="{1082A7BB-650A-4B0B-9E09-A057348FE7EA}" type="presOf" srcId="{884F3E26-4890-4BBB-A350-7A62CA33AF9B}" destId="{DE2E3DA0-4B6F-45E3-B761-0330EFC815E6}" srcOrd="1" destOrd="0" presId="urn:microsoft.com/office/officeart/2008/layout/HorizontalMultiLevelHierarchy"/>
    <dgm:cxn modelId="{0A9847BD-C2FC-436B-9ED3-84482FFF3E13}" srcId="{D858FF05-EF55-49D9-9E5A-30571DCD8D0C}" destId="{D372A523-73CF-4F09-B4F6-2CDB9B33EF69}" srcOrd="0" destOrd="0" parTransId="{61C4E150-1704-4FE7-B2AB-70DDD6A5497A}" sibTransId="{6F02B391-1E39-4787-95F1-6D2B00D62892}"/>
    <dgm:cxn modelId="{3ED8F4C0-675B-4CFF-B739-1F626B8D20DC}" type="presOf" srcId="{291E719F-BD3B-442A-AD74-88D88E98797D}" destId="{BCC589A1-79A3-4BEC-B121-E5723E917D95}" srcOrd="0" destOrd="0" presId="urn:microsoft.com/office/officeart/2008/layout/HorizontalMultiLevelHierarchy"/>
    <dgm:cxn modelId="{F3B4DFCC-1D4E-48A8-B281-39C953F64CA5}" type="presOf" srcId="{27293FF1-050F-4514-93F7-9B0800E624FF}" destId="{98D2DA54-8D76-46E9-9A23-7D4434E8275E}" srcOrd="0" destOrd="0" presId="urn:microsoft.com/office/officeart/2008/layout/HorizontalMultiLevelHierarchy"/>
    <dgm:cxn modelId="{41841BFE-FA85-4142-81D1-D9F353E2B108}" srcId="{D858FF05-EF55-49D9-9E5A-30571DCD8D0C}" destId="{291E719F-BD3B-442A-AD74-88D88E98797D}" srcOrd="1" destOrd="0" parTransId="{27293FF1-050F-4514-93F7-9B0800E624FF}" sibTransId="{834FEB67-AD3B-4E01-8B74-65DB0A965CFE}"/>
    <dgm:cxn modelId="{3703D70A-E96D-4BEE-84B1-C88F2CAF8CE3}" type="presParOf" srcId="{7670CC10-B018-4E2E-87EC-3E99324F081A}" destId="{BDF3A9B3-9852-4E76-BC88-070B2AC5754C}" srcOrd="0" destOrd="0" presId="urn:microsoft.com/office/officeart/2008/layout/HorizontalMultiLevelHierarchy"/>
    <dgm:cxn modelId="{E452CA36-3749-473C-9135-7439124B0C31}" type="presParOf" srcId="{BDF3A9B3-9852-4E76-BC88-070B2AC5754C}" destId="{CB029364-FB37-465C-B82F-4DC58B785965}" srcOrd="0" destOrd="0" presId="urn:microsoft.com/office/officeart/2008/layout/HorizontalMultiLevelHierarchy"/>
    <dgm:cxn modelId="{B0883657-FE1B-4D87-8D63-AA70EA111206}" type="presParOf" srcId="{BDF3A9B3-9852-4E76-BC88-070B2AC5754C}" destId="{9516ACCB-CFC4-46D3-9B83-BDB410F6C1EF}" srcOrd="1" destOrd="0" presId="urn:microsoft.com/office/officeart/2008/layout/HorizontalMultiLevelHierarchy"/>
    <dgm:cxn modelId="{48D7F362-443D-4344-8791-03A0356FB610}" type="presParOf" srcId="{9516ACCB-CFC4-46D3-9B83-BDB410F6C1EF}" destId="{458FB4CD-FA02-4641-B147-F7F1116D469A}" srcOrd="0" destOrd="0" presId="urn:microsoft.com/office/officeart/2008/layout/HorizontalMultiLevelHierarchy"/>
    <dgm:cxn modelId="{4665945F-DCAD-4208-81DD-C0AD8448A93D}" type="presParOf" srcId="{458FB4CD-FA02-4641-B147-F7F1116D469A}" destId="{183D013E-9045-4BB7-8D19-6A45EF4FD157}" srcOrd="0" destOrd="0" presId="urn:microsoft.com/office/officeart/2008/layout/HorizontalMultiLevelHierarchy"/>
    <dgm:cxn modelId="{BC78DFBF-564B-4290-BAE4-FFFDA66CC9E9}" type="presParOf" srcId="{9516ACCB-CFC4-46D3-9B83-BDB410F6C1EF}" destId="{BDB4E63D-C719-4CD5-B09D-7A190073E800}" srcOrd="1" destOrd="0" presId="urn:microsoft.com/office/officeart/2008/layout/HorizontalMultiLevelHierarchy"/>
    <dgm:cxn modelId="{6304BEB2-E90A-4C7A-B96B-A8B41B6C0046}" type="presParOf" srcId="{BDB4E63D-C719-4CD5-B09D-7A190073E800}" destId="{4976EE7B-BF9B-4BE9-B18C-FD5083CB2F72}" srcOrd="0" destOrd="0" presId="urn:microsoft.com/office/officeart/2008/layout/HorizontalMultiLevelHierarchy"/>
    <dgm:cxn modelId="{B8BD5BA9-6169-4159-96D7-13617AAF6EC1}" type="presParOf" srcId="{BDB4E63D-C719-4CD5-B09D-7A190073E800}" destId="{70312D5F-C085-46ED-A978-6C3F3264C13B}" srcOrd="1" destOrd="0" presId="urn:microsoft.com/office/officeart/2008/layout/HorizontalMultiLevelHierarchy"/>
    <dgm:cxn modelId="{C06D7AB3-23CF-44A2-B6BE-EC51123DFA00}" type="presParOf" srcId="{9516ACCB-CFC4-46D3-9B83-BDB410F6C1EF}" destId="{98D2DA54-8D76-46E9-9A23-7D4434E8275E}" srcOrd="2" destOrd="0" presId="urn:microsoft.com/office/officeart/2008/layout/HorizontalMultiLevelHierarchy"/>
    <dgm:cxn modelId="{BBC62F64-B943-4570-A6DE-CA89E666F3E5}" type="presParOf" srcId="{98D2DA54-8D76-46E9-9A23-7D4434E8275E}" destId="{909B208B-0878-4A9A-A10C-4B70319273B6}" srcOrd="0" destOrd="0" presId="urn:microsoft.com/office/officeart/2008/layout/HorizontalMultiLevelHierarchy"/>
    <dgm:cxn modelId="{86A30AE5-ADDC-4BA0-B674-C3C07466D166}" type="presParOf" srcId="{9516ACCB-CFC4-46D3-9B83-BDB410F6C1EF}" destId="{34C1E55D-3EBF-4B2B-95E0-F7A38235F13F}" srcOrd="3" destOrd="0" presId="urn:microsoft.com/office/officeart/2008/layout/HorizontalMultiLevelHierarchy"/>
    <dgm:cxn modelId="{E3180E09-3DDA-42F5-80BA-9F534BD27A6A}" type="presParOf" srcId="{34C1E55D-3EBF-4B2B-95E0-F7A38235F13F}" destId="{BCC589A1-79A3-4BEC-B121-E5723E917D95}" srcOrd="0" destOrd="0" presId="urn:microsoft.com/office/officeart/2008/layout/HorizontalMultiLevelHierarchy"/>
    <dgm:cxn modelId="{47213101-C5B3-4763-9CAB-4341DEDBFAE7}" type="presParOf" srcId="{34C1E55D-3EBF-4B2B-95E0-F7A38235F13F}" destId="{46F2A352-89E8-4254-B176-3F27A828A468}" srcOrd="1" destOrd="0" presId="urn:microsoft.com/office/officeart/2008/layout/HorizontalMultiLevelHierarchy"/>
    <dgm:cxn modelId="{402A23D4-925E-40E4-B47F-AA3E4BA94BF4}" type="presParOf" srcId="{9516ACCB-CFC4-46D3-9B83-BDB410F6C1EF}" destId="{2B3FE19E-29E2-4EA4-A15E-16E5BC9B9EE2}" srcOrd="4" destOrd="0" presId="urn:microsoft.com/office/officeart/2008/layout/HorizontalMultiLevelHierarchy"/>
    <dgm:cxn modelId="{3873C5DC-E67C-40BF-8679-D7A71D2CC911}" type="presParOf" srcId="{2B3FE19E-29E2-4EA4-A15E-16E5BC9B9EE2}" destId="{DE2E3DA0-4B6F-45E3-B761-0330EFC815E6}" srcOrd="0" destOrd="0" presId="urn:microsoft.com/office/officeart/2008/layout/HorizontalMultiLevelHierarchy"/>
    <dgm:cxn modelId="{8E8CAFD6-ACA8-498E-B31B-47D056AB9EEA}" type="presParOf" srcId="{9516ACCB-CFC4-46D3-9B83-BDB410F6C1EF}" destId="{26310351-AFF6-4855-A74A-247E0920E33A}" srcOrd="5" destOrd="0" presId="urn:microsoft.com/office/officeart/2008/layout/HorizontalMultiLevelHierarchy"/>
    <dgm:cxn modelId="{0697FA54-200A-4428-B125-B7EEB49E635F}" type="presParOf" srcId="{26310351-AFF6-4855-A74A-247E0920E33A}" destId="{A2211241-522E-4B98-815F-64CC406C5790}" srcOrd="0" destOrd="0" presId="urn:microsoft.com/office/officeart/2008/layout/HorizontalMultiLevelHierarchy"/>
    <dgm:cxn modelId="{1D6A130D-3249-43FD-B9F1-98CFF190F907}" type="presParOf" srcId="{26310351-AFF6-4855-A74A-247E0920E33A}" destId="{D3C8AE83-032F-436F-AFFD-C92E098FDB9C}" srcOrd="1" destOrd="0" presId="urn:microsoft.com/office/officeart/2008/layout/HorizontalMultiLevelHierarchy"/>
    <dgm:cxn modelId="{4C03C1C6-9094-4AA3-B72F-0EE2B10EC188}" type="presParOf" srcId="{9516ACCB-CFC4-46D3-9B83-BDB410F6C1EF}" destId="{332237B1-D448-4796-AEA6-4A4BF2F5A4EB}" srcOrd="6" destOrd="0" presId="urn:microsoft.com/office/officeart/2008/layout/HorizontalMultiLevelHierarchy"/>
    <dgm:cxn modelId="{C62A267A-5BC4-4A30-A2E6-5E29B7B8C3B8}" type="presParOf" srcId="{332237B1-D448-4796-AEA6-4A4BF2F5A4EB}" destId="{C6CA5331-E77E-4A05-A880-1C247359D7AD}" srcOrd="0" destOrd="0" presId="urn:microsoft.com/office/officeart/2008/layout/HorizontalMultiLevelHierarchy"/>
    <dgm:cxn modelId="{B9918232-F027-48C3-819A-3CB977BF8D3D}" type="presParOf" srcId="{9516ACCB-CFC4-46D3-9B83-BDB410F6C1EF}" destId="{C2785974-2F5B-465B-8780-0221F5022053}" srcOrd="7" destOrd="0" presId="urn:microsoft.com/office/officeart/2008/layout/HorizontalMultiLevelHierarchy"/>
    <dgm:cxn modelId="{E316E280-B832-4550-ABD6-56D6FB2AF4DC}" type="presParOf" srcId="{C2785974-2F5B-465B-8780-0221F5022053}" destId="{17509303-5E35-4B0C-9BBD-38119E8B4F67}" srcOrd="0" destOrd="0" presId="urn:microsoft.com/office/officeart/2008/layout/HorizontalMultiLevelHierarchy"/>
    <dgm:cxn modelId="{908718BA-8863-4538-A27C-34A31804549B}" type="presParOf" srcId="{C2785974-2F5B-465B-8780-0221F5022053}" destId="{57D724DD-AB5C-4965-BDB9-91D7B3D6087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237B1-D448-4796-AEA6-4A4BF2F5A4EB}">
      <dsp:nvSpPr>
        <dsp:cNvPr id="0" name=""/>
        <dsp:cNvSpPr/>
      </dsp:nvSpPr>
      <dsp:spPr>
        <a:xfrm>
          <a:off x="1052232" y="2709333"/>
          <a:ext cx="674064" cy="1645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032" y="0"/>
              </a:lnTo>
              <a:lnTo>
                <a:pt x="337032" y="1645836"/>
              </a:lnTo>
              <a:lnTo>
                <a:pt x="674064" y="164583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4801" y="3487788"/>
        <a:ext cx="88926" cy="88926"/>
      </dsp:txXfrm>
    </dsp:sp>
    <dsp:sp modelId="{2B3FE19E-29E2-4EA4-A15E-16E5BC9B9EE2}">
      <dsp:nvSpPr>
        <dsp:cNvPr id="0" name=""/>
        <dsp:cNvSpPr/>
      </dsp:nvSpPr>
      <dsp:spPr>
        <a:xfrm>
          <a:off x="1052232" y="2709333"/>
          <a:ext cx="674064" cy="238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032" y="0"/>
              </a:lnTo>
              <a:lnTo>
                <a:pt x="337032" y="238825"/>
              </a:lnTo>
              <a:lnTo>
                <a:pt x="674064" y="23882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71386" y="2810868"/>
        <a:ext cx="35756" cy="35756"/>
      </dsp:txXfrm>
    </dsp:sp>
    <dsp:sp modelId="{98D2DA54-8D76-46E9-9A23-7D4434E8275E}">
      <dsp:nvSpPr>
        <dsp:cNvPr id="0" name=""/>
        <dsp:cNvSpPr/>
      </dsp:nvSpPr>
      <dsp:spPr>
        <a:xfrm>
          <a:off x="1052232" y="1810485"/>
          <a:ext cx="674064" cy="898848"/>
        </a:xfrm>
        <a:custGeom>
          <a:avLst/>
          <a:gdLst/>
          <a:ahLst/>
          <a:cxnLst/>
          <a:rect l="0" t="0" r="0" b="0"/>
          <a:pathLst>
            <a:path>
              <a:moveTo>
                <a:pt x="0" y="898848"/>
              </a:moveTo>
              <a:lnTo>
                <a:pt x="337032" y="898848"/>
              </a:lnTo>
              <a:lnTo>
                <a:pt x="337032" y="0"/>
              </a:lnTo>
              <a:lnTo>
                <a:pt x="674064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61177" y="2231821"/>
        <a:ext cx="56175" cy="56175"/>
      </dsp:txXfrm>
    </dsp:sp>
    <dsp:sp modelId="{458FB4CD-FA02-4641-B147-F7F1116D469A}">
      <dsp:nvSpPr>
        <dsp:cNvPr id="0" name=""/>
        <dsp:cNvSpPr/>
      </dsp:nvSpPr>
      <dsp:spPr>
        <a:xfrm>
          <a:off x="1052232" y="672811"/>
          <a:ext cx="674064" cy="2036521"/>
        </a:xfrm>
        <a:custGeom>
          <a:avLst/>
          <a:gdLst/>
          <a:ahLst/>
          <a:cxnLst/>
          <a:rect l="0" t="0" r="0" b="0"/>
          <a:pathLst>
            <a:path>
              <a:moveTo>
                <a:pt x="0" y="2036521"/>
              </a:moveTo>
              <a:lnTo>
                <a:pt x="337032" y="2036521"/>
              </a:lnTo>
              <a:lnTo>
                <a:pt x="337032" y="0"/>
              </a:lnTo>
              <a:lnTo>
                <a:pt x="674064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35635" y="1637443"/>
        <a:ext cx="107258" cy="107258"/>
      </dsp:txXfrm>
    </dsp:sp>
    <dsp:sp modelId="{CB029364-FB37-465C-B82F-4DC58B785965}">
      <dsp:nvSpPr>
        <dsp:cNvPr id="0" name=""/>
        <dsp:cNvSpPr/>
      </dsp:nvSpPr>
      <dsp:spPr>
        <a:xfrm rot="16200000">
          <a:off x="-1273261" y="2441454"/>
          <a:ext cx="4115231" cy="535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latin typeface="Arial" panose="020B0604020202020204" pitchFamily="34" charset="0"/>
              <a:cs typeface="Arial" panose="020B0604020202020204" pitchFamily="34" charset="0"/>
            </a:rPr>
            <a:t>Typologie des supports</a:t>
          </a:r>
          <a:endParaRPr lang="fr-FR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1273261" y="2441454"/>
        <a:ext cx="4115231" cy="535757"/>
      </dsp:txXfrm>
    </dsp:sp>
    <dsp:sp modelId="{4976EE7B-BF9B-4BE9-B18C-FD5083CB2F72}">
      <dsp:nvSpPr>
        <dsp:cNvPr id="0" name=""/>
        <dsp:cNvSpPr/>
      </dsp:nvSpPr>
      <dsp:spPr>
        <a:xfrm>
          <a:off x="1726297" y="305791"/>
          <a:ext cx="9242262" cy="7340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fr-FR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Institutionnels</a:t>
          </a:r>
          <a:r>
            <a:rPr lang="fr-FR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 : carte de visite, papier à entête, factures, bon de commandes, bon de livraison. Ils laissent peu de place à l’originalité et doivent respecter les codes traditionnels.</a:t>
          </a:r>
        </a:p>
      </dsp:txBody>
      <dsp:txXfrm>
        <a:off x="1726297" y="305791"/>
        <a:ext cx="9242262" cy="734041"/>
      </dsp:txXfrm>
    </dsp:sp>
    <dsp:sp modelId="{BCC589A1-79A3-4BEC-B121-E5723E917D95}">
      <dsp:nvSpPr>
        <dsp:cNvPr id="0" name=""/>
        <dsp:cNvSpPr/>
      </dsp:nvSpPr>
      <dsp:spPr>
        <a:xfrm>
          <a:off x="1726297" y="1296716"/>
          <a:ext cx="9242262" cy="1027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fr-FR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Dépliants et prospectus </a:t>
          </a:r>
          <a:r>
            <a:rPr lang="fr-FR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: ils</a:t>
          </a:r>
          <a:r>
            <a:rPr lang="fr-FR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doivent être visuels, attractifs et donner envie d'être lus. Il faut trouver le bon rapport entre le texte et les illustrations. Ils peuvent laisser plus de place à la créativité et à l’originalité tout en respectant la charte graphique et le budget alloué.</a:t>
          </a:r>
        </a:p>
      </dsp:txBody>
      <dsp:txXfrm>
        <a:off x="1726297" y="1296716"/>
        <a:ext cx="9242262" cy="1027536"/>
      </dsp:txXfrm>
    </dsp:sp>
    <dsp:sp modelId="{A2211241-522E-4B98-815F-64CC406C5790}">
      <dsp:nvSpPr>
        <dsp:cNvPr id="0" name=""/>
        <dsp:cNvSpPr/>
      </dsp:nvSpPr>
      <dsp:spPr>
        <a:xfrm>
          <a:off x="1726297" y="2581137"/>
          <a:ext cx="9242262" cy="7340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fr-FR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Site Internet </a:t>
          </a:r>
          <a:r>
            <a:rPr lang="fr-FR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  <a:r>
            <a:rPr lang="fr-FR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la conception répond aux mêmes caractéristiques que la création d'un dépliant ou d'un prospectus seule la mise en page en est différente. </a:t>
          </a:r>
        </a:p>
      </dsp:txBody>
      <dsp:txXfrm>
        <a:off x="1726297" y="2581137"/>
        <a:ext cx="9242262" cy="734041"/>
      </dsp:txXfrm>
    </dsp:sp>
    <dsp:sp modelId="{17509303-5E35-4B0C-9BBD-38119E8B4F67}">
      <dsp:nvSpPr>
        <dsp:cNvPr id="0" name=""/>
        <dsp:cNvSpPr/>
      </dsp:nvSpPr>
      <dsp:spPr>
        <a:xfrm>
          <a:off x="1726297" y="3559383"/>
          <a:ext cx="9242262" cy="15915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fr-FR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Réseaux sociaux</a:t>
          </a:r>
          <a:r>
            <a:rPr lang="fr-FR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 : il faut s'adapter aux spécificités du réseau concerné. Sur </a:t>
          </a:r>
          <a:r>
            <a:rPr lang="fr-FR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Facebook</a:t>
          </a:r>
          <a:r>
            <a:rPr lang="fr-FR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l'information pourra se rapprocher de celle d’un prospectus, mais sur </a:t>
          </a:r>
          <a:r>
            <a:rPr lang="fr-FR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Instagram</a:t>
          </a:r>
          <a:r>
            <a:rPr lang="fr-FR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et </a:t>
          </a:r>
          <a:r>
            <a:rPr lang="fr-FR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Pinterest</a:t>
          </a:r>
          <a:r>
            <a:rPr lang="fr-FR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, la communication et essentiellement visuelle (photos et vidéos). </a:t>
          </a:r>
          <a:r>
            <a:rPr lang="fr-FR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LinkedIn</a:t>
          </a:r>
          <a:r>
            <a:rPr lang="fr-FR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contient principalement des informations professionnelles. </a:t>
          </a:r>
          <a:r>
            <a:rPr lang="fr-FR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TikTok</a:t>
          </a:r>
          <a:r>
            <a:rPr lang="fr-FR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est plébiscité par les jeunes. Quel que soit le support utilisé le message doit être concis et aller à l’essentiel. </a:t>
          </a:r>
        </a:p>
      </dsp:txBody>
      <dsp:txXfrm>
        <a:off x="1726297" y="3559383"/>
        <a:ext cx="9242262" cy="1591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24672-C283-6941-9804-294F068EEE6A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085B9-FD6C-3045-8EEB-D2DA534F04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579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04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77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94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251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62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83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32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94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5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81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0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43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90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92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69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66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15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B14B23-EBBB-4FF8-A86F-057ABCCE629C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2049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tm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76201"/>
            <a:ext cx="10016067" cy="969432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Chap. 11 – La communication globale</a:t>
            </a:r>
            <a:b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2. Créer un support de communication</a:t>
            </a:r>
            <a:endParaRPr lang="fr-FR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C6F869-E501-417F-AC0D-5B090D397807}"/>
              </a:ext>
            </a:extLst>
          </p:cNvPr>
          <p:cNvSpPr/>
          <p:nvPr/>
        </p:nvSpPr>
        <p:spPr>
          <a:xfrm>
            <a:off x="344512" y="1522371"/>
            <a:ext cx="890681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supports de communication utilisés par l'entreprise doivent véhiculer une image positive et valorisante. 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Ils doivent respecter la charte graphique de la société qui doit être déclinée sur tous les supports de communication qu’ils soient écrits ou numériques.</a:t>
            </a:r>
          </a:p>
        </p:txBody>
      </p:sp>
      <p:pic>
        <p:nvPicPr>
          <p:cNvPr id="5" name="Image 4" descr="Une image contenant réfrigérateur&#10;&#10;Description générée automatiquement">
            <a:extLst>
              <a:ext uri="{FF2B5EF4-FFF2-40B4-BE49-F238E27FC236}">
                <a16:creationId xmlns:a16="http://schemas.microsoft.com/office/drawing/2014/main" id="{884FC14E-081F-424E-8C78-3CFA31BD8A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812" y="4799440"/>
            <a:ext cx="2284170" cy="182071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BFEABDD-871F-49AF-AB07-5912DEA36C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29" y="5081221"/>
            <a:ext cx="1830937" cy="1538933"/>
          </a:xfrm>
          <a:prstGeom prst="rect">
            <a:avLst/>
          </a:prstGeom>
        </p:spPr>
      </p:pic>
      <p:pic>
        <p:nvPicPr>
          <p:cNvPr id="9" name="Image 8" descr="Une image contenant assis, bateau, moniteur, grand&#10;&#10;Description générée automatiquement">
            <a:extLst>
              <a:ext uri="{FF2B5EF4-FFF2-40B4-BE49-F238E27FC236}">
                <a16:creationId xmlns:a16="http://schemas.microsoft.com/office/drawing/2014/main" id="{A908E2D9-8474-45DA-A756-50BFF8E6B1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81" y="4569941"/>
            <a:ext cx="2450289" cy="2074925"/>
          </a:xfrm>
          <a:prstGeom prst="rect">
            <a:avLst/>
          </a:prstGeom>
        </p:spPr>
      </p:pic>
      <p:pic>
        <p:nvPicPr>
          <p:cNvPr id="11" name="Image 10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AF9A09D9-C166-4BF3-B0A0-7CE0873C01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06" y="3711255"/>
            <a:ext cx="2077082" cy="2933611"/>
          </a:xfrm>
          <a:prstGeom prst="rect">
            <a:avLst/>
          </a:prstGeom>
        </p:spPr>
      </p:pic>
      <p:pic>
        <p:nvPicPr>
          <p:cNvPr id="13" name="Image 12" descr="Une image contenant signe, eau, blanc&#10;&#10;Description générée automatiquement">
            <a:extLst>
              <a:ext uri="{FF2B5EF4-FFF2-40B4-BE49-F238E27FC236}">
                <a16:creationId xmlns:a16="http://schemas.microsoft.com/office/drawing/2014/main" id="{472CA485-CFC4-419D-9268-ED1D6C55AA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660" y="1987305"/>
            <a:ext cx="1960828" cy="465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7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76201"/>
            <a:ext cx="10016067" cy="969432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Chap. 11 – La communication globale</a:t>
            </a:r>
            <a:b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2. Créer un support de communication</a:t>
            </a:r>
            <a:endParaRPr lang="fr-FR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8619C8D3-E493-43F6-B2C8-83C1901145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0607678"/>
              </p:ext>
            </p:extLst>
          </p:nvPr>
        </p:nvGraphicFramePr>
        <p:xfrm>
          <a:off x="0" y="1176866"/>
          <a:ext cx="1148503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533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76201"/>
            <a:ext cx="10016067" cy="969432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Chap. 11 – La communication globale</a:t>
            </a:r>
            <a:b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2. Créer un support de communication</a:t>
            </a:r>
            <a:endParaRPr lang="fr-FR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54EAF1-34B7-4557-B53A-77220D926607}"/>
              </a:ext>
            </a:extLst>
          </p:cNvPr>
          <p:cNvSpPr/>
          <p:nvPr/>
        </p:nvSpPr>
        <p:spPr>
          <a:xfrm>
            <a:off x="516466" y="1236559"/>
            <a:ext cx="10316633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fr-FR" sz="2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Méthodologie de création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 que soit le support utilisé la méthodologie est la même. 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7B06296B-6BEF-4E8E-8A35-9D54080088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888551"/>
              </p:ext>
            </p:extLst>
          </p:nvPr>
        </p:nvGraphicFramePr>
        <p:xfrm>
          <a:off x="564032" y="2512397"/>
          <a:ext cx="10965763" cy="405592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998124">
                  <a:extLst>
                    <a:ext uri="{9D8B030D-6E8A-4147-A177-3AD203B41FA5}">
                      <a16:colId xmlns:a16="http://schemas.microsoft.com/office/drawing/2014/main" val="4185402575"/>
                    </a:ext>
                  </a:extLst>
                </a:gridCol>
                <a:gridCol w="8967639">
                  <a:extLst>
                    <a:ext uri="{9D8B030D-6E8A-4147-A177-3AD203B41FA5}">
                      <a16:colId xmlns:a16="http://schemas.microsoft.com/office/drawing/2014/main" val="293944632"/>
                    </a:ext>
                  </a:extLst>
                </a:gridCol>
              </a:tblGrid>
              <a:tr h="46363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Étapes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Contenus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6732230"/>
                  </a:ext>
                </a:extLst>
              </a:tr>
              <a:tr h="672936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Définir l'objectif 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 est le but de l’action de communication : informer, vendre, valoriser l’image de l’entreprise… ?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855796"/>
                  </a:ext>
                </a:extLst>
              </a:tr>
              <a:tr h="336468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Définir la cible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 est le public concerné : millenials, sénior, sportif, homme, femme, CSP +…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5911842"/>
                  </a:ext>
                </a:extLst>
              </a:tr>
              <a:tr h="564081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Définir le contenu 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 est le message à transmettre et les informations à utiliser,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1902985"/>
                  </a:ext>
                </a:extLst>
              </a:tr>
              <a:tr h="672936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Sélectionnez le support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Sélectionner le support le plus adapté au message à faire passer : catalogue, prospectus, mél, lettre d’information, post Instagram ou Facebook… 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1357285"/>
                  </a:ext>
                </a:extLst>
              </a:tr>
              <a:tr h="672936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Lister les informations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Lister des informations à mettre sur le support. Elles sont indissociables du support utilisé. Selon la taille, le nombre d'informations sera plus ou </a:t>
                      </a:r>
                      <a:r>
                        <a:rPr lang="fr-F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moins important.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4859483"/>
                  </a:ext>
                </a:extLst>
              </a:tr>
              <a:tr h="672936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Mettre en forme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Saisir et mettre en forme les données sur le support en adaptant le contenu à la nature et à la taille du support utilisé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4068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94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253</TotalTime>
  <Words>431</Words>
  <Application>Microsoft Office PowerPoint</Application>
  <PresentationFormat>Grand écran</PresentationFormat>
  <Paragraphs>26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Symbol</vt:lpstr>
      <vt:lpstr>Wingdings 3</vt:lpstr>
      <vt:lpstr>Ion</vt:lpstr>
      <vt:lpstr>Chap. 11 – La communication globale 2. Créer un support de communication</vt:lpstr>
      <vt:lpstr>Chap. 11 – La communication globale 2. Créer un support de communication</vt:lpstr>
      <vt:lpstr>Chap. 11 – La communication globale 2. Créer un support de communication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A41. Organisation et amélioration du travail administratif</dc:title>
  <dc:creator>Claude Terrier</dc:creator>
  <cp:lastModifiedBy>Claude Terrier</cp:lastModifiedBy>
  <cp:revision>35</cp:revision>
  <dcterms:created xsi:type="dcterms:W3CDTF">2014-01-14T07:42:30Z</dcterms:created>
  <dcterms:modified xsi:type="dcterms:W3CDTF">2024-03-18T23:05:35Z</dcterms:modified>
</cp:coreProperties>
</file>