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9"/>
  </p:notesMasterIdLst>
  <p:sldIdLst>
    <p:sldId id="261" r:id="rId2"/>
    <p:sldId id="263" r:id="rId3"/>
    <p:sldId id="256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374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5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77247-BA5A-4673-A55C-A6213E83AA2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56DBF4-ECD7-4C77-94AB-CE0614CBC922}">
      <dgm:prSet phldrT="[Texte]" custT="1"/>
      <dgm:spPr/>
      <dgm:t>
        <a:bodyPr/>
        <a:lstStyle/>
        <a:p>
          <a:r>
            <a:rPr lang="fr-FR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Elle doit définir</a:t>
          </a:r>
          <a:endParaRPr lang="fr-FR" sz="2000" b="1" dirty="0">
            <a:solidFill>
              <a:schemeClr val="bg1"/>
            </a:solidFill>
          </a:endParaRPr>
        </a:p>
      </dgm:t>
    </dgm:pt>
    <dgm:pt modelId="{22BBDC5D-91F0-4E17-92AA-B422FEF96A78}" type="parTrans" cxnId="{9F722D5F-2FD8-496A-BD84-1333A9E77C50}">
      <dgm:prSet/>
      <dgm:spPr/>
      <dgm:t>
        <a:bodyPr/>
        <a:lstStyle/>
        <a:p>
          <a:endParaRPr lang="fr-FR"/>
        </a:p>
      </dgm:t>
    </dgm:pt>
    <dgm:pt modelId="{BC57CF0F-9ED9-4286-BAD3-849C0A2643E0}" type="sibTrans" cxnId="{9F722D5F-2FD8-496A-BD84-1333A9E77C50}">
      <dgm:prSet/>
      <dgm:spPr/>
      <dgm:t>
        <a:bodyPr/>
        <a:lstStyle/>
        <a:p>
          <a:endParaRPr lang="fr-FR"/>
        </a:p>
      </dgm:t>
    </dgm:pt>
    <dgm:pt modelId="{BC963B34-BB75-4E3F-BB00-761A34EA2F7B}">
      <dgm:prSet/>
      <dgm:spPr/>
      <dgm:t>
        <a:bodyPr/>
        <a:lstStyle/>
        <a:p>
          <a:pPr algn="l"/>
          <a:r>
            <a:rPr lang="fr-FR" b="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son positionnement, ses valeurs sa philosophie à transmettre en fonction de ses objectifs de communication </a:t>
          </a:r>
        </a:p>
      </dgm:t>
    </dgm:pt>
    <dgm:pt modelId="{DEF530FB-2BB1-4315-85DC-F59DCB95E7BA}" type="parTrans" cxnId="{FC92BD2B-453D-4D63-8B7D-8F8410BD3BAE}">
      <dgm:prSet/>
      <dgm:spPr/>
      <dgm:t>
        <a:bodyPr/>
        <a:lstStyle/>
        <a:p>
          <a:endParaRPr lang="fr-FR"/>
        </a:p>
      </dgm:t>
    </dgm:pt>
    <dgm:pt modelId="{22BDFA0B-1031-4323-9E55-F7B7A38CB367}" type="sibTrans" cxnId="{FC92BD2B-453D-4D63-8B7D-8F8410BD3BAE}">
      <dgm:prSet/>
      <dgm:spPr/>
      <dgm:t>
        <a:bodyPr/>
        <a:lstStyle/>
        <a:p>
          <a:endParaRPr lang="fr-FR"/>
        </a:p>
      </dgm:t>
    </dgm:pt>
    <dgm:pt modelId="{A4765F21-44A9-4618-872A-9ACAADFBBA22}">
      <dgm:prSet/>
      <dgm:spPr/>
      <dgm:t>
        <a:bodyPr/>
        <a:lstStyle/>
        <a:p>
          <a:pPr algn="l"/>
          <a:r>
            <a:rPr lang="fr-FR" b="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Son identité visuelle</a:t>
          </a:r>
        </a:p>
      </dgm:t>
    </dgm:pt>
    <dgm:pt modelId="{D6FF223B-53DD-4F4E-8EEC-6C05C5183280}" type="parTrans" cxnId="{41F256B5-0BD0-4E7B-914A-06FAA9E3E9FB}">
      <dgm:prSet/>
      <dgm:spPr/>
      <dgm:t>
        <a:bodyPr/>
        <a:lstStyle/>
        <a:p>
          <a:endParaRPr lang="fr-FR"/>
        </a:p>
      </dgm:t>
    </dgm:pt>
    <dgm:pt modelId="{6D7C0CF3-4047-49CD-81DB-1FEEE71A5C75}" type="sibTrans" cxnId="{41F256B5-0BD0-4E7B-914A-06FAA9E3E9FB}">
      <dgm:prSet/>
      <dgm:spPr/>
      <dgm:t>
        <a:bodyPr/>
        <a:lstStyle/>
        <a:p>
          <a:endParaRPr lang="fr-FR"/>
        </a:p>
      </dgm:t>
    </dgm:pt>
    <dgm:pt modelId="{D9A53204-15D5-4F16-A845-2AD552A27A12}">
      <dgm:prSet/>
      <dgm:spPr/>
      <dgm:t>
        <a:bodyPr/>
        <a:lstStyle/>
        <a:p>
          <a:pPr algn="l"/>
          <a:r>
            <a:rPr lang="fr-FR" b="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 cible, le public auquel est destiné le message</a:t>
          </a:r>
        </a:p>
      </dgm:t>
    </dgm:pt>
    <dgm:pt modelId="{6941E555-3D55-4D5B-BFB5-641A85619E54}" type="parTrans" cxnId="{A96B7E9A-B1EF-4D18-9A53-2B5861B4B87A}">
      <dgm:prSet/>
      <dgm:spPr/>
      <dgm:t>
        <a:bodyPr/>
        <a:lstStyle/>
        <a:p>
          <a:endParaRPr lang="fr-FR"/>
        </a:p>
      </dgm:t>
    </dgm:pt>
    <dgm:pt modelId="{6E074A42-0451-447F-B9FA-BAD348FF9322}" type="sibTrans" cxnId="{A96B7E9A-B1EF-4D18-9A53-2B5861B4B87A}">
      <dgm:prSet/>
      <dgm:spPr/>
      <dgm:t>
        <a:bodyPr/>
        <a:lstStyle/>
        <a:p>
          <a:endParaRPr lang="fr-FR"/>
        </a:p>
      </dgm:t>
    </dgm:pt>
    <dgm:pt modelId="{6BFC2353-F807-42B9-B8D7-44849337AB9E}">
      <dgm:prSet/>
      <dgm:spPr/>
      <dgm:t>
        <a:bodyPr/>
        <a:lstStyle/>
        <a:p>
          <a:pPr algn="l"/>
          <a:r>
            <a:rPr lang="fr-FR" b="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canal le plus adapté à la cible : orale, écrit, numérique, réseaux sociaux</a:t>
          </a:r>
        </a:p>
      </dgm:t>
    </dgm:pt>
    <dgm:pt modelId="{87AC0B97-B4C9-44C2-A014-ED82923F475C}" type="parTrans" cxnId="{3CCAB305-0A0C-424D-AD0F-465FC07DE05A}">
      <dgm:prSet/>
      <dgm:spPr/>
      <dgm:t>
        <a:bodyPr/>
        <a:lstStyle/>
        <a:p>
          <a:endParaRPr lang="fr-FR"/>
        </a:p>
      </dgm:t>
    </dgm:pt>
    <dgm:pt modelId="{D6C4A120-E59D-4ABA-AF0D-B1BD18E8C80D}" type="sibTrans" cxnId="{3CCAB305-0A0C-424D-AD0F-465FC07DE05A}">
      <dgm:prSet/>
      <dgm:spPr/>
      <dgm:t>
        <a:bodyPr/>
        <a:lstStyle/>
        <a:p>
          <a:endParaRPr lang="fr-FR"/>
        </a:p>
      </dgm:t>
    </dgm:pt>
    <dgm:pt modelId="{C329A409-E336-4B71-91F9-518471BEF88F}" type="pres">
      <dgm:prSet presAssocID="{4A477247-BA5A-4673-A55C-A6213E83AA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32B451-EC44-49BD-8A50-EBE31F55FEA0}" type="pres">
      <dgm:prSet presAssocID="{9656DBF4-ECD7-4C77-94AB-CE0614CBC922}" presName="root" presStyleCnt="0"/>
      <dgm:spPr/>
    </dgm:pt>
    <dgm:pt modelId="{DD50D49D-A223-4719-A5B3-B7E4E0473A49}" type="pres">
      <dgm:prSet presAssocID="{9656DBF4-ECD7-4C77-94AB-CE0614CBC922}" presName="rootComposite" presStyleCnt="0"/>
      <dgm:spPr/>
    </dgm:pt>
    <dgm:pt modelId="{76EA807D-22B0-4989-8EF4-A449A91C41BA}" type="pres">
      <dgm:prSet presAssocID="{9656DBF4-ECD7-4C77-94AB-CE0614CBC922}" presName="rootText" presStyleLbl="node1" presStyleIdx="0" presStyleCnt="1" custScaleX="244507" custScaleY="72173"/>
      <dgm:spPr/>
    </dgm:pt>
    <dgm:pt modelId="{FCEC90AA-F807-4F4C-96C4-A1613EA970DD}" type="pres">
      <dgm:prSet presAssocID="{9656DBF4-ECD7-4C77-94AB-CE0614CBC922}" presName="rootConnector" presStyleLbl="node1" presStyleIdx="0" presStyleCnt="1"/>
      <dgm:spPr/>
    </dgm:pt>
    <dgm:pt modelId="{1C19D950-E74C-4DA4-B0E1-138B3CA17777}" type="pres">
      <dgm:prSet presAssocID="{9656DBF4-ECD7-4C77-94AB-CE0614CBC922}" presName="childShape" presStyleCnt="0"/>
      <dgm:spPr/>
    </dgm:pt>
    <dgm:pt modelId="{0B828331-4D2A-4BE0-A517-312D91115D0C}" type="pres">
      <dgm:prSet presAssocID="{DEF530FB-2BB1-4315-85DC-F59DCB95E7BA}" presName="Name13" presStyleLbl="parChTrans1D2" presStyleIdx="0" presStyleCnt="4"/>
      <dgm:spPr/>
    </dgm:pt>
    <dgm:pt modelId="{704EE70C-4566-44E6-9EAD-8570CF0C4F53}" type="pres">
      <dgm:prSet presAssocID="{BC963B34-BB75-4E3F-BB00-761A34EA2F7B}" presName="childText" presStyleLbl="bgAcc1" presStyleIdx="0" presStyleCnt="4" custScaleX="1088445" custLinFactNeighborX="268">
        <dgm:presLayoutVars>
          <dgm:bulletEnabled val="1"/>
        </dgm:presLayoutVars>
      </dgm:prSet>
      <dgm:spPr/>
    </dgm:pt>
    <dgm:pt modelId="{A40A4629-BC8A-4B66-837B-F62FC635E1D4}" type="pres">
      <dgm:prSet presAssocID="{D6FF223B-53DD-4F4E-8EEC-6C05C5183280}" presName="Name13" presStyleLbl="parChTrans1D2" presStyleIdx="1" presStyleCnt="4"/>
      <dgm:spPr/>
    </dgm:pt>
    <dgm:pt modelId="{2BBA5C3E-D99B-4BF2-B677-7CBD3CB79C1C}" type="pres">
      <dgm:prSet presAssocID="{A4765F21-44A9-4618-872A-9ACAADFBBA22}" presName="childText" presStyleLbl="bgAcc1" presStyleIdx="1" presStyleCnt="4" custScaleX="1088445" custScaleY="62742" custLinFactNeighborX="268">
        <dgm:presLayoutVars>
          <dgm:bulletEnabled val="1"/>
        </dgm:presLayoutVars>
      </dgm:prSet>
      <dgm:spPr/>
    </dgm:pt>
    <dgm:pt modelId="{63C47A85-90E6-4A66-912C-B8AC5AC5E931}" type="pres">
      <dgm:prSet presAssocID="{6941E555-3D55-4D5B-BFB5-641A85619E54}" presName="Name13" presStyleLbl="parChTrans1D2" presStyleIdx="2" presStyleCnt="4"/>
      <dgm:spPr/>
    </dgm:pt>
    <dgm:pt modelId="{D542BB0D-0CF4-444F-ADB2-CB2F83EE82D6}" type="pres">
      <dgm:prSet presAssocID="{D9A53204-15D5-4F16-A845-2AD552A27A12}" presName="childText" presStyleLbl="bgAcc1" presStyleIdx="2" presStyleCnt="4" custScaleX="1088445" custScaleY="62742" custLinFactNeighborX="268">
        <dgm:presLayoutVars>
          <dgm:bulletEnabled val="1"/>
        </dgm:presLayoutVars>
      </dgm:prSet>
      <dgm:spPr/>
    </dgm:pt>
    <dgm:pt modelId="{2622D11D-F0B4-4A6B-B964-46D100298C03}" type="pres">
      <dgm:prSet presAssocID="{87AC0B97-B4C9-44C2-A014-ED82923F475C}" presName="Name13" presStyleLbl="parChTrans1D2" presStyleIdx="3" presStyleCnt="4"/>
      <dgm:spPr/>
    </dgm:pt>
    <dgm:pt modelId="{9A9DC4D9-B47F-4B5B-BB4C-95D1C4321C6F}" type="pres">
      <dgm:prSet presAssocID="{6BFC2353-F807-42B9-B8D7-44849337AB9E}" presName="childText" presStyleLbl="bgAcc1" presStyleIdx="3" presStyleCnt="4" custScaleX="1088445" custScaleY="62742">
        <dgm:presLayoutVars>
          <dgm:bulletEnabled val="1"/>
        </dgm:presLayoutVars>
      </dgm:prSet>
      <dgm:spPr/>
    </dgm:pt>
  </dgm:ptLst>
  <dgm:cxnLst>
    <dgm:cxn modelId="{3CCAB305-0A0C-424D-AD0F-465FC07DE05A}" srcId="{9656DBF4-ECD7-4C77-94AB-CE0614CBC922}" destId="{6BFC2353-F807-42B9-B8D7-44849337AB9E}" srcOrd="3" destOrd="0" parTransId="{87AC0B97-B4C9-44C2-A014-ED82923F475C}" sibTransId="{D6C4A120-E59D-4ABA-AF0D-B1BD18E8C80D}"/>
    <dgm:cxn modelId="{FC92BD2B-453D-4D63-8B7D-8F8410BD3BAE}" srcId="{9656DBF4-ECD7-4C77-94AB-CE0614CBC922}" destId="{BC963B34-BB75-4E3F-BB00-761A34EA2F7B}" srcOrd="0" destOrd="0" parTransId="{DEF530FB-2BB1-4315-85DC-F59DCB95E7BA}" sibTransId="{22BDFA0B-1031-4323-9E55-F7B7A38CB367}"/>
    <dgm:cxn modelId="{5191E13C-C72C-4697-9D6F-B3D1C64EE921}" type="presOf" srcId="{DEF530FB-2BB1-4315-85DC-F59DCB95E7BA}" destId="{0B828331-4D2A-4BE0-A517-312D91115D0C}" srcOrd="0" destOrd="0" presId="urn:microsoft.com/office/officeart/2005/8/layout/hierarchy3"/>
    <dgm:cxn modelId="{9F722D5F-2FD8-496A-BD84-1333A9E77C50}" srcId="{4A477247-BA5A-4673-A55C-A6213E83AA21}" destId="{9656DBF4-ECD7-4C77-94AB-CE0614CBC922}" srcOrd="0" destOrd="0" parTransId="{22BBDC5D-91F0-4E17-92AA-B422FEF96A78}" sibTransId="{BC57CF0F-9ED9-4286-BAD3-849C0A2643E0}"/>
    <dgm:cxn modelId="{2EDAAA44-B361-4027-B3AF-22F9A980E2E4}" type="presOf" srcId="{87AC0B97-B4C9-44C2-A014-ED82923F475C}" destId="{2622D11D-F0B4-4A6B-B964-46D100298C03}" srcOrd="0" destOrd="0" presId="urn:microsoft.com/office/officeart/2005/8/layout/hierarchy3"/>
    <dgm:cxn modelId="{19E7AB65-7732-4C48-BBEE-03D0EB4B707F}" type="presOf" srcId="{9656DBF4-ECD7-4C77-94AB-CE0614CBC922}" destId="{FCEC90AA-F807-4F4C-96C4-A1613EA970DD}" srcOrd="1" destOrd="0" presId="urn:microsoft.com/office/officeart/2005/8/layout/hierarchy3"/>
    <dgm:cxn modelId="{141E1C6D-C40D-4128-B38C-EB04AD1BA3C4}" type="presOf" srcId="{6BFC2353-F807-42B9-B8D7-44849337AB9E}" destId="{9A9DC4D9-B47F-4B5B-BB4C-95D1C4321C6F}" srcOrd="0" destOrd="0" presId="urn:microsoft.com/office/officeart/2005/8/layout/hierarchy3"/>
    <dgm:cxn modelId="{7ADF0C6E-500F-492B-A191-A6D7A4C7E407}" type="presOf" srcId="{D9A53204-15D5-4F16-A845-2AD552A27A12}" destId="{D542BB0D-0CF4-444F-ADB2-CB2F83EE82D6}" srcOrd="0" destOrd="0" presId="urn:microsoft.com/office/officeart/2005/8/layout/hierarchy3"/>
    <dgm:cxn modelId="{9ED7EA8F-C194-464D-AC10-12EB2E06BD6B}" type="presOf" srcId="{BC963B34-BB75-4E3F-BB00-761A34EA2F7B}" destId="{704EE70C-4566-44E6-9EAD-8570CF0C4F53}" srcOrd="0" destOrd="0" presId="urn:microsoft.com/office/officeart/2005/8/layout/hierarchy3"/>
    <dgm:cxn modelId="{A96B7E9A-B1EF-4D18-9A53-2B5861B4B87A}" srcId="{9656DBF4-ECD7-4C77-94AB-CE0614CBC922}" destId="{D9A53204-15D5-4F16-A845-2AD552A27A12}" srcOrd="2" destOrd="0" parTransId="{6941E555-3D55-4D5B-BFB5-641A85619E54}" sibTransId="{6E074A42-0451-447F-B9FA-BAD348FF9322}"/>
    <dgm:cxn modelId="{D900D09A-85A7-47CE-B402-4F75F9B21AB0}" type="presOf" srcId="{4A477247-BA5A-4673-A55C-A6213E83AA21}" destId="{C329A409-E336-4B71-91F9-518471BEF88F}" srcOrd="0" destOrd="0" presId="urn:microsoft.com/office/officeart/2005/8/layout/hierarchy3"/>
    <dgm:cxn modelId="{914894A0-6F97-42A0-8F74-534D3EAA65E7}" type="presOf" srcId="{D6FF223B-53DD-4F4E-8EEC-6C05C5183280}" destId="{A40A4629-BC8A-4B66-837B-F62FC635E1D4}" srcOrd="0" destOrd="0" presId="urn:microsoft.com/office/officeart/2005/8/layout/hierarchy3"/>
    <dgm:cxn modelId="{3C3B7EB2-462C-40AE-9E52-A670E11D2B53}" type="presOf" srcId="{6941E555-3D55-4D5B-BFB5-641A85619E54}" destId="{63C47A85-90E6-4A66-912C-B8AC5AC5E931}" srcOrd="0" destOrd="0" presId="urn:microsoft.com/office/officeart/2005/8/layout/hierarchy3"/>
    <dgm:cxn modelId="{41F256B5-0BD0-4E7B-914A-06FAA9E3E9FB}" srcId="{9656DBF4-ECD7-4C77-94AB-CE0614CBC922}" destId="{A4765F21-44A9-4618-872A-9ACAADFBBA22}" srcOrd="1" destOrd="0" parTransId="{D6FF223B-53DD-4F4E-8EEC-6C05C5183280}" sibTransId="{6D7C0CF3-4047-49CD-81DB-1FEEE71A5C75}"/>
    <dgm:cxn modelId="{E53D90E3-3F40-4FF9-A3A1-B10A754D9715}" type="presOf" srcId="{A4765F21-44A9-4618-872A-9ACAADFBBA22}" destId="{2BBA5C3E-D99B-4BF2-B677-7CBD3CB79C1C}" srcOrd="0" destOrd="0" presId="urn:microsoft.com/office/officeart/2005/8/layout/hierarchy3"/>
    <dgm:cxn modelId="{FF9BB1EE-E8E0-429D-AF80-C4F8E8AA7CB8}" type="presOf" srcId="{9656DBF4-ECD7-4C77-94AB-CE0614CBC922}" destId="{76EA807D-22B0-4989-8EF4-A449A91C41BA}" srcOrd="0" destOrd="0" presId="urn:microsoft.com/office/officeart/2005/8/layout/hierarchy3"/>
    <dgm:cxn modelId="{0C36FB33-9CA7-489D-86C6-B47B2471FA65}" type="presParOf" srcId="{C329A409-E336-4B71-91F9-518471BEF88F}" destId="{1632B451-EC44-49BD-8A50-EBE31F55FEA0}" srcOrd="0" destOrd="0" presId="urn:microsoft.com/office/officeart/2005/8/layout/hierarchy3"/>
    <dgm:cxn modelId="{18550BD9-89C8-46D0-AF6B-9776BF74AE11}" type="presParOf" srcId="{1632B451-EC44-49BD-8A50-EBE31F55FEA0}" destId="{DD50D49D-A223-4719-A5B3-B7E4E0473A49}" srcOrd="0" destOrd="0" presId="urn:microsoft.com/office/officeart/2005/8/layout/hierarchy3"/>
    <dgm:cxn modelId="{190B065C-C3CC-499B-84FD-D1DC1FA899F5}" type="presParOf" srcId="{DD50D49D-A223-4719-A5B3-B7E4E0473A49}" destId="{76EA807D-22B0-4989-8EF4-A449A91C41BA}" srcOrd="0" destOrd="0" presId="urn:microsoft.com/office/officeart/2005/8/layout/hierarchy3"/>
    <dgm:cxn modelId="{8BE29BA1-61E9-445F-B418-461464BE40BF}" type="presParOf" srcId="{DD50D49D-A223-4719-A5B3-B7E4E0473A49}" destId="{FCEC90AA-F807-4F4C-96C4-A1613EA970DD}" srcOrd="1" destOrd="0" presId="urn:microsoft.com/office/officeart/2005/8/layout/hierarchy3"/>
    <dgm:cxn modelId="{3EBB7550-2A98-4941-8D64-E2289F927486}" type="presParOf" srcId="{1632B451-EC44-49BD-8A50-EBE31F55FEA0}" destId="{1C19D950-E74C-4DA4-B0E1-138B3CA17777}" srcOrd="1" destOrd="0" presId="urn:microsoft.com/office/officeart/2005/8/layout/hierarchy3"/>
    <dgm:cxn modelId="{AB559512-160D-4EB0-8DB0-3BE6923AA96D}" type="presParOf" srcId="{1C19D950-E74C-4DA4-B0E1-138B3CA17777}" destId="{0B828331-4D2A-4BE0-A517-312D91115D0C}" srcOrd="0" destOrd="0" presId="urn:microsoft.com/office/officeart/2005/8/layout/hierarchy3"/>
    <dgm:cxn modelId="{CD8856B2-433F-4CAC-9DEB-8477BF2893AD}" type="presParOf" srcId="{1C19D950-E74C-4DA4-B0E1-138B3CA17777}" destId="{704EE70C-4566-44E6-9EAD-8570CF0C4F53}" srcOrd="1" destOrd="0" presId="urn:microsoft.com/office/officeart/2005/8/layout/hierarchy3"/>
    <dgm:cxn modelId="{1E10CD20-CF89-4D1B-8D86-852AFCBDBD47}" type="presParOf" srcId="{1C19D950-E74C-4DA4-B0E1-138B3CA17777}" destId="{A40A4629-BC8A-4B66-837B-F62FC635E1D4}" srcOrd="2" destOrd="0" presId="urn:microsoft.com/office/officeart/2005/8/layout/hierarchy3"/>
    <dgm:cxn modelId="{B604240F-F7BA-4194-91A2-9DD475B4F19D}" type="presParOf" srcId="{1C19D950-E74C-4DA4-B0E1-138B3CA17777}" destId="{2BBA5C3E-D99B-4BF2-B677-7CBD3CB79C1C}" srcOrd="3" destOrd="0" presId="urn:microsoft.com/office/officeart/2005/8/layout/hierarchy3"/>
    <dgm:cxn modelId="{53B60A7A-2221-4458-8056-563A90D0F3CF}" type="presParOf" srcId="{1C19D950-E74C-4DA4-B0E1-138B3CA17777}" destId="{63C47A85-90E6-4A66-912C-B8AC5AC5E931}" srcOrd="4" destOrd="0" presId="urn:microsoft.com/office/officeart/2005/8/layout/hierarchy3"/>
    <dgm:cxn modelId="{D4D627A1-E947-43C5-98D0-2DA2C3188D8B}" type="presParOf" srcId="{1C19D950-E74C-4DA4-B0E1-138B3CA17777}" destId="{D542BB0D-0CF4-444F-ADB2-CB2F83EE82D6}" srcOrd="5" destOrd="0" presId="urn:microsoft.com/office/officeart/2005/8/layout/hierarchy3"/>
    <dgm:cxn modelId="{8ADDB277-4CE7-49BE-83E3-7A36AF7419CF}" type="presParOf" srcId="{1C19D950-E74C-4DA4-B0E1-138B3CA17777}" destId="{2622D11D-F0B4-4A6B-B964-46D100298C03}" srcOrd="6" destOrd="0" presId="urn:microsoft.com/office/officeart/2005/8/layout/hierarchy3"/>
    <dgm:cxn modelId="{A9D4E72A-B4CD-45D2-8D27-4B87A6E7B395}" type="presParOf" srcId="{1C19D950-E74C-4DA4-B0E1-138B3CA17777}" destId="{9A9DC4D9-B47F-4B5B-BB4C-95D1C4321C6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A807D-22B0-4989-8EF4-A449A91C41BA}">
      <dsp:nvSpPr>
        <dsp:cNvPr id="0" name=""/>
        <dsp:cNvSpPr/>
      </dsp:nvSpPr>
      <dsp:spPr>
        <a:xfrm>
          <a:off x="4768" y="214316"/>
          <a:ext cx="2944038" cy="434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Elle doit définir</a:t>
          </a:r>
          <a:endParaRPr lang="fr-FR" sz="2000" b="1" kern="1200" dirty="0">
            <a:solidFill>
              <a:schemeClr val="bg1"/>
            </a:solidFill>
          </a:endParaRPr>
        </a:p>
      </dsp:txBody>
      <dsp:txXfrm>
        <a:off x="17494" y="227042"/>
        <a:ext cx="2918586" cy="409055"/>
      </dsp:txXfrm>
    </dsp:sp>
    <dsp:sp modelId="{0B828331-4D2A-4BE0-A517-312D91115D0C}">
      <dsp:nvSpPr>
        <dsp:cNvPr id="0" name=""/>
        <dsp:cNvSpPr/>
      </dsp:nvSpPr>
      <dsp:spPr>
        <a:xfrm>
          <a:off x="299172" y="648824"/>
          <a:ext cx="296985" cy="45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526"/>
              </a:lnTo>
              <a:lnTo>
                <a:pt x="296985" y="4515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EE70C-4566-44E6-9EAD-8570CF0C4F53}">
      <dsp:nvSpPr>
        <dsp:cNvPr id="0" name=""/>
        <dsp:cNvSpPr/>
      </dsp:nvSpPr>
      <dsp:spPr>
        <a:xfrm>
          <a:off x="596157" y="799333"/>
          <a:ext cx="10484523" cy="602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son positionnement, ses valeurs sa philosophie à transmettre en fonction de ses objectifs de communication </a:t>
          </a:r>
        </a:p>
      </dsp:txBody>
      <dsp:txXfrm>
        <a:off x="613790" y="816966"/>
        <a:ext cx="10449257" cy="566769"/>
      </dsp:txXfrm>
    </dsp:sp>
    <dsp:sp modelId="{A40A4629-BC8A-4B66-837B-F62FC635E1D4}">
      <dsp:nvSpPr>
        <dsp:cNvPr id="0" name=""/>
        <dsp:cNvSpPr/>
      </dsp:nvSpPr>
      <dsp:spPr>
        <a:xfrm>
          <a:off x="299172" y="648824"/>
          <a:ext cx="296985" cy="1091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918"/>
              </a:lnTo>
              <a:lnTo>
                <a:pt x="296985" y="10919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A5C3E-D99B-4BF2-B677-7CBD3CB79C1C}">
      <dsp:nvSpPr>
        <dsp:cNvPr id="0" name=""/>
        <dsp:cNvSpPr/>
      </dsp:nvSpPr>
      <dsp:spPr>
        <a:xfrm>
          <a:off x="596157" y="1551877"/>
          <a:ext cx="10484523" cy="377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Son identité visuelle</a:t>
          </a:r>
        </a:p>
      </dsp:txBody>
      <dsp:txXfrm>
        <a:off x="607220" y="1562940"/>
        <a:ext cx="10462397" cy="355603"/>
      </dsp:txXfrm>
    </dsp:sp>
    <dsp:sp modelId="{63C47A85-90E6-4A66-912C-B8AC5AC5E931}">
      <dsp:nvSpPr>
        <dsp:cNvPr id="0" name=""/>
        <dsp:cNvSpPr/>
      </dsp:nvSpPr>
      <dsp:spPr>
        <a:xfrm>
          <a:off x="299172" y="648824"/>
          <a:ext cx="296985" cy="162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156"/>
              </a:lnTo>
              <a:lnTo>
                <a:pt x="296985" y="16201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2BB0D-0CF4-444F-ADB2-CB2F83EE82D6}">
      <dsp:nvSpPr>
        <dsp:cNvPr id="0" name=""/>
        <dsp:cNvSpPr/>
      </dsp:nvSpPr>
      <dsp:spPr>
        <a:xfrm>
          <a:off x="596157" y="2080115"/>
          <a:ext cx="10484523" cy="377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Sa cible, le public auquel est destiné le message</a:t>
          </a:r>
        </a:p>
      </dsp:txBody>
      <dsp:txXfrm>
        <a:off x="607220" y="2091178"/>
        <a:ext cx="10462397" cy="355603"/>
      </dsp:txXfrm>
    </dsp:sp>
    <dsp:sp modelId="{2622D11D-F0B4-4A6B-B964-46D100298C03}">
      <dsp:nvSpPr>
        <dsp:cNvPr id="0" name=""/>
        <dsp:cNvSpPr/>
      </dsp:nvSpPr>
      <dsp:spPr>
        <a:xfrm>
          <a:off x="299172" y="648824"/>
          <a:ext cx="294403" cy="214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394"/>
              </a:lnTo>
              <a:lnTo>
                <a:pt x="294403" y="21483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DC4D9-B47F-4B5B-BB4C-95D1C4321C6F}">
      <dsp:nvSpPr>
        <dsp:cNvPr id="0" name=""/>
        <dsp:cNvSpPr/>
      </dsp:nvSpPr>
      <dsp:spPr>
        <a:xfrm>
          <a:off x="593576" y="2608353"/>
          <a:ext cx="10484523" cy="377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canal le plus adapté à la cible : orale, écrit, numérique, réseaux sociaux</a:t>
          </a:r>
        </a:p>
      </dsp:txBody>
      <dsp:txXfrm>
        <a:off x="604639" y="2619416"/>
        <a:ext cx="10462397" cy="35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3DB18-9CBA-7745-BFCE-DAE7DC805D09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281C5-6D08-8742-9CA9-04D7960A1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2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016067" cy="931571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11. La communication globale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 Mettre en œuvre une communication globale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E0259D-0479-422B-8153-9C31328E3229}"/>
              </a:ext>
            </a:extLst>
          </p:cNvPr>
          <p:cNvSpPr/>
          <p:nvPr/>
        </p:nvSpPr>
        <p:spPr>
          <a:xfrm>
            <a:off x="623641" y="1907554"/>
            <a:ext cx="10333566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Élaborer une </a:t>
            </a: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globale 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définir des règles communes cohérentes et homogènes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devront être respectées par tous les membres de l’entreprise qui communiquent </a:t>
            </a: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nom de la société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016067" cy="931571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11. La communication globale</a:t>
            </a:r>
            <a:b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 Mettre en œuvre une communication globale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6C2EC-EF95-4DD9-9578-B3FAC4EFDAF7}"/>
              </a:ext>
            </a:extLst>
          </p:cNvPr>
          <p:cNvSpPr/>
          <p:nvPr/>
        </p:nvSpPr>
        <p:spPr>
          <a:xfrm>
            <a:off x="320423" y="1501549"/>
            <a:ext cx="1136930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concernent </a:t>
            </a:r>
          </a:p>
          <a:p>
            <a:pPr marL="342900" lvl="0" indent="-342900" algn="just">
              <a:spcBef>
                <a:spcPts val="1800"/>
              </a:spcBef>
              <a:buFont typeface="Symbol" panose="05050102010706020507" pitchFamily="18" charset="2"/>
              <a:buChar char=""/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contenus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les éléments clés qui participent à l’image que l’entreprise souhaite donner d’elle-même auprès du public. Cette image ne concerne pas seulement les produits ou services mais également son histoire, ses valeurs, sa culture, sa politique, son ethique, 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 préoccupations sociales, environnementales et économiques, sa politique qualité… 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sont le creuset des produits et services qu’elle commercialise.</a:t>
            </a:r>
          </a:p>
          <a:p>
            <a:pPr marL="342900" lvl="0" indent="-342900" algn="just">
              <a:spcBef>
                <a:spcPts val="1800"/>
              </a:spcBef>
              <a:buFont typeface="Symbol" panose="05050102010706020507" pitchFamily="18" charset="2"/>
              <a:buChar char=""/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modalités de partage et de diffusion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dans le cadre de la communication interne et externe, de la communication institutionnelle, commerciale et financière. </a:t>
            </a:r>
          </a:p>
          <a:p>
            <a:pPr algn="ctr">
              <a:spcBef>
                <a:spcPts val="1800"/>
              </a:spcBef>
            </a:pPr>
            <a:r>
              <a:rPr lang="fr-F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communication globale vise à normaliser les contenus et les modalités de leurs diffusions en contribuant à renforcer la performance globale et la réputation de l'entreprise.</a:t>
            </a:r>
            <a:endParaRPr lang="fr-FR" sz="2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2"/>
            <a:ext cx="10016067" cy="90150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Chap. 11. La communication globale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1. Élaborer une communication globale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47D15-EA54-4BFD-AE34-62302CD3E541}"/>
              </a:ext>
            </a:extLst>
          </p:cNvPr>
          <p:cNvSpPr/>
          <p:nvPr/>
        </p:nvSpPr>
        <p:spPr>
          <a:xfrm>
            <a:off x="287867" y="1041465"/>
            <a:ext cx="1098549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x-non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Définir une stratégie et la mettre en œuvre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L’entreprise doit définir la stratégie de communication à mettre en œuvre pour atteindre les objectifs qu’elle s’assigne en termes d’image à transmettre.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5A930-DB56-417D-9AF9-A370C38275E4}"/>
              </a:ext>
            </a:extLst>
          </p:cNvPr>
          <p:cNvSpPr/>
          <p:nvPr/>
        </p:nvSpPr>
        <p:spPr>
          <a:xfrm>
            <a:off x="379688" y="5670607"/>
            <a:ext cx="11358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éléments vont permettre de créer les supports cohérents : courrier, mél, brochure, prospectus, notes, spots radio ou télé, site internet, réseaux sociaux….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96C57273-EB84-4B4C-971A-7B1FC116D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245401"/>
              </p:ext>
            </p:extLst>
          </p:nvPr>
        </p:nvGraphicFramePr>
        <p:xfrm>
          <a:off x="338844" y="2440639"/>
          <a:ext cx="11082868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2"/>
            <a:ext cx="10016067" cy="1046294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Chap. 11. La communication globale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1. Élaborer une communication globale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32A796-CA47-4AE6-AA85-60DEF262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6" y="1118091"/>
            <a:ext cx="10889577" cy="28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1.2. Concevoir une identité visuelle (charte graphique)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Chaque message doit respecter l’identité visuelle de la société qui se caractérise par un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</a:t>
            </a:r>
            <a:r>
              <a:rPr kumimoji="0" lang="fr-FR" altLang="fr-F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des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couleurs</a:t>
            </a:r>
            <a:r>
              <a:rPr kumimoji="0" lang="fr-FR" altLang="fr-F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des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polices de caractères</a:t>
            </a:r>
            <a:r>
              <a:rPr kumimoji="0" lang="fr-FR" altLang="fr-F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Ces différents composants sont récapitulés dans la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charte graphique</a:t>
            </a:r>
            <a:r>
              <a:rPr kumimoji="0" lang="fr-FR" altLang="fr-FR" sz="2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qui s’impose à tous dans le cadre de la communication de l’entreprise.</a:t>
            </a:r>
            <a:r>
              <a:rPr kumimoji="0" lang="fr-FR" altLang="fr-FR" sz="2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r-FR" altLang="fr-FR" sz="22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logo, clipart, mammifère, dessin humoristique&#10;&#10;Description générée automatiquement">
            <a:extLst>
              <a:ext uri="{FF2B5EF4-FFF2-40B4-BE49-F238E27FC236}">
                <a16:creationId xmlns:a16="http://schemas.microsoft.com/office/drawing/2014/main" id="{FF8EA8FD-3CEB-BBFE-3C4E-CB99DE37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43" y="4229887"/>
            <a:ext cx="4035603" cy="200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2"/>
            <a:ext cx="10016067" cy="1040522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Chap. 11. La communication globale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 Élaborer une communication globale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378E08A-28D6-4BD3-BF54-38EA859A5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45297"/>
              </p:ext>
            </p:extLst>
          </p:nvPr>
        </p:nvGraphicFramePr>
        <p:xfrm>
          <a:off x="414867" y="4199467"/>
          <a:ext cx="11150600" cy="2425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1449">
                  <a:extLst>
                    <a:ext uri="{9D8B030D-6E8A-4147-A177-3AD203B41FA5}">
                      <a16:colId xmlns:a16="http://schemas.microsoft.com/office/drawing/2014/main" val="2427114067"/>
                    </a:ext>
                  </a:extLst>
                </a:gridCol>
                <a:gridCol w="3439151">
                  <a:extLst>
                    <a:ext uri="{9D8B030D-6E8A-4147-A177-3AD203B41FA5}">
                      <a16:colId xmlns:a16="http://schemas.microsoft.com/office/drawing/2014/main" val="3292920959"/>
                    </a:ext>
                  </a:extLst>
                </a:gridCol>
              </a:tblGrid>
              <a:tr h="242504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plus souvent le logo se compose d'un texte (le nom de l’entreprise) et/ou d'une image symbolique qui s’insère dans une forme (ronde, carrée, triangulaire).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composants du logo se caractérisent également par une couleur et une police de caractère.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685" algn="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711871"/>
                  </a:ext>
                </a:extLst>
              </a:tr>
            </a:tbl>
          </a:graphicData>
        </a:graphic>
      </p:graphicFrame>
      <p:pic>
        <p:nvPicPr>
          <p:cNvPr id="2051" name="Image 92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9743E55-A263-48F5-85F8-5A696902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35" y="5405243"/>
            <a:ext cx="904689" cy="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931" descr="Afficher l’image source">
            <a:extLst>
              <a:ext uri="{FF2B5EF4-FFF2-40B4-BE49-F238E27FC236}">
                <a16:creationId xmlns:a16="http://schemas.microsoft.com/office/drawing/2014/main" id="{3896C065-1F89-496B-8F8E-C12C6B2B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162" y="4310914"/>
            <a:ext cx="1060478" cy="98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93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6293921-A4E2-47E4-B832-780CDC3BF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34" y="4349917"/>
            <a:ext cx="88900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F232A796-CA47-4AE6-AA85-60DEF262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6" y="1119890"/>
            <a:ext cx="10988481" cy="5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1.2. Concevoir une identité visuelle (charte graphique)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16F182-157B-444A-A983-2DFEF821E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6" y="1868279"/>
            <a:ext cx="1111250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logo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C'est un signe de reconnaissance et d’identification qui est rapidement identifiable. Il doit être cohérent avec l’histoire, les codes, la culture, le produit et le secteur d’activité de la société.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a 3 fonctions : il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identifie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société par des codes qui symbolisent ses valeurs ; il donne des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informations 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 l’entreprise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identité, nom… ; il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distingue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sociétés concurrentes.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016067" cy="1206499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Chap. 11. La communication globale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1. Élaborer une communication globale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Image 932">
            <a:extLst>
              <a:ext uri="{FF2B5EF4-FFF2-40B4-BE49-F238E27FC236}">
                <a16:creationId xmlns:a16="http://schemas.microsoft.com/office/drawing/2014/main" id="{6566400E-6E56-461A-AB1E-FA305318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185" y="1724322"/>
            <a:ext cx="1407762" cy="14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933">
            <a:extLst>
              <a:ext uri="{FF2B5EF4-FFF2-40B4-BE49-F238E27FC236}">
                <a16:creationId xmlns:a16="http://schemas.microsoft.com/office/drawing/2014/main" id="{CE91A805-E0E6-4545-9C81-FA438F77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84" y="3567863"/>
            <a:ext cx="4816325" cy="244770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601FA45-646C-4882-A7C0-DF0E341EF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268DFC-2BFB-437D-BFF0-78582C8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" y="1583017"/>
            <a:ext cx="9096639" cy="153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couleurs de l’entreprise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L’entreprise peut associer un jeu de couleurs à son image. Il doit être en rapport avec l’identité et les spécificités de l’entreprise. 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B919B-BAB9-4B84-9FBB-19269FDC8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78" y="3621976"/>
            <a:ext cx="7692676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polices de caractères (typographie)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polices de caractères doivent être cohérentes avec l’image de l’entreprise.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Elles peuvent signifier la tradition, la modernité, l’innovation, l‘originalité…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016067" cy="1206499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Chap. 11. La communication globale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1. Élaborer une communication globale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0B666-0081-499C-B84F-9E3501C37FBB}"/>
              </a:ext>
            </a:extLst>
          </p:cNvPr>
          <p:cNvSpPr/>
          <p:nvPr/>
        </p:nvSpPr>
        <p:spPr>
          <a:xfrm>
            <a:off x="417111" y="1647743"/>
            <a:ext cx="8606686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x-none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charte graphique </a:t>
            </a:r>
            <a:endParaRPr lang="fr-FR" sz="2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synthétise les éléments précédents en précisant :</a:t>
            </a:r>
          </a:p>
          <a:p>
            <a:pPr marL="342900" lvl="0" indent="-342900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couleurs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déclinaisons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possibles et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interdits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; </a:t>
            </a:r>
          </a:p>
          <a:p>
            <a:pPr marL="342900" lvl="0" indent="-342900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position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éléments dans la page et sur les supports ; </a:t>
            </a:r>
          </a:p>
          <a:p>
            <a:pPr marL="342900" lvl="0" indent="-342900">
              <a:spcBef>
                <a:spcPts val="18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taille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fonction des supports...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fr-FR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 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fr-FR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utilisations possibles et interdites du logo Facebook 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horloge, objet&#10;&#10;Description générée automatiquement">
            <a:extLst>
              <a:ext uri="{FF2B5EF4-FFF2-40B4-BE49-F238E27FC236}">
                <a16:creationId xmlns:a16="http://schemas.microsoft.com/office/drawing/2014/main" id="{C433840D-A174-4CDE-B108-6883332F3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23177" y="4606058"/>
            <a:ext cx="3151712" cy="15962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42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461</TotalTime>
  <Words>672</Words>
  <Application>Microsoft Office PowerPoint</Application>
  <PresentationFormat>Grand écran</PresentationFormat>
  <Paragraphs>46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Symbol</vt:lpstr>
      <vt:lpstr>Times New Roman</vt:lpstr>
      <vt:lpstr>Wingdings 3</vt:lpstr>
      <vt:lpstr>Ion</vt:lpstr>
      <vt:lpstr>Chap. 11. La communication globale 1. Mettre en œuvre une communication globale</vt:lpstr>
      <vt:lpstr>Chap. 11. La communication globale 1. Mettre en œuvre une communication globale</vt:lpstr>
      <vt:lpstr>Chap. 11. La communication globale 1. Élaborer une communication globale</vt:lpstr>
      <vt:lpstr>Chap. 11. La communication globale 1. Élaborer une communication globale</vt:lpstr>
      <vt:lpstr>Chap. 11. La communication globale 1. Élaborer une communication globale</vt:lpstr>
      <vt:lpstr>Chap. 11. La communication globale 1. Élaborer une communication globale</vt:lpstr>
      <vt:lpstr>Chap. 11. La communication globale 1. Élaborer une communication globale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42</cp:revision>
  <dcterms:created xsi:type="dcterms:W3CDTF">2014-01-14T07:42:30Z</dcterms:created>
  <dcterms:modified xsi:type="dcterms:W3CDTF">2024-03-18T22:59:30Z</dcterms:modified>
</cp:coreProperties>
</file>