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60" r:id="rId2"/>
    <p:sldId id="256" r:id="rId3"/>
    <p:sldId id="257" r:id="rId4"/>
    <p:sldId id="258"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08/03/2024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90473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08/03/2024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1938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08/03/2024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681630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08/03/2024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541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08/03/2024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88664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fr-FR"/>
              <a:t>Modifiez le style du titre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08/03/2024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9441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08/03/2024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428768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08/03/2024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20604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08/03/2024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8163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08/03/2024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53195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fr-FR"/>
              <a:t>Modifiez le style du titre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1022277B-6D0B-4CF9-B8A4-AC1FBBF06B23}" type="datetimeFigureOut">
              <a:rPr lang="fr-FR" smtClean="0"/>
              <a:t>08/03/2024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99346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fr-FR"/>
              <a:t>Modifiez le style du titre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22277B-6D0B-4CF9-B8A4-AC1FBBF06B23}" type="datetimeFigureOut">
              <a:rPr lang="fr-FR" smtClean="0"/>
              <a:t>08/03/2024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98163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913795" y="2912232"/>
            <a:ext cx="5107208"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912232"/>
            <a:ext cx="5095357"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22277B-6D0B-4CF9-B8A4-AC1FBBF06B23}" type="datetimeFigureOut">
              <a:rPr lang="fr-FR" smtClean="0"/>
              <a:t>08/03/2024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15936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22277B-6D0B-4CF9-B8A4-AC1FBBF06B23}" type="datetimeFigureOut">
              <a:rPr lang="fr-FR" smtClean="0"/>
              <a:t>08/03/2024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7049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2277B-6D0B-4CF9-B8A4-AC1FBBF06B23}" type="datetimeFigureOut">
              <a:rPr lang="fr-FR" smtClean="0"/>
              <a:t>08/03/2024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033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08/03/2024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7464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08/03/2024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2812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22277B-6D0B-4CF9-B8A4-AC1FBBF06B23}" type="datetimeFigureOut">
              <a:rPr lang="fr-FR" smtClean="0"/>
              <a:t>08/03/2024</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5E10A30-0CDE-43F7-9DC8-E96FA2DD1C8D}" type="slidenum">
              <a:rPr lang="fr-FR" smtClean="0"/>
              <a:t>‹N°›</a:t>
            </a:fld>
            <a:endParaRPr lang="fr-FR"/>
          </a:p>
        </p:txBody>
      </p:sp>
    </p:spTree>
    <p:extLst>
      <p:ext uri="{BB962C8B-B14F-4D97-AF65-F5344CB8AC3E}">
        <p14:creationId xmlns:p14="http://schemas.microsoft.com/office/powerpoint/2010/main" val="95444165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972800" cy="1092607"/>
          </a:xfrm>
          <a:prstGeom prst="rect">
            <a:avLst/>
          </a:prstGeom>
        </p:spPr>
        <p:txBody>
          <a:bodyPr wrap="square">
            <a:spAutoFit/>
          </a:bodyPr>
          <a:lstStyle/>
          <a:p>
            <a:pPr>
              <a:spcBef>
                <a:spcPts val="300"/>
              </a:spcBef>
              <a:spcAft>
                <a:spcPts val="300"/>
              </a:spcAft>
            </a:pPr>
            <a:r>
              <a:rPr lang="fr-FR" sz="3200" b="1" dirty="0">
                <a:solidFill>
                  <a:srgbClr val="FFFF00"/>
                </a:solidFill>
                <a:latin typeface="Arial" panose="020B0604020202020204" pitchFamily="34" charset="0"/>
                <a:ea typeface="Times New Roman" panose="02020603050405020304" pitchFamily="18" charset="0"/>
              </a:rPr>
              <a:t>Chap. 10 – La fidélisation de la clientèle</a:t>
            </a:r>
          </a:p>
          <a:p>
            <a:pPr>
              <a:spcBef>
                <a:spcPts val="300"/>
              </a:spcBef>
              <a:spcAft>
                <a:spcPts val="300"/>
              </a:spcAft>
            </a:pPr>
            <a:r>
              <a:rPr lang="fr-FR" sz="2800" b="1" dirty="0">
                <a:solidFill>
                  <a:srgbClr val="FFFF00"/>
                </a:solidFill>
                <a:latin typeface="Arial" panose="020B0604020202020204" pitchFamily="34" charset="0"/>
                <a:ea typeface="Times New Roman" panose="02020603050405020304" pitchFamily="18" charset="0"/>
              </a:rPr>
              <a:t>3. </a:t>
            </a:r>
            <a:r>
              <a:rPr lang="fr-FR" sz="2800" b="1" dirty="0">
                <a:solidFill>
                  <a:srgbClr val="FFFF00"/>
                </a:solidFill>
                <a:latin typeface="Arial" panose="020B0604020202020204" pitchFamily="34" charset="0"/>
                <a:cs typeface="Times New Roman" panose="02020603050405020304" pitchFamily="18" charset="0"/>
              </a:rPr>
              <a:t>É</a:t>
            </a:r>
            <a:r>
              <a:rPr lang="fr-FR" sz="2800" b="1" dirty="0">
                <a:solidFill>
                  <a:srgbClr val="FFFF00"/>
                </a:solidFill>
                <a:latin typeface="Arial" panose="020B0604020202020204" pitchFamily="34" charset="0"/>
                <a:ea typeface="Times New Roman" panose="02020603050405020304" pitchFamily="18" charset="0"/>
              </a:rPr>
              <a:t>valuer une opération de fidélisation</a:t>
            </a:r>
            <a:endParaRPr lang="fr-FR" sz="2800" b="1" dirty="0">
              <a:solidFill>
                <a:srgbClr val="FFFF00"/>
              </a:solidFill>
              <a:effectLst/>
              <a:latin typeface="Arial" panose="020B0604020202020204" pitchFamily="34" charset="0"/>
              <a:ea typeface="Times New Roman" panose="02020603050405020304" pitchFamily="18" charset="0"/>
            </a:endParaRPr>
          </a:p>
        </p:txBody>
      </p:sp>
      <p:sp>
        <p:nvSpPr>
          <p:cNvPr id="2" name="Rectangle 1"/>
          <p:cNvSpPr/>
          <p:nvPr/>
        </p:nvSpPr>
        <p:spPr>
          <a:xfrm>
            <a:off x="445219" y="1198563"/>
            <a:ext cx="10967848" cy="523220"/>
          </a:xfrm>
          <a:prstGeom prst="rect">
            <a:avLst/>
          </a:prstGeom>
        </p:spPr>
        <p:txBody>
          <a:bodyPr wrap="square">
            <a:spAutoFit/>
          </a:bodyPr>
          <a:lstStyle/>
          <a:p>
            <a:pPr>
              <a:spcBef>
                <a:spcPts val="600"/>
              </a:spcBef>
              <a:spcAft>
                <a:spcPts val="12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3.1. </a:t>
            </a:r>
            <a:r>
              <a:rPr lang="fr-FR" sz="2800" b="1" dirty="0">
                <a:solidFill>
                  <a:srgbClr val="FFFF00"/>
                </a:solidFill>
                <a:latin typeface="Arial" panose="020B0604020202020204" pitchFamily="34" charset="0"/>
                <a:cs typeface="Times New Roman" panose="02020603050405020304" pitchFamily="18" charset="0"/>
              </a:rPr>
              <a:t>Évaluer la performance d’une action</a:t>
            </a: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p:txBody>
      </p:sp>
      <p:sp>
        <p:nvSpPr>
          <p:cNvPr id="3" name="Rectangle 2">
            <a:extLst>
              <a:ext uri="{FF2B5EF4-FFF2-40B4-BE49-F238E27FC236}">
                <a16:creationId xmlns:a16="http://schemas.microsoft.com/office/drawing/2014/main" id="{32D64F3C-883B-4E47-8ABF-77502CD87777}"/>
              </a:ext>
            </a:extLst>
          </p:cNvPr>
          <p:cNvSpPr/>
          <p:nvPr/>
        </p:nvSpPr>
        <p:spPr>
          <a:xfrm>
            <a:off x="702733" y="1960033"/>
            <a:ext cx="10795000" cy="1477328"/>
          </a:xfrm>
          <a:prstGeom prst="rect">
            <a:avLst/>
          </a:prstGeom>
        </p:spPr>
        <p:txBody>
          <a:bodyPr wrap="square">
            <a:spAutoFit/>
          </a:bodyPr>
          <a:lstStyle/>
          <a:p>
            <a:pPr algn="just">
              <a:spcBef>
                <a:spcPts val="600"/>
              </a:spcBef>
              <a:spcAft>
                <a:spcPts val="600"/>
              </a:spcAft>
            </a:pPr>
            <a:r>
              <a:rPr lang="fr-FR" sz="2000" dirty="0">
                <a:latin typeface="Arial" panose="020B0604020202020204" pitchFamily="34" charset="0"/>
                <a:ea typeface="Calibri" panose="020F0502020204030204" pitchFamily="34" charset="0"/>
                <a:cs typeface="Times New Roman" panose="02020603050405020304" pitchFamily="18" charset="0"/>
              </a:rPr>
              <a:t>L'évaluation d’une action est faite en analysant d'un certain nombre d’informations qui sont disponibles dans les applications de gestion. </a:t>
            </a:r>
          </a:p>
          <a:p>
            <a:pPr algn="just">
              <a:spcBef>
                <a:spcPts val="600"/>
              </a:spcBef>
              <a:spcAft>
                <a:spcPts val="600"/>
              </a:spcAft>
            </a:pPr>
            <a:r>
              <a:rPr lang="fr-FR" sz="2000" dirty="0">
                <a:latin typeface="Arial" panose="020B0604020202020204" pitchFamily="34" charset="0"/>
                <a:ea typeface="Calibri" panose="020F0502020204030204" pitchFamily="34" charset="0"/>
                <a:cs typeface="Times New Roman" panose="02020603050405020304" pitchFamily="18" charset="0"/>
              </a:rPr>
              <a:t>Il faut comparer les données avant, pendant et après l’action commerciale pour voir les changements et les évolutions.</a:t>
            </a:r>
          </a:p>
        </p:txBody>
      </p:sp>
      <p:graphicFrame>
        <p:nvGraphicFramePr>
          <p:cNvPr id="5" name="Tableau 4">
            <a:extLst>
              <a:ext uri="{FF2B5EF4-FFF2-40B4-BE49-F238E27FC236}">
                <a16:creationId xmlns:a16="http://schemas.microsoft.com/office/drawing/2014/main" id="{877A9B22-0C6D-43E1-86A7-4609BC187AEB}"/>
              </a:ext>
            </a:extLst>
          </p:cNvPr>
          <p:cNvGraphicFramePr>
            <a:graphicFrameLocks noGrp="1"/>
          </p:cNvGraphicFramePr>
          <p:nvPr>
            <p:extLst>
              <p:ext uri="{D42A27DB-BD31-4B8C-83A1-F6EECF244321}">
                <p14:modId xmlns:p14="http://schemas.microsoft.com/office/powerpoint/2010/main" val="447007629"/>
              </p:ext>
            </p:extLst>
          </p:nvPr>
        </p:nvGraphicFramePr>
        <p:xfrm>
          <a:off x="778933" y="3543300"/>
          <a:ext cx="10676467" cy="2654299"/>
        </p:xfrm>
        <a:graphic>
          <a:graphicData uri="http://schemas.openxmlformats.org/drawingml/2006/table">
            <a:tbl>
              <a:tblPr firstRow="1" firstCol="1" bandRow="1">
                <a:tableStyleId>{912C8C85-51F0-491E-9774-3900AFEF0FD7}</a:tableStyleId>
              </a:tblPr>
              <a:tblGrid>
                <a:gridCol w="10676467">
                  <a:extLst>
                    <a:ext uri="{9D8B030D-6E8A-4147-A177-3AD203B41FA5}">
                      <a16:colId xmlns:a16="http://schemas.microsoft.com/office/drawing/2014/main" val="1913890603"/>
                    </a:ext>
                  </a:extLst>
                </a:gridCol>
              </a:tblGrid>
              <a:tr h="331788">
                <a:tc>
                  <a:txBody>
                    <a:bodyPr/>
                    <a:lstStyle/>
                    <a:p>
                      <a:pPr algn="ctr">
                        <a:lnSpc>
                          <a:spcPct val="100000"/>
                        </a:lnSpc>
                        <a:spcBef>
                          <a:spcPts val="300"/>
                        </a:spcBef>
                        <a:spcAft>
                          <a:spcPts val="300"/>
                        </a:spcAft>
                      </a:pPr>
                      <a:r>
                        <a:rPr lang="fr-FR" sz="2000">
                          <a:effectLst/>
                          <a:latin typeface="Arial" panose="020B0604020202020204" pitchFamily="34" charset="0"/>
                          <a:cs typeface="Arial" panose="020B0604020202020204" pitchFamily="34" charset="0"/>
                        </a:rPr>
                        <a:t>Données clés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27995402"/>
                  </a:ext>
                </a:extLst>
              </a:tr>
              <a:tr h="2322511">
                <a:tc>
                  <a:txBody>
                    <a:bodyPr/>
                    <a:lstStyle/>
                    <a:p>
                      <a:pPr marL="342900" lvl="0" indent="-342900" algn="just">
                        <a:lnSpc>
                          <a:spcPct val="100000"/>
                        </a:lnSpc>
                        <a:spcBef>
                          <a:spcPts val="0"/>
                        </a:spcBef>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Évolution du chiffre d'affaires global, par produit ou service et par client ;</a:t>
                      </a:r>
                    </a:p>
                    <a:p>
                      <a:pPr marL="342900" lvl="0" indent="-342900" algn="just">
                        <a:lnSpc>
                          <a:spcPct val="100000"/>
                        </a:lnSpc>
                        <a:spcBef>
                          <a:spcPts val="0"/>
                        </a:spcBef>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Évolution du panier moyen par client ;</a:t>
                      </a:r>
                    </a:p>
                    <a:p>
                      <a:pPr marL="342900" lvl="0" indent="-342900" algn="just">
                        <a:lnSpc>
                          <a:spcPct val="100000"/>
                        </a:lnSpc>
                        <a:spcBef>
                          <a:spcPts val="0"/>
                        </a:spcBef>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Évolution du nombre de commandes en quantité ;</a:t>
                      </a:r>
                    </a:p>
                    <a:p>
                      <a:pPr marL="342900" lvl="0" indent="-342900" algn="l">
                        <a:lnSpc>
                          <a:spcPct val="100000"/>
                        </a:lnSpc>
                        <a:spcBef>
                          <a:spcPts val="0"/>
                        </a:spcBef>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Évolution du nombre d'inscrits ou d’utilisateur : nombre d'adhésions, d’abonnements, de coupons, de points… ;</a:t>
                      </a:r>
                    </a:p>
                    <a:p>
                      <a:pPr marL="342900" lvl="0" indent="-342900" algn="just">
                        <a:lnSpc>
                          <a:spcPct val="100000"/>
                        </a:lnSpc>
                        <a:spcBef>
                          <a:spcPts val="0"/>
                        </a:spcBef>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Nombre de nouveaux clients ;</a:t>
                      </a:r>
                    </a:p>
                    <a:p>
                      <a:pPr marL="342900" lvl="0" indent="-342900" algn="just">
                        <a:lnSpc>
                          <a:spcPct val="100000"/>
                        </a:lnSpc>
                        <a:spcBef>
                          <a:spcPts val="0"/>
                        </a:spcBef>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Évaluation de la satisfaction des clients pendant l’action ou à la suite de l’opération.</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12510052"/>
                  </a:ext>
                </a:extLst>
              </a:tr>
            </a:tbl>
          </a:graphicData>
        </a:graphic>
      </p:graphicFrame>
    </p:spTree>
    <p:extLst>
      <p:ext uri="{BB962C8B-B14F-4D97-AF65-F5344CB8AC3E}">
        <p14:creationId xmlns:p14="http://schemas.microsoft.com/office/powerpoint/2010/main" val="241707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972800" cy="523220"/>
          </a:xfrm>
          <a:prstGeom prst="rect">
            <a:avLst/>
          </a:prstGeom>
        </p:spPr>
        <p:txBody>
          <a:bodyPr wrap="square">
            <a:spAutoFit/>
          </a:bodyPr>
          <a:lstStyle/>
          <a:p>
            <a:pPr>
              <a:spcBef>
                <a:spcPts val="300"/>
              </a:spcBef>
              <a:spcAft>
                <a:spcPts val="300"/>
              </a:spcAft>
            </a:pPr>
            <a:r>
              <a:rPr lang="fr-FR" sz="2800" b="1" dirty="0">
                <a:solidFill>
                  <a:srgbClr val="FFFF00"/>
                </a:solidFill>
                <a:latin typeface="Arial" panose="020B0604020202020204" pitchFamily="34" charset="0"/>
                <a:ea typeface="Times New Roman" panose="02020603050405020304" pitchFamily="18" charset="0"/>
              </a:rPr>
              <a:t>3. </a:t>
            </a:r>
            <a:r>
              <a:rPr lang="fr-FR" sz="2800" b="1" dirty="0">
                <a:solidFill>
                  <a:srgbClr val="FFFF00"/>
                </a:solidFill>
                <a:latin typeface="Arial" panose="020B0604020202020204" pitchFamily="34" charset="0"/>
                <a:cs typeface="Times New Roman" panose="02020603050405020304" pitchFamily="18" charset="0"/>
              </a:rPr>
              <a:t>É</a:t>
            </a:r>
            <a:r>
              <a:rPr lang="fr-FR" sz="2800" b="1" dirty="0">
                <a:solidFill>
                  <a:srgbClr val="FFFF00"/>
                </a:solidFill>
                <a:latin typeface="Arial" panose="020B0604020202020204" pitchFamily="34" charset="0"/>
                <a:ea typeface="Times New Roman" panose="02020603050405020304" pitchFamily="18" charset="0"/>
              </a:rPr>
              <a:t>valuer une opération de fidélisation</a:t>
            </a:r>
            <a:endParaRPr lang="fr-FR" sz="2800" b="1" dirty="0">
              <a:solidFill>
                <a:srgbClr val="FFFF00"/>
              </a:solidFill>
              <a:effectLst/>
              <a:latin typeface="Arial" panose="020B0604020202020204" pitchFamily="34" charset="0"/>
              <a:ea typeface="Times New Roman" panose="02020603050405020304" pitchFamily="18" charset="0"/>
            </a:endParaRPr>
          </a:p>
        </p:txBody>
      </p:sp>
      <p:sp>
        <p:nvSpPr>
          <p:cNvPr id="2" name="Rectangle 1"/>
          <p:cNvSpPr/>
          <p:nvPr/>
        </p:nvSpPr>
        <p:spPr>
          <a:xfrm>
            <a:off x="347852" y="675650"/>
            <a:ext cx="10967848" cy="523220"/>
          </a:xfrm>
          <a:prstGeom prst="rect">
            <a:avLst/>
          </a:prstGeom>
        </p:spPr>
        <p:txBody>
          <a:bodyPr wrap="square">
            <a:spAutoFit/>
          </a:bodyPr>
          <a:lstStyle/>
          <a:p>
            <a:pPr>
              <a:spcBef>
                <a:spcPts val="600"/>
              </a:spcBef>
              <a:spcAft>
                <a:spcPts val="12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3.1. </a:t>
            </a:r>
            <a:r>
              <a:rPr lang="fr-FR" sz="2800" b="1" dirty="0">
                <a:solidFill>
                  <a:srgbClr val="FFFF00"/>
                </a:solidFill>
                <a:latin typeface="Arial" panose="020B0604020202020204" pitchFamily="34" charset="0"/>
                <a:cs typeface="Times New Roman" panose="02020603050405020304" pitchFamily="18" charset="0"/>
              </a:rPr>
              <a:t>Évaluer la performance d’une action</a:t>
            </a: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p:txBody>
      </p:sp>
      <p:sp>
        <p:nvSpPr>
          <p:cNvPr id="3" name="Rectangle 2">
            <a:extLst>
              <a:ext uri="{FF2B5EF4-FFF2-40B4-BE49-F238E27FC236}">
                <a16:creationId xmlns:a16="http://schemas.microsoft.com/office/drawing/2014/main" id="{3CF84AE2-C8B6-4ED2-B408-F51BC75010FC}"/>
              </a:ext>
            </a:extLst>
          </p:cNvPr>
          <p:cNvSpPr/>
          <p:nvPr/>
        </p:nvSpPr>
        <p:spPr>
          <a:xfrm>
            <a:off x="143933" y="1459230"/>
            <a:ext cx="11904133" cy="4093428"/>
          </a:xfrm>
          <a:prstGeom prst="rect">
            <a:avLst/>
          </a:prstGeom>
        </p:spPr>
        <p:txBody>
          <a:bodyPr wrap="square">
            <a:spAutoFit/>
          </a:bodyPr>
          <a:lstStyle/>
          <a:p>
            <a:pPr marL="360363" algn="just">
              <a:spcBef>
                <a:spcPts val="600"/>
              </a:spcBef>
              <a:spcAft>
                <a:spcPts val="1800"/>
              </a:spcAft>
            </a:pPr>
            <a:r>
              <a:rPr lang="fr-FR" sz="2000" dirty="0">
                <a:latin typeface="Arial" panose="020B0604020202020204" pitchFamily="34" charset="0"/>
                <a:ea typeface="Calibri" panose="020F0502020204030204" pitchFamily="34" charset="0"/>
                <a:cs typeface="Times New Roman" panose="02020603050405020304" pitchFamily="18" charset="0"/>
              </a:rPr>
              <a:t>Sur une période donnée, une entreprise gagne et perd des clients. Le calcul du taux de rétention permet de connaître l'efficacité d'un programme de fidélité en mesurant le nombre de clients qui sont restés fidèles sur la période. </a:t>
            </a:r>
          </a:p>
          <a:p>
            <a:pPr algn="just">
              <a:spcBef>
                <a:spcPts val="600"/>
              </a:spcBef>
              <a:spcAft>
                <a:spcPts val="0"/>
              </a:spcAft>
            </a:pPr>
            <a:r>
              <a:rPr lang="fr-FR" sz="20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Taux de rétention = (</a:t>
            </a:r>
            <a:r>
              <a:rPr lang="fr-FR" sz="2000" b="1" u="sng" dirty="0">
                <a:solidFill>
                  <a:srgbClr val="00B0F0"/>
                </a:solidFill>
                <a:latin typeface="Arial" panose="020B0604020202020204" pitchFamily="34" charset="0"/>
                <a:ea typeface="Calibri" panose="020F0502020204030204" pitchFamily="34" charset="0"/>
                <a:cs typeface="Times New Roman" panose="02020603050405020304" pitchFamily="18" charset="0"/>
              </a:rPr>
              <a:t>Nombre de clients en fin de période - Nombre de nouveaux clients</a:t>
            </a:r>
            <a:r>
              <a:rPr lang="fr-FR" sz="20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 X 100</a:t>
            </a:r>
            <a:endParaRPr lang="fr-FR" sz="2000" dirty="0">
              <a:solidFill>
                <a:srgbClr val="00B0F0"/>
              </a:solidFill>
              <a:latin typeface="Arial" panose="020B0604020202020204" pitchFamily="34" charset="0"/>
              <a:ea typeface="Calibri" panose="020F0502020204030204" pitchFamily="34" charset="0"/>
              <a:cs typeface="Times New Roman" panose="02020603050405020304" pitchFamily="18" charset="0"/>
            </a:endParaRPr>
          </a:p>
          <a:p>
            <a:pPr marL="1348740" indent="449580" algn="just">
              <a:spcAft>
                <a:spcPts val="0"/>
              </a:spcAft>
            </a:pPr>
            <a:r>
              <a:rPr lang="fr-FR" sz="20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			Nombre de clients en début de période</a:t>
            </a:r>
            <a:endParaRPr lang="fr-FR" sz="2000" dirty="0">
              <a:solidFill>
                <a:srgbClr val="00B0F0"/>
              </a:solidFill>
              <a:latin typeface="Arial" panose="020B0604020202020204" pitchFamily="34" charset="0"/>
              <a:ea typeface="Calibri" panose="020F0502020204030204" pitchFamily="34" charset="0"/>
              <a:cs typeface="Times New Roman" panose="02020603050405020304" pitchFamily="18" charset="0"/>
            </a:endParaRPr>
          </a:p>
          <a:p>
            <a:pPr algn="just">
              <a:spcBef>
                <a:spcPts val="1800"/>
              </a:spcBef>
              <a:spcAft>
                <a:spcPts val="1800"/>
              </a:spcAft>
            </a:pPr>
            <a:r>
              <a:rPr lang="fr-FR" sz="20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Nombre de clients conservés = Nombre de clients en fin de période - Nombre de clients gagnés </a:t>
            </a:r>
            <a:endParaRPr lang="fr-FR" sz="2000" dirty="0">
              <a:solidFill>
                <a:srgbClr val="00B0F0"/>
              </a:solidFill>
              <a:latin typeface="Arial" panose="020B0604020202020204" pitchFamily="34" charset="0"/>
              <a:ea typeface="Calibri" panose="020F0502020204030204" pitchFamily="34" charset="0"/>
              <a:cs typeface="Times New Roman" panose="02020603050405020304" pitchFamily="18" charset="0"/>
            </a:endParaRPr>
          </a:p>
          <a:p>
            <a:pPr algn="ctr">
              <a:spcBef>
                <a:spcPts val="600"/>
              </a:spcBef>
              <a:spcAft>
                <a:spcPts val="0"/>
              </a:spcAft>
            </a:pPr>
            <a:r>
              <a:rPr lang="fr-FR" sz="2000" b="1" dirty="0">
                <a:latin typeface="Arial" panose="020B0604020202020204" pitchFamily="34" charset="0"/>
                <a:ea typeface="Calibri" panose="020F0502020204030204" pitchFamily="34" charset="0"/>
                <a:cs typeface="Times New Roman" panose="02020603050405020304" pitchFamily="18" charset="0"/>
              </a:rPr>
              <a:t>Attention</a:t>
            </a:r>
          </a:p>
          <a:p>
            <a:pPr marL="360363" algn="just">
              <a:spcBef>
                <a:spcPts val="6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Ces calculs impliquent qu’il soit possible d’identifier les clients perdus. Ce calcul est simple pour les services, mais il est plus compliqué pour les ventes de produits (à partir de quand doit-on considérer qu’un client n’est plus actif ou perdu ? 1 mois sans achat, 3 mois, 6 mois, 12 mois… ?).</a:t>
            </a:r>
          </a:p>
        </p:txBody>
      </p:sp>
    </p:spTree>
    <p:extLst>
      <p:ext uri="{BB962C8B-B14F-4D97-AF65-F5344CB8AC3E}">
        <p14:creationId xmlns:p14="http://schemas.microsoft.com/office/powerpoint/2010/main" val="822865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972800" cy="523220"/>
          </a:xfrm>
          <a:prstGeom prst="rect">
            <a:avLst/>
          </a:prstGeom>
        </p:spPr>
        <p:txBody>
          <a:bodyPr wrap="square">
            <a:spAutoFit/>
          </a:bodyPr>
          <a:lstStyle/>
          <a:p>
            <a:pPr>
              <a:spcBef>
                <a:spcPts val="300"/>
              </a:spcBef>
              <a:spcAft>
                <a:spcPts val="300"/>
              </a:spcAft>
            </a:pPr>
            <a:r>
              <a:rPr lang="fr-FR" sz="2800" b="1" dirty="0">
                <a:solidFill>
                  <a:srgbClr val="FFFF00"/>
                </a:solidFill>
                <a:latin typeface="Arial" panose="020B0604020202020204" pitchFamily="34" charset="0"/>
                <a:ea typeface="Times New Roman" panose="02020603050405020304" pitchFamily="18" charset="0"/>
              </a:rPr>
              <a:t>3. </a:t>
            </a:r>
            <a:r>
              <a:rPr lang="fr-FR" sz="2800" b="1" dirty="0">
                <a:solidFill>
                  <a:srgbClr val="FFFF00"/>
                </a:solidFill>
                <a:latin typeface="Arial" panose="020B0604020202020204" pitchFamily="34" charset="0"/>
                <a:cs typeface="Times New Roman" panose="02020603050405020304" pitchFamily="18" charset="0"/>
              </a:rPr>
              <a:t>É</a:t>
            </a:r>
            <a:r>
              <a:rPr lang="fr-FR" sz="2800" b="1" dirty="0">
                <a:solidFill>
                  <a:srgbClr val="FFFF00"/>
                </a:solidFill>
                <a:latin typeface="Arial" panose="020B0604020202020204" pitchFamily="34" charset="0"/>
                <a:ea typeface="Times New Roman" panose="02020603050405020304" pitchFamily="18" charset="0"/>
              </a:rPr>
              <a:t>valuer une opération de fidélisation</a:t>
            </a:r>
            <a:endParaRPr lang="fr-FR" sz="2800" b="1" dirty="0">
              <a:solidFill>
                <a:srgbClr val="FFFF00"/>
              </a:solidFill>
              <a:effectLst/>
              <a:latin typeface="Arial" panose="020B0604020202020204" pitchFamily="34" charset="0"/>
              <a:ea typeface="Times New Roman" panose="02020603050405020304" pitchFamily="18" charset="0"/>
            </a:endParaRPr>
          </a:p>
        </p:txBody>
      </p:sp>
      <p:sp>
        <p:nvSpPr>
          <p:cNvPr id="2" name="Rectangle 1"/>
          <p:cNvSpPr/>
          <p:nvPr/>
        </p:nvSpPr>
        <p:spPr>
          <a:xfrm>
            <a:off x="242019" y="677863"/>
            <a:ext cx="10967848" cy="523220"/>
          </a:xfrm>
          <a:prstGeom prst="rect">
            <a:avLst/>
          </a:prstGeom>
        </p:spPr>
        <p:txBody>
          <a:bodyPr wrap="square">
            <a:spAutoFit/>
          </a:bodyPr>
          <a:lstStyle/>
          <a:p>
            <a:pPr>
              <a:spcBef>
                <a:spcPts val="600"/>
              </a:spcBef>
              <a:spcAft>
                <a:spcPts val="12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3.2. </a:t>
            </a:r>
            <a:r>
              <a:rPr lang="fr-FR" sz="2800" b="1" dirty="0">
                <a:solidFill>
                  <a:srgbClr val="FFFF00"/>
                </a:solidFill>
                <a:latin typeface="Arial" panose="020B0604020202020204" pitchFamily="34" charset="0"/>
                <a:cs typeface="Times New Roman" panose="02020603050405020304" pitchFamily="18" charset="0"/>
              </a:rPr>
              <a:t>Chiffrer la rentabilité d’une action</a:t>
            </a: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p:txBody>
      </p:sp>
      <p:sp>
        <p:nvSpPr>
          <p:cNvPr id="3" name="Rectangle 2">
            <a:extLst>
              <a:ext uri="{FF2B5EF4-FFF2-40B4-BE49-F238E27FC236}">
                <a16:creationId xmlns:a16="http://schemas.microsoft.com/office/drawing/2014/main" id="{FE17AB5D-CED6-4127-B734-91DACAAC21E6}"/>
              </a:ext>
            </a:extLst>
          </p:cNvPr>
          <p:cNvSpPr/>
          <p:nvPr/>
        </p:nvSpPr>
        <p:spPr>
          <a:xfrm>
            <a:off x="393699" y="1424917"/>
            <a:ext cx="10896779" cy="4124206"/>
          </a:xfrm>
          <a:prstGeom prst="rect">
            <a:avLst/>
          </a:prstGeom>
        </p:spPr>
        <p:txBody>
          <a:bodyPr wrap="square">
            <a:spAutoFit/>
          </a:bodyPr>
          <a:lstStyle/>
          <a:p>
            <a:pPr marL="342900" lvl="0" indent="-342900" algn="just">
              <a:spcBef>
                <a:spcPts val="600"/>
              </a:spcBef>
              <a:spcAft>
                <a:spcPts val="0"/>
              </a:spcAft>
              <a:buFont typeface="Symbol" panose="05050102010706020507" pitchFamily="18" charset="2"/>
              <a:buChar char=""/>
            </a:pPr>
            <a:r>
              <a:rPr lang="fr-FR" sz="2800" b="1" dirty="0">
                <a:latin typeface="Arial" panose="020B0604020202020204" pitchFamily="34" charset="0"/>
                <a:ea typeface="Times New Roman" panose="02020603050405020304" pitchFamily="18" charset="0"/>
                <a:cs typeface="Times New Roman" panose="02020603050405020304" pitchFamily="18" charset="0"/>
              </a:rPr>
              <a:t>La rentabilité de l’action</a:t>
            </a:r>
          </a:p>
          <a:p>
            <a:pPr algn="just">
              <a:spcBef>
                <a:spcPts val="1800"/>
              </a:spcBef>
              <a:spcAft>
                <a:spcPts val="0"/>
              </a:spcAft>
            </a:pPr>
            <a:r>
              <a:rPr lang="fr-FR" sz="2000" b="1" dirty="0">
                <a:latin typeface="Arial" panose="020B0604020202020204" pitchFamily="34" charset="0"/>
                <a:ea typeface="Calibri" panose="020F0502020204030204" pitchFamily="34" charset="0"/>
                <a:cs typeface="Times New Roman" panose="02020603050405020304" pitchFamily="18" charset="0"/>
              </a:rPr>
              <a:t>La rentabilité</a:t>
            </a:r>
            <a:r>
              <a:rPr lang="fr-FR" sz="2000" dirty="0">
                <a:latin typeface="Arial" panose="020B0604020202020204" pitchFamily="34" charset="0"/>
                <a:ea typeface="Calibri" panose="020F0502020204030204" pitchFamily="34" charset="0"/>
                <a:cs typeface="Times New Roman" panose="02020603050405020304" pitchFamily="18" charset="0"/>
              </a:rPr>
              <a:t> </a:t>
            </a:r>
            <a:r>
              <a:rPr lang="fr-FR" sz="2000" b="1" dirty="0">
                <a:latin typeface="Arial" panose="020B0604020202020204" pitchFamily="34" charset="0"/>
                <a:ea typeface="Calibri" panose="020F0502020204030204" pitchFamily="34" charset="0"/>
                <a:cs typeface="Times New Roman" panose="02020603050405020304" pitchFamily="18" charset="0"/>
              </a:rPr>
              <a:t>d’une action</a:t>
            </a:r>
            <a:r>
              <a:rPr lang="fr-FR" sz="2000" dirty="0">
                <a:latin typeface="Arial" panose="020B0604020202020204" pitchFamily="34" charset="0"/>
                <a:ea typeface="Calibri" panose="020F0502020204030204" pitchFamily="34" charset="0"/>
                <a:cs typeface="Times New Roman" panose="02020603050405020304" pitchFamily="18" charset="0"/>
              </a:rPr>
              <a:t> est réalisée en comparant les deux données suivantes : </a:t>
            </a:r>
          </a:p>
          <a:p>
            <a:pPr marL="342900" lvl="0" indent="-342900" algn="just">
              <a:spcAft>
                <a:spcPts val="0"/>
              </a:spcAft>
              <a:buFont typeface="Calibri" panose="020F0502020204030204" pitchFamily="34" charset="0"/>
              <a:buChar char="-"/>
            </a:pPr>
            <a:r>
              <a:rPr lang="fr-FR" sz="2000" dirty="0">
                <a:latin typeface="Arial" panose="020B0604020202020204" pitchFamily="34" charset="0"/>
                <a:ea typeface="Calibri" panose="020F0502020204030204" pitchFamily="34" charset="0"/>
                <a:cs typeface="Times New Roman" panose="02020603050405020304" pitchFamily="18" charset="0"/>
              </a:rPr>
              <a:t>La </a:t>
            </a:r>
            <a:r>
              <a:rPr lang="fr-FR" sz="2000" b="1" dirty="0">
                <a:latin typeface="Arial" panose="020B0604020202020204" pitchFamily="34" charset="0"/>
                <a:ea typeface="Calibri" panose="020F0502020204030204" pitchFamily="34" charset="0"/>
                <a:cs typeface="Times New Roman" panose="02020603050405020304" pitchFamily="18" charset="0"/>
              </a:rPr>
              <a:t>marge commerciale</a:t>
            </a:r>
            <a:r>
              <a:rPr lang="fr-FR" sz="2000" dirty="0">
                <a:latin typeface="Arial" panose="020B0604020202020204" pitchFamily="34" charset="0"/>
                <a:ea typeface="Calibri" panose="020F0502020204030204" pitchFamily="34" charset="0"/>
                <a:cs typeface="Times New Roman" panose="02020603050405020304" pitchFamily="18" charset="0"/>
              </a:rPr>
              <a:t> </a:t>
            </a:r>
            <a:r>
              <a:rPr lang="fr-FR" sz="2000" b="1" dirty="0">
                <a:latin typeface="Arial" panose="020B0604020202020204" pitchFamily="34" charset="0"/>
                <a:ea typeface="Calibri" panose="020F0502020204030204" pitchFamily="34" charset="0"/>
                <a:cs typeface="Times New Roman" panose="02020603050405020304" pitchFamily="18" charset="0"/>
              </a:rPr>
              <a:t>de l'action </a:t>
            </a:r>
            <a:r>
              <a:rPr lang="fr-FR" sz="2000" dirty="0">
                <a:latin typeface="Arial" panose="020B0604020202020204" pitchFamily="34" charset="0"/>
                <a:ea typeface="Calibri" panose="020F0502020204030204" pitchFamily="34" charset="0"/>
                <a:cs typeface="Times New Roman" panose="02020603050405020304" pitchFamily="18" charset="0"/>
              </a:rPr>
              <a:t>: chiffre d’affaires net généré par l’action diminué du prix de revient des produits ou des services correspondants ;</a:t>
            </a:r>
          </a:p>
          <a:p>
            <a:pPr marL="342900" lvl="0" indent="-342900" algn="just">
              <a:spcAft>
                <a:spcPts val="600"/>
              </a:spcAft>
              <a:buFont typeface="Calibri" panose="020F0502020204030204" pitchFamily="34" charset="0"/>
              <a:buChar char="-"/>
            </a:pPr>
            <a:r>
              <a:rPr lang="fr-FR" sz="2000" dirty="0">
                <a:latin typeface="Arial" panose="020B0604020202020204" pitchFamily="34" charset="0"/>
                <a:ea typeface="Calibri" panose="020F0502020204030204" pitchFamily="34" charset="0"/>
                <a:cs typeface="Times New Roman" panose="02020603050405020304" pitchFamily="18" charset="0"/>
              </a:rPr>
              <a:t> </a:t>
            </a:r>
            <a:r>
              <a:rPr lang="fr-FR" sz="2000" b="1" dirty="0">
                <a:latin typeface="Arial" panose="020B0604020202020204" pitchFamily="34" charset="0"/>
                <a:ea typeface="Calibri" panose="020F0502020204030204" pitchFamily="34" charset="0"/>
                <a:cs typeface="Times New Roman" panose="02020603050405020304" pitchFamily="18" charset="0"/>
              </a:rPr>
              <a:t>Le coût de l'action commerciale </a:t>
            </a:r>
            <a:r>
              <a:rPr lang="fr-FR" sz="2000" dirty="0">
                <a:latin typeface="Arial" panose="020B0604020202020204" pitchFamily="34" charset="0"/>
                <a:ea typeface="Calibri" panose="020F0502020204030204" pitchFamily="34" charset="0"/>
                <a:cs typeface="Times New Roman" panose="02020603050405020304" pitchFamily="18" charset="0"/>
              </a:rPr>
              <a:t>: frais directes et indirectes induits par l’action (publicité, communication, temps passé à organiser et exécuter, cadeaux, tirage, frais divers...).</a:t>
            </a:r>
          </a:p>
          <a:p>
            <a:pPr algn="ctr">
              <a:spcBef>
                <a:spcPts val="600"/>
              </a:spcBef>
              <a:spcAft>
                <a:spcPts val="600"/>
              </a:spcAft>
            </a:pPr>
            <a:r>
              <a:rPr lang="fr-FR" sz="2400" b="1" dirty="0">
                <a:solidFill>
                  <a:srgbClr val="FF0000"/>
                </a:solidFill>
                <a:highlight>
                  <a:srgbClr val="FFFF00"/>
                </a:highlight>
                <a:latin typeface="Arial" panose="020B0604020202020204" pitchFamily="34" charset="0"/>
                <a:ea typeface="Calibri" panose="020F0502020204030204" pitchFamily="34" charset="0"/>
                <a:cs typeface="Times New Roman" panose="02020603050405020304" pitchFamily="18" charset="0"/>
              </a:rPr>
              <a:t>Rentabilité action = (Marge commerciale action) – (Coût de l’action</a:t>
            </a:r>
            <a:r>
              <a:rPr lang="fr-FR" sz="24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a:t>
            </a:r>
            <a:endParaRPr lang="fr-FR" sz="24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a:p>
            <a:pPr marL="180340" marR="2069465">
              <a:spcBef>
                <a:spcPts val="2400"/>
              </a:spcBef>
              <a:spcAft>
                <a:spcPts val="0"/>
              </a:spcAft>
            </a:pPr>
            <a:r>
              <a:rPr lang="fr-FR" sz="2000" b="1" dirty="0">
                <a:latin typeface="Arial" panose="020B0604020202020204" pitchFamily="34" charset="0"/>
                <a:ea typeface="Calibri" panose="020F0502020204030204" pitchFamily="34" charset="0"/>
                <a:cs typeface="Times New Roman" panose="02020603050405020304" pitchFamily="18" charset="0"/>
              </a:rPr>
              <a:t>Rappel</a:t>
            </a:r>
          </a:p>
          <a:p>
            <a:pPr marL="342900" marR="2069465" lvl="0" indent="-342900">
              <a:buFont typeface="Symbol" panose="05050102010706020507" pitchFamily="18" charset="2"/>
              <a:buChar char="-"/>
            </a:pPr>
            <a:r>
              <a:rPr lang="fr-FR" sz="2000" b="1" dirty="0">
                <a:latin typeface="Arial" panose="020B0604020202020204" pitchFamily="34" charset="0"/>
                <a:ea typeface="Calibri" panose="020F0502020204030204" pitchFamily="34" charset="0"/>
                <a:cs typeface="Times New Roman" panose="02020603050405020304" pitchFamily="18" charset="0"/>
              </a:rPr>
              <a:t>Marge commerciale = (Prix de vente) – (Prix d'achat) </a:t>
            </a:r>
          </a:p>
          <a:p>
            <a:pPr marL="342900" marR="2069465" lvl="0" indent="-342900">
              <a:buFont typeface="Symbol" panose="05050102010706020507" pitchFamily="18" charset="2"/>
              <a:buChar char="-"/>
            </a:pPr>
            <a:r>
              <a:rPr lang="fr-FR" sz="2000" b="1" dirty="0">
                <a:latin typeface="Arial" panose="020B0604020202020204" pitchFamily="34" charset="0"/>
                <a:ea typeface="Calibri" panose="020F0502020204030204" pitchFamily="34" charset="0"/>
                <a:cs typeface="Times New Roman" panose="02020603050405020304" pitchFamily="18" charset="0"/>
              </a:rPr>
              <a:t>Taux de marque = (Marge commerciale) / (prix de ventes) X 100</a:t>
            </a:r>
          </a:p>
        </p:txBody>
      </p:sp>
    </p:spTree>
    <p:extLst>
      <p:ext uri="{BB962C8B-B14F-4D97-AF65-F5344CB8AC3E}">
        <p14:creationId xmlns:p14="http://schemas.microsoft.com/office/powerpoint/2010/main" val="3594149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972800" cy="523220"/>
          </a:xfrm>
          <a:prstGeom prst="rect">
            <a:avLst/>
          </a:prstGeom>
        </p:spPr>
        <p:txBody>
          <a:bodyPr wrap="square">
            <a:spAutoFit/>
          </a:bodyPr>
          <a:lstStyle/>
          <a:p>
            <a:pPr>
              <a:spcBef>
                <a:spcPts val="300"/>
              </a:spcBef>
              <a:spcAft>
                <a:spcPts val="300"/>
              </a:spcAft>
            </a:pPr>
            <a:r>
              <a:rPr lang="fr-FR" sz="2800" b="1" dirty="0">
                <a:solidFill>
                  <a:srgbClr val="FFFF00"/>
                </a:solidFill>
                <a:latin typeface="Arial" panose="020B0604020202020204" pitchFamily="34" charset="0"/>
                <a:ea typeface="Times New Roman" panose="02020603050405020304" pitchFamily="18" charset="0"/>
              </a:rPr>
              <a:t>3. </a:t>
            </a:r>
            <a:r>
              <a:rPr lang="fr-FR" sz="2800" b="1" dirty="0">
                <a:solidFill>
                  <a:srgbClr val="FFFF00"/>
                </a:solidFill>
                <a:latin typeface="Arial" panose="020B0604020202020204" pitchFamily="34" charset="0"/>
                <a:cs typeface="Times New Roman" panose="02020603050405020304" pitchFamily="18" charset="0"/>
              </a:rPr>
              <a:t>É</a:t>
            </a:r>
            <a:r>
              <a:rPr lang="fr-FR" sz="2800" b="1" dirty="0">
                <a:solidFill>
                  <a:srgbClr val="FFFF00"/>
                </a:solidFill>
                <a:latin typeface="Arial" panose="020B0604020202020204" pitchFamily="34" charset="0"/>
                <a:ea typeface="Times New Roman" panose="02020603050405020304" pitchFamily="18" charset="0"/>
              </a:rPr>
              <a:t>valuer une opération de fidélisation</a:t>
            </a:r>
            <a:endParaRPr lang="fr-FR" sz="2800" b="1" dirty="0">
              <a:solidFill>
                <a:srgbClr val="FFFF00"/>
              </a:solidFill>
              <a:effectLst/>
              <a:latin typeface="Arial" panose="020B0604020202020204" pitchFamily="34" charset="0"/>
              <a:ea typeface="Times New Roman" panose="02020603050405020304" pitchFamily="18" charset="0"/>
            </a:endParaRPr>
          </a:p>
        </p:txBody>
      </p:sp>
      <p:sp>
        <p:nvSpPr>
          <p:cNvPr id="2" name="Rectangle 1"/>
          <p:cNvSpPr/>
          <p:nvPr/>
        </p:nvSpPr>
        <p:spPr>
          <a:xfrm>
            <a:off x="203919" y="673630"/>
            <a:ext cx="10967848" cy="523220"/>
          </a:xfrm>
          <a:prstGeom prst="rect">
            <a:avLst/>
          </a:prstGeom>
        </p:spPr>
        <p:txBody>
          <a:bodyPr wrap="square">
            <a:spAutoFit/>
          </a:bodyPr>
          <a:lstStyle/>
          <a:p>
            <a:pPr>
              <a:spcBef>
                <a:spcPts val="600"/>
              </a:spcBef>
              <a:spcAft>
                <a:spcPts val="12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3.1. </a:t>
            </a:r>
            <a:r>
              <a:rPr lang="fr-FR" sz="2800" b="1" dirty="0">
                <a:solidFill>
                  <a:srgbClr val="FFFF00"/>
                </a:solidFill>
                <a:latin typeface="Arial" panose="020B0604020202020204" pitchFamily="34" charset="0"/>
                <a:cs typeface="Times New Roman" panose="02020603050405020304" pitchFamily="18" charset="0"/>
              </a:rPr>
              <a:t>Chiffrer la rentabilité d’une action</a:t>
            </a: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 </a:t>
            </a:r>
          </a:p>
        </p:txBody>
      </p:sp>
      <p:sp>
        <p:nvSpPr>
          <p:cNvPr id="3" name="Rectangle 2">
            <a:extLst>
              <a:ext uri="{FF2B5EF4-FFF2-40B4-BE49-F238E27FC236}">
                <a16:creationId xmlns:a16="http://schemas.microsoft.com/office/drawing/2014/main" id="{3DE530A5-16EF-427D-9292-728345BC861F}"/>
              </a:ext>
            </a:extLst>
          </p:cNvPr>
          <p:cNvSpPr/>
          <p:nvPr/>
        </p:nvSpPr>
        <p:spPr>
          <a:xfrm>
            <a:off x="338668" y="1347260"/>
            <a:ext cx="11362266" cy="5124480"/>
          </a:xfrm>
          <a:prstGeom prst="rect">
            <a:avLst/>
          </a:prstGeom>
        </p:spPr>
        <p:txBody>
          <a:bodyPr wrap="square">
            <a:spAutoFit/>
          </a:bodyPr>
          <a:lstStyle/>
          <a:p>
            <a:pPr marL="342900" lvl="0" indent="-342900" algn="just">
              <a:spcBef>
                <a:spcPts val="600"/>
              </a:spcBef>
              <a:spcAft>
                <a:spcPts val="0"/>
              </a:spcAft>
              <a:buFont typeface="Symbol" panose="05050102010706020507" pitchFamily="18" charset="2"/>
              <a:buChar char=""/>
            </a:pPr>
            <a:r>
              <a:rPr lang="fr-FR" sz="2800" b="1" dirty="0">
                <a:latin typeface="Arial" panose="020B0604020202020204" pitchFamily="34" charset="0"/>
                <a:ea typeface="Times New Roman" panose="02020603050405020304" pitchFamily="18" charset="0"/>
                <a:cs typeface="Times New Roman" panose="02020603050405020304" pitchFamily="18" charset="0"/>
              </a:rPr>
              <a:t>Retour sur investissement (ROI)</a:t>
            </a:r>
          </a:p>
          <a:p>
            <a:pPr algn="just">
              <a:spcBef>
                <a:spcPts val="1800"/>
              </a:spcBef>
              <a:spcAft>
                <a:spcPts val="1800"/>
              </a:spcAft>
            </a:pPr>
            <a:r>
              <a:rPr lang="fr-FR" sz="2000" dirty="0">
                <a:latin typeface="Arial" panose="020B0604020202020204" pitchFamily="34" charset="0"/>
                <a:ea typeface="Calibri" panose="020F0502020204030204" pitchFamily="34" charset="0"/>
                <a:cs typeface="Times New Roman" panose="02020603050405020304" pitchFamily="18" charset="0"/>
              </a:rPr>
              <a:t>Le retour sur investissement (également appelé taux de rendement ou taux de profit) est obtenu à partir d'un ratio qui calcule le bénéfice ou la perte résultant d'un investissement. Il va donc comparer le bénéfice ou la perte résultant d'une action commerciale au coût de cette même action.</a:t>
            </a:r>
          </a:p>
          <a:p>
            <a:pPr algn="ctr">
              <a:spcBef>
                <a:spcPts val="1800"/>
              </a:spcBef>
              <a:spcAft>
                <a:spcPts val="1200"/>
              </a:spcAft>
            </a:pPr>
            <a:r>
              <a:rPr lang="fr-FR" sz="2400" b="1" dirty="0">
                <a:solidFill>
                  <a:srgbClr val="FF0000"/>
                </a:solidFill>
                <a:highlight>
                  <a:srgbClr val="FFFF00"/>
                </a:highlight>
                <a:latin typeface="Arial" panose="020B0604020202020204" pitchFamily="34" charset="0"/>
                <a:ea typeface="Calibri" panose="020F0502020204030204" pitchFamily="34" charset="0"/>
                <a:cs typeface="Times New Roman" panose="02020603050405020304" pitchFamily="18" charset="0"/>
              </a:rPr>
              <a:t>Retour sur investissement = Rentabilité de l'opération / Coût de l'opération</a:t>
            </a:r>
            <a:endParaRPr lang="fr-FR" sz="24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0"/>
              </a:spcAft>
            </a:pPr>
            <a:r>
              <a:rPr lang="fr-FR" sz="2000" i="1" dirty="0">
                <a:latin typeface="Arial" panose="020B0604020202020204" pitchFamily="34" charset="0"/>
                <a:ea typeface="Calibri" panose="020F0502020204030204" pitchFamily="34" charset="0"/>
                <a:cs typeface="Times New Roman" panose="02020603050405020304" pitchFamily="18" charset="0"/>
              </a:rPr>
              <a:t>Exemple : une opération commerciale a généré un accroissement du chiffre d’affaires net de 22 000 €. La marge commerciale est de 60 %. Le budget de l’opération était de 7 500 € et il a été entièrement utilisé.</a:t>
            </a:r>
          </a:p>
          <a:p>
            <a:pPr algn="just">
              <a:spcBef>
                <a:spcPts val="1800"/>
              </a:spcBef>
              <a:spcAft>
                <a:spcPts val="0"/>
              </a:spcAft>
            </a:pPr>
            <a:r>
              <a:rPr lang="fr-FR" sz="2000" b="1" dirty="0">
                <a:latin typeface="Arial" panose="020B0604020202020204" pitchFamily="34" charset="0"/>
                <a:ea typeface="Calibri" panose="020F0502020204030204" pitchFamily="34" charset="0"/>
                <a:cs typeface="Times New Roman" panose="02020603050405020304" pitchFamily="18" charset="0"/>
              </a:rPr>
              <a:t>Calcul de la rentabilité de l’action</a:t>
            </a:r>
          </a:p>
          <a:p>
            <a:pPr marL="342900" lvl="0" indent="-342900" algn="just">
              <a:spcAft>
                <a:spcPts val="0"/>
              </a:spcAft>
              <a:buFont typeface="Calibri" panose="020F0502020204030204" pitchFamily="34" charset="0"/>
              <a:buChar char="-"/>
            </a:pPr>
            <a:r>
              <a:rPr lang="fr-FR" sz="2000" b="1" dirty="0">
                <a:latin typeface="Arial" panose="020B0604020202020204" pitchFamily="34" charset="0"/>
                <a:ea typeface="Calibri" panose="020F0502020204030204" pitchFamily="34" charset="0"/>
                <a:cs typeface="Times New Roman" panose="02020603050405020304" pitchFamily="18" charset="0"/>
              </a:rPr>
              <a:t>Marge commerciale</a:t>
            </a:r>
            <a:r>
              <a:rPr lang="fr-FR" sz="2000" dirty="0">
                <a:latin typeface="Arial" panose="020B0604020202020204" pitchFamily="34" charset="0"/>
                <a:ea typeface="Calibri" panose="020F0502020204030204" pitchFamily="34" charset="0"/>
                <a:cs typeface="Times New Roman" panose="02020603050405020304" pitchFamily="18" charset="0"/>
              </a:rPr>
              <a:t> = 22 000 € X 60 % = 13 200 €.</a:t>
            </a:r>
          </a:p>
          <a:p>
            <a:pPr marL="342900" lvl="0" indent="-342900" algn="just">
              <a:spcAft>
                <a:spcPts val="0"/>
              </a:spcAft>
              <a:buFont typeface="Calibri" panose="020F0502020204030204" pitchFamily="34" charset="0"/>
              <a:buChar char="-"/>
            </a:pPr>
            <a:r>
              <a:rPr lang="fr-FR" sz="2000" b="1" dirty="0">
                <a:latin typeface="Arial" panose="020B0604020202020204" pitchFamily="34" charset="0"/>
                <a:ea typeface="Calibri" panose="020F0502020204030204" pitchFamily="34" charset="0"/>
                <a:cs typeface="Times New Roman" panose="02020603050405020304" pitchFamily="18" charset="0"/>
              </a:rPr>
              <a:t>Rentabilité de l’action</a:t>
            </a:r>
            <a:r>
              <a:rPr lang="fr-FR" sz="2000" dirty="0">
                <a:latin typeface="Arial" panose="020B0604020202020204" pitchFamily="34" charset="0"/>
                <a:ea typeface="Calibri" panose="020F0502020204030204" pitchFamily="34" charset="0"/>
                <a:cs typeface="Times New Roman" panose="02020603050405020304" pitchFamily="18" charset="0"/>
              </a:rPr>
              <a:t> = 13 200 € – 7 500 € = 5 700 €.</a:t>
            </a:r>
          </a:p>
          <a:p>
            <a:pPr marL="342900" lvl="0" indent="-342900" algn="just">
              <a:spcAft>
                <a:spcPts val="1000"/>
              </a:spcAft>
              <a:buFont typeface="Calibri" panose="020F0502020204030204" pitchFamily="34" charset="0"/>
              <a:buChar char="-"/>
            </a:pPr>
            <a:r>
              <a:rPr lang="fr-FR" sz="2000" b="1" dirty="0">
                <a:latin typeface="Arial" panose="020B0604020202020204" pitchFamily="34" charset="0"/>
                <a:ea typeface="Calibri" panose="020F0502020204030204" pitchFamily="34" charset="0"/>
                <a:cs typeface="Times New Roman" panose="02020603050405020304" pitchFamily="18" charset="0"/>
              </a:rPr>
              <a:t>Retour sur investissement</a:t>
            </a:r>
            <a:r>
              <a:rPr lang="fr-FR" sz="2000" dirty="0">
                <a:latin typeface="Arial" panose="020B0604020202020204" pitchFamily="34" charset="0"/>
                <a:ea typeface="Calibri" panose="020F0502020204030204" pitchFamily="34" charset="0"/>
                <a:cs typeface="Times New Roman" panose="02020603050405020304" pitchFamily="18" charset="0"/>
              </a:rPr>
              <a:t> = 5 700 € / 7 500 € = 76 %.</a:t>
            </a:r>
            <a:endParaRPr lang="fr-FR"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3270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TC104033921[[fn=Damas]]</Template>
  <TotalTime>2599</TotalTime>
  <Words>601</Words>
  <Application>Microsoft Office PowerPoint</Application>
  <PresentationFormat>Grand écran</PresentationFormat>
  <Paragraphs>40</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Bookman Old Style</vt:lpstr>
      <vt:lpstr>Calibri</vt:lpstr>
      <vt:lpstr>Rockwell</vt:lpstr>
      <vt:lpstr>Symbol</vt:lpstr>
      <vt:lpstr>Damask</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Terrier</dc:creator>
  <cp:lastModifiedBy>Claude Terrier</cp:lastModifiedBy>
  <cp:revision>31</cp:revision>
  <dcterms:created xsi:type="dcterms:W3CDTF">2014-06-17T06:47:14Z</dcterms:created>
  <dcterms:modified xsi:type="dcterms:W3CDTF">2024-03-08T22:56:26Z</dcterms:modified>
</cp:coreProperties>
</file>