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1968AA-1861-4F03-B8A4-71F5B46B080F}" type="doc">
      <dgm:prSet loTypeId="urn:microsoft.com/office/officeart/2005/8/layout/cycle4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843D06DB-008E-4A84-A117-C7BE8E395B73}">
      <dgm:prSet phldrT="[Texte]" custT="1"/>
      <dgm:spPr/>
      <dgm:t>
        <a:bodyPr/>
        <a:lstStyle/>
        <a:p>
          <a:r>
            <a:rPr lang="fr-FR" sz="1900" b="1">
              <a:solidFill>
                <a:srgbClr val="FF0000"/>
              </a:solidFill>
              <a:latin typeface="Arial Narrow" panose="020B0606020202030204" pitchFamily="34" charset="0"/>
            </a:rPr>
            <a:t>Attentes clients</a:t>
          </a:r>
        </a:p>
      </dgm:t>
    </dgm:pt>
    <dgm:pt modelId="{5BF5BE61-9FF0-4BD5-B748-47BA0C6CCD80}" type="parTrans" cxnId="{B8DFE234-1849-406F-B37A-12D640C456CA}">
      <dgm:prSet/>
      <dgm:spPr/>
      <dgm:t>
        <a:bodyPr/>
        <a:lstStyle/>
        <a:p>
          <a:endParaRPr lang="fr-FR" sz="1900" b="1">
            <a:solidFill>
              <a:srgbClr val="FF0000"/>
            </a:solidFill>
            <a:latin typeface="Arial Narrow" panose="020B0606020202030204" pitchFamily="34" charset="0"/>
          </a:endParaRPr>
        </a:p>
      </dgm:t>
    </dgm:pt>
    <dgm:pt modelId="{29F54777-4778-4627-A3EB-580BBB431DB3}" type="sibTrans" cxnId="{B8DFE234-1849-406F-B37A-12D640C456CA}">
      <dgm:prSet/>
      <dgm:spPr/>
      <dgm:t>
        <a:bodyPr/>
        <a:lstStyle/>
        <a:p>
          <a:endParaRPr lang="fr-FR" sz="1900" b="1">
            <a:solidFill>
              <a:srgbClr val="FF0000"/>
            </a:solidFill>
            <a:latin typeface="Arial Narrow" panose="020B0606020202030204" pitchFamily="34" charset="0"/>
          </a:endParaRPr>
        </a:p>
      </dgm:t>
    </dgm:pt>
    <dgm:pt modelId="{0B4FF117-B358-4898-B2A7-43D595DBED10}">
      <dgm:prSet phldrT="[Texte]" custT="1"/>
      <dgm:spPr/>
      <dgm:t>
        <a:bodyPr/>
        <a:lstStyle/>
        <a:p>
          <a:r>
            <a:rPr lang="fr-FR" sz="1900" b="1">
              <a:solidFill>
                <a:srgbClr val="FF0000"/>
              </a:solidFill>
              <a:latin typeface="Arial Narrow" panose="020B0606020202030204" pitchFamily="34" charset="0"/>
            </a:rPr>
            <a:t>Satisfaction</a:t>
          </a:r>
        </a:p>
      </dgm:t>
    </dgm:pt>
    <dgm:pt modelId="{3C44FC1E-2075-4AEA-8475-662D0FB65C9E}" type="parTrans" cxnId="{D096ED27-88B1-4090-AF3A-3F1490BF0A75}">
      <dgm:prSet/>
      <dgm:spPr/>
      <dgm:t>
        <a:bodyPr/>
        <a:lstStyle/>
        <a:p>
          <a:endParaRPr lang="fr-FR" sz="1900" b="1">
            <a:solidFill>
              <a:srgbClr val="FF0000"/>
            </a:solidFill>
            <a:latin typeface="Arial Narrow" panose="020B0606020202030204" pitchFamily="34" charset="0"/>
          </a:endParaRPr>
        </a:p>
      </dgm:t>
    </dgm:pt>
    <dgm:pt modelId="{99081CED-658F-4D7D-BB66-94449B84B01B}" type="sibTrans" cxnId="{D096ED27-88B1-4090-AF3A-3F1490BF0A75}">
      <dgm:prSet/>
      <dgm:spPr/>
      <dgm:t>
        <a:bodyPr/>
        <a:lstStyle/>
        <a:p>
          <a:endParaRPr lang="fr-FR" sz="1900" b="1">
            <a:solidFill>
              <a:srgbClr val="FF0000"/>
            </a:solidFill>
            <a:latin typeface="Arial Narrow" panose="020B0606020202030204" pitchFamily="34" charset="0"/>
          </a:endParaRPr>
        </a:p>
      </dgm:t>
    </dgm:pt>
    <dgm:pt modelId="{C82397DB-236C-413F-B3C9-0EB56A3B15C4}">
      <dgm:prSet phldrT="[Texte]" custT="1"/>
      <dgm:spPr/>
      <dgm:t>
        <a:bodyPr/>
        <a:lstStyle/>
        <a:p>
          <a:r>
            <a:rPr lang="fr-FR" sz="1900" b="1" dirty="0">
              <a:solidFill>
                <a:srgbClr val="FF0000"/>
              </a:solidFill>
              <a:latin typeface="Arial Narrow" panose="020B0606020202030204" pitchFamily="34" charset="0"/>
            </a:rPr>
            <a:t>Fidélisation</a:t>
          </a:r>
        </a:p>
      </dgm:t>
    </dgm:pt>
    <dgm:pt modelId="{D997FCC1-D76F-4EB1-8A26-662A1779FCBE}" type="parTrans" cxnId="{76BE6C1D-1FE5-4DF2-9C92-4801A2B9B3BD}">
      <dgm:prSet/>
      <dgm:spPr/>
      <dgm:t>
        <a:bodyPr/>
        <a:lstStyle/>
        <a:p>
          <a:endParaRPr lang="fr-FR" sz="1900" b="1">
            <a:solidFill>
              <a:srgbClr val="FF0000"/>
            </a:solidFill>
            <a:latin typeface="Arial Narrow" panose="020B0606020202030204" pitchFamily="34" charset="0"/>
          </a:endParaRPr>
        </a:p>
      </dgm:t>
    </dgm:pt>
    <dgm:pt modelId="{5520DE79-54EA-476D-8C09-25C3C5599612}" type="sibTrans" cxnId="{76BE6C1D-1FE5-4DF2-9C92-4801A2B9B3BD}">
      <dgm:prSet/>
      <dgm:spPr/>
      <dgm:t>
        <a:bodyPr/>
        <a:lstStyle/>
        <a:p>
          <a:endParaRPr lang="fr-FR" sz="1900" b="1">
            <a:solidFill>
              <a:srgbClr val="FF0000"/>
            </a:solidFill>
            <a:latin typeface="Arial Narrow" panose="020B0606020202030204" pitchFamily="34" charset="0"/>
          </a:endParaRPr>
        </a:p>
      </dgm:t>
    </dgm:pt>
    <dgm:pt modelId="{8B920036-6F59-4E5C-87B9-32FE7E83CAF3}">
      <dgm:prSet phldrT="[Texte]" custT="1"/>
      <dgm:spPr/>
      <dgm:t>
        <a:bodyPr/>
        <a:lstStyle/>
        <a:p>
          <a:r>
            <a:rPr lang="fr-FR" sz="1900" b="1">
              <a:solidFill>
                <a:srgbClr val="FF0000"/>
              </a:solidFill>
              <a:latin typeface="Arial Narrow" panose="020B0606020202030204" pitchFamily="34" charset="0"/>
            </a:rPr>
            <a:t>Achats</a:t>
          </a:r>
        </a:p>
      </dgm:t>
    </dgm:pt>
    <dgm:pt modelId="{7B128308-109D-4E92-966D-72BA27CEAF7A}" type="parTrans" cxnId="{FF5D06F0-8F7A-4A53-BF4A-0E08F5CF6E3D}">
      <dgm:prSet/>
      <dgm:spPr/>
      <dgm:t>
        <a:bodyPr/>
        <a:lstStyle/>
        <a:p>
          <a:endParaRPr lang="fr-FR" sz="1900" b="1">
            <a:solidFill>
              <a:srgbClr val="FF0000"/>
            </a:solidFill>
            <a:latin typeface="Arial Narrow" panose="020B0606020202030204" pitchFamily="34" charset="0"/>
          </a:endParaRPr>
        </a:p>
      </dgm:t>
    </dgm:pt>
    <dgm:pt modelId="{DDC70E72-3F81-4307-8788-67AB7D9F3006}" type="sibTrans" cxnId="{FF5D06F0-8F7A-4A53-BF4A-0E08F5CF6E3D}">
      <dgm:prSet/>
      <dgm:spPr/>
      <dgm:t>
        <a:bodyPr/>
        <a:lstStyle/>
        <a:p>
          <a:endParaRPr lang="fr-FR" sz="1900" b="1">
            <a:solidFill>
              <a:srgbClr val="FF0000"/>
            </a:solidFill>
            <a:latin typeface="Arial Narrow" panose="020B0606020202030204" pitchFamily="34" charset="0"/>
          </a:endParaRPr>
        </a:p>
      </dgm:t>
    </dgm:pt>
    <dgm:pt modelId="{5B911F9D-D469-4426-8D73-3A4D48A52966}" type="pres">
      <dgm:prSet presAssocID="{CC1968AA-1861-4F03-B8A4-71F5B46B080F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A887689C-7802-4E04-826B-E24D6529454D}" type="pres">
      <dgm:prSet presAssocID="{CC1968AA-1861-4F03-B8A4-71F5B46B080F}" presName="children" presStyleCnt="0"/>
      <dgm:spPr/>
    </dgm:pt>
    <dgm:pt modelId="{98A71A53-6B6D-47D9-8B86-C9BCC5B95441}" type="pres">
      <dgm:prSet presAssocID="{CC1968AA-1861-4F03-B8A4-71F5B46B080F}" presName="childPlaceholder" presStyleCnt="0"/>
      <dgm:spPr/>
    </dgm:pt>
    <dgm:pt modelId="{87264FF9-4BAD-42CD-B6A3-D033CBFBC7C6}" type="pres">
      <dgm:prSet presAssocID="{CC1968AA-1861-4F03-B8A4-71F5B46B080F}" presName="circle" presStyleCnt="0"/>
      <dgm:spPr/>
    </dgm:pt>
    <dgm:pt modelId="{2EBA99E5-9055-4EA1-AB46-82C5571B1BB9}" type="pres">
      <dgm:prSet presAssocID="{CC1968AA-1861-4F03-B8A4-71F5B46B080F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48A3C915-CB91-4BCD-BC92-09A0B69DD65B}" type="pres">
      <dgm:prSet presAssocID="{CC1968AA-1861-4F03-B8A4-71F5B46B080F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758D6C94-A87B-45CF-8E70-88B595B92EF1}" type="pres">
      <dgm:prSet presAssocID="{CC1968AA-1861-4F03-B8A4-71F5B46B080F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FEFF5A14-1C1A-4CB7-B77C-9EF65F501923}" type="pres">
      <dgm:prSet presAssocID="{CC1968AA-1861-4F03-B8A4-71F5B46B080F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D18C2ED4-A5F8-4136-A37C-3FD323F61433}" type="pres">
      <dgm:prSet presAssocID="{CC1968AA-1861-4F03-B8A4-71F5B46B080F}" presName="quadrantPlaceholder" presStyleCnt="0"/>
      <dgm:spPr/>
    </dgm:pt>
    <dgm:pt modelId="{637D9F41-F7C3-492E-8C24-88EC20E4BC6C}" type="pres">
      <dgm:prSet presAssocID="{CC1968AA-1861-4F03-B8A4-71F5B46B080F}" presName="center1" presStyleLbl="fgShp" presStyleIdx="0" presStyleCnt="2" custScaleX="145675" custScaleY="129235"/>
      <dgm:spPr/>
    </dgm:pt>
    <dgm:pt modelId="{68BE996E-121F-49BC-870E-6FC3ED31DF07}" type="pres">
      <dgm:prSet presAssocID="{CC1968AA-1861-4F03-B8A4-71F5B46B080F}" presName="center2" presStyleLbl="fgShp" presStyleIdx="1" presStyleCnt="2" custScaleX="145675" custScaleY="136315"/>
      <dgm:spPr/>
    </dgm:pt>
  </dgm:ptLst>
  <dgm:cxnLst>
    <dgm:cxn modelId="{76BE6C1D-1FE5-4DF2-9C92-4801A2B9B3BD}" srcId="{CC1968AA-1861-4F03-B8A4-71F5B46B080F}" destId="{C82397DB-236C-413F-B3C9-0EB56A3B15C4}" srcOrd="3" destOrd="0" parTransId="{D997FCC1-D76F-4EB1-8A26-662A1779FCBE}" sibTransId="{5520DE79-54EA-476D-8C09-25C3C5599612}"/>
    <dgm:cxn modelId="{D096ED27-88B1-4090-AF3A-3F1490BF0A75}" srcId="{CC1968AA-1861-4F03-B8A4-71F5B46B080F}" destId="{0B4FF117-B358-4898-B2A7-43D595DBED10}" srcOrd="2" destOrd="0" parTransId="{3C44FC1E-2075-4AEA-8475-662D0FB65C9E}" sibTransId="{99081CED-658F-4D7D-BB66-94449B84B01B}"/>
    <dgm:cxn modelId="{B8DFE234-1849-406F-B37A-12D640C456CA}" srcId="{CC1968AA-1861-4F03-B8A4-71F5B46B080F}" destId="{843D06DB-008E-4A84-A117-C7BE8E395B73}" srcOrd="0" destOrd="0" parTransId="{5BF5BE61-9FF0-4BD5-B748-47BA0C6CCD80}" sibTransId="{29F54777-4778-4627-A3EB-580BBB431DB3}"/>
    <dgm:cxn modelId="{DCBFD635-6F78-42D3-8EE0-3B080ABCF8BA}" type="presOf" srcId="{C82397DB-236C-413F-B3C9-0EB56A3B15C4}" destId="{FEFF5A14-1C1A-4CB7-B77C-9EF65F501923}" srcOrd="0" destOrd="0" presId="urn:microsoft.com/office/officeart/2005/8/layout/cycle4"/>
    <dgm:cxn modelId="{95DB0374-2EE0-41C7-A55A-28A15CBB01EE}" type="presOf" srcId="{8B920036-6F59-4E5C-87B9-32FE7E83CAF3}" destId="{48A3C915-CB91-4BCD-BC92-09A0B69DD65B}" srcOrd="0" destOrd="0" presId="urn:microsoft.com/office/officeart/2005/8/layout/cycle4"/>
    <dgm:cxn modelId="{B1927D9C-FFD3-4F09-AAD1-F22212210E2B}" type="presOf" srcId="{843D06DB-008E-4A84-A117-C7BE8E395B73}" destId="{2EBA99E5-9055-4EA1-AB46-82C5571B1BB9}" srcOrd="0" destOrd="0" presId="urn:microsoft.com/office/officeart/2005/8/layout/cycle4"/>
    <dgm:cxn modelId="{FB6C98C0-4172-449B-B2AF-C89C9277ECA6}" type="presOf" srcId="{CC1968AA-1861-4F03-B8A4-71F5B46B080F}" destId="{5B911F9D-D469-4426-8D73-3A4D48A52966}" srcOrd="0" destOrd="0" presId="urn:microsoft.com/office/officeart/2005/8/layout/cycle4"/>
    <dgm:cxn modelId="{1783EBCE-9461-42CC-837F-971519E41F3C}" type="presOf" srcId="{0B4FF117-B358-4898-B2A7-43D595DBED10}" destId="{758D6C94-A87B-45CF-8E70-88B595B92EF1}" srcOrd="0" destOrd="0" presId="urn:microsoft.com/office/officeart/2005/8/layout/cycle4"/>
    <dgm:cxn modelId="{FF5D06F0-8F7A-4A53-BF4A-0E08F5CF6E3D}" srcId="{CC1968AA-1861-4F03-B8A4-71F5B46B080F}" destId="{8B920036-6F59-4E5C-87B9-32FE7E83CAF3}" srcOrd="1" destOrd="0" parTransId="{7B128308-109D-4E92-966D-72BA27CEAF7A}" sibTransId="{DDC70E72-3F81-4307-8788-67AB7D9F3006}"/>
    <dgm:cxn modelId="{26481DE6-27F0-490C-ADD0-FFCDD38EFBBB}" type="presParOf" srcId="{5B911F9D-D469-4426-8D73-3A4D48A52966}" destId="{A887689C-7802-4E04-826B-E24D6529454D}" srcOrd="0" destOrd="0" presId="urn:microsoft.com/office/officeart/2005/8/layout/cycle4"/>
    <dgm:cxn modelId="{495C7042-7B02-475E-91CE-134D6AAF5470}" type="presParOf" srcId="{A887689C-7802-4E04-826B-E24D6529454D}" destId="{98A71A53-6B6D-47D9-8B86-C9BCC5B95441}" srcOrd="0" destOrd="0" presId="urn:microsoft.com/office/officeart/2005/8/layout/cycle4"/>
    <dgm:cxn modelId="{71831B92-CEF8-4069-B490-C4DC29F24469}" type="presParOf" srcId="{5B911F9D-D469-4426-8D73-3A4D48A52966}" destId="{87264FF9-4BAD-42CD-B6A3-D033CBFBC7C6}" srcOrd="1" destOrd="0" presId="urn:microsoft.com/office/officeart/2005/8/layout/cycle4"/>
    <dgm:cxn modelId="{98A2DF59-4874-47BB-B95D-0A5E50D77BA8}" type="presParOf" srcId="{87264FF9-4BAD-42CD-B6A3-D033CBFBC7C6}" destId="{2EBA99E5-9055-4EA1-AB46-82C5571B1BB9}" srcOrd="0" destOrd="0" presId="urn:microsoft.com/office/officeart/2005/8/layout/cycle4"/>
    <dgm:cxn modelId="{AC183C5C-BCFB-4152-8E77-682BC9314C29}" type="presParOf" srcId="{87264FF9-4BAD-42CD-B6A3-D033CBFBC7C6}" destId="{48A3C915-CB91-4BCD-BC92-09A0B69DD65B}" srcOrd="1" destOrd="0" presId="urn:microsoft.com/office/officeart/2005/8/layout/cycle4"/>
    <dgm:cxn modelId="{DA3F6767-0DA3-4885-B90B-9ED86D6D9449}" type="presParOf" srcId="{87264FF9-4BAD-42CD-B6A3-D033CBFBC7C6}" destId="{758D6C94-A87B-45CF-8E70-88B595B92EF1}" srcOrd="2" destOrd="0" presId="urn:microsoft.com/office/officeart/2005/8/layout/cycle4"/>
    <dgm:cxn modelId="{23A28C14-BD6B-4CAD-86BA-AFACA69DFB9A}" type="presParOf" srcId="{87264FF9-4BAD-42CD-B6A3-D033CBFBC7C6}" destId="{FEFF5A14-1C1A-4CB7-B77C-9EF65F501923}" srcOrd="3" destOrd="0" presId="urn:microsoft.com/office/officeart/2005/8/layout/cycle4"/>
    <dgm:cxn modelId="{DF9FF6B4-4289-4D0F-8830-C1834FAECF77}" type="presParOf" srcId="{87264FF9-4BAD-42CD-B6A3-D033CBFBC7C6}" destId="{D18C2ED4-A5F8-4136-A37C-3FD323F61433}" srcOrd="4" destOrd="0" presId="urn:microsoft.com/office/officeart/2005/8/layout/cycle4"/>
    <dgm:cxn modelId="{8D071E71-18AB-4EAE-819D-67303D6A4EE8}" type="presParOf" srcId="{5B911F9D-D469-4426-8D73-3A4D48A52966}" destId="{637D9F41-F7C3-492E-8C24-88EC20E4BC6C}" srcOrd="2" destOrd="0" presId="urn:microsoft.com/office/officeart/2005/8/layout/cycle4"/>
    <dgm:cxn modelId="{A96726F8-748B-4AB4-A0B2-8ED33D79A3B1}" type="presParOf" srcId="{5B911F9D-D469-4426-8D73-3A4D48A52966}" destId="{68BE996E-121F-49BC-870E-6FC3ED31DF07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BA99E5-9055-4EA1-AB46-82C5571B1BB9}">
      <dsp:nvSpPr>
        <dsp:cNvPr id="0" name=""/>
        <dsp:cNvSpPr/>
      </dsp:nvSpPr>
      <dsp:spPr>
        <a:xfrm>
          <a:off x="955632" y="428305"/>
          <a:ext cx="1998979" cy="1998979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>
              <a:solidFill>
                <a:srgbClr val="FF0000"/>
              </a:solidFill>
              <a:latin typeface="Arial Narrow" panose="020B0606020202030204" pitchFamily="34" charset="0"/>
            </a:rPr>
            <a:t>Attentes clients</a:t>
          </a:r>
        </a:p>
      </dsp:txBody>
      <dsp:txXfrm>
        <a:off x="1541119" y="1013792"/>
        <a:ext cx="1413492" cy="1413492"/>
      </dsp:txXfrm>
    </dsp:sp>
    <dsp:sp modelId="{48A3C915-CB91-4BCD-BC92-09A0B69DD65B}">
      <dsp:nvSpPr>
        <dsp:cNvPr id="0" name=""/>
        <dsp:cNvSpPr/>
      </dsp:nvSpPr>
      <dsp:spPr>
        <a:xfrm rot="5400000">
          <a:off x="3046943" y="428305"/>
          <a:ext cx="1998979" cy="1998979"/>
        </a:xfrm>
        <a:prstGeom prst="pieWedge">
          <a:avLst/>
        </a:prstGeom>
        <a:solidFill>
          <a:schemeClr val="accent2">
            <a:hueOff val="737640"/>
            <a:satOff val="3400"/>
            <a:lumOff val="5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>
              <a:solidFill>
                <a:srgbClr val="FF0000"/>
              </a:solidFill>
              <a:latin typeface="Arial Narrow" panose="020B0606020202030204" pitchFamily="34" charset="0"/>
            </a:rPr>
            <a:t>Achats</a:t>
          </a:r>
        </a:p>
      </dsp:txBody>
      <dsp:txXfrm rot="-5400000">
        <a:off x="3046943" y="1013792"/>
        <a:ext cx="1413492" cy="1413492"/>
      </dsp:txXfrm>
    </dsp:sp>
    <dsp:sp modelId="{758D6C94-A87B-45CF-8E70-88B595B92EF1}">
      <dsp:nvSpPr>
        <dsp:cNvPr id="0" name=""/>
        <dsp:cNvSpPr/>
      </dsp:nvSpPr>
      <dsp:spPr>
        <a:xfrm rot="10800000">
          <a:off x="3046943" y="2519616"/>
          <a:ext cx="1998979" cy="1998979"/>
        </a:xfrm>
        <a:prstGeom prst="pieWedge">
          <a:avLst/>
        </a:prstGeom>
        <a:solidFill>
          <a:schemeClr val="accent2">
            <a:hueOff val="1475280"/>
            <a:satOff val="6801"/>
            <a:lumOff val="104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>
              <a:solidFill>
                <a:srgbClr val="FF0000"/>
              </a:solidFill>
              <a:latin typeface="Arial Narrow" panose="020B0606020202030204" pitchFamily="34" charset="0"/>
            </a:rPr>
            <a:t>Satisfaction</a:t>
          </a:r>
        </a:p>
      </dsp:txBody>
      <dsp:txXfrm rot="10800000">
        <a:off x="3046943" y="2519616"/>
        <a:ext cx="1413492" cy="1413492"/>
      </dsp:txXfrm>
    </dsp:sp>
    <dsp:sp modelId="{FEFF5A14-1C1A-4CB7-B77C-9EF65F501923}">
      <dsp:nvSpPr>
        <dsp:cNvPr id="0" name=""/>
        <dsp:cNvSpPr/>
      </dsp:nvSpPr>
      <dsp:spPr>
        <a:xfrm rot="16200000">
          <a:off x="955632" y="2519616"/>
          <a:ext cx="1998979" cy="1998979"/>
        </a:xfrm>
        <a:prstGeom prst="pieWedge">
          <a:avLst/>
        </a:prstGeom>
        <a:solidFill>
          <a:schemeClr val="accent2">
            <a:hueOff val="2212920"/>
            <a:satOff val="10201"/>
            <a:lumOff val="15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dirty="0">
              <a:solidFill>
                <a:srgbClr val="FF0000"/>
              </a:solidFill>
              <a:latin typeface="Arial Narrow" panose="020B0606020202030204" pitchFamily="34" charset="0"/>
            </a:rPr>
            <a:t>Fidélisation</a:t>
          </a:r>
        </a:p>
      </dsp:txBody>
      <dsp:txXfrm rot="5400000">
        <a:off x="1541119" y="2519616"/>
        <a:ext cx="1413492" cy="1413492"/>
      </dsp:txXfrm>
    </dsp:sp>
    <dsp:sp modelId="{637D9F41-F7C3-492E-8C24-88EC20E4BC6C}">
      <dsp:nvSpPr>
        <dsp:cNvPr id="0" name=""/>
        <dsp:cNvSpPr/>
      </dsp:nvSpPr>
      <dsp:spPr>
        <a:xfrm>
          <a:off x="2498068" y="1970230"/>
          <a:ext cx="1005418" cy="775610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BE996E-121F-49BC-870E-6FC3ED31DF07}">
      <dsp:nvSpPr>
        <dsp:cNvPr id="0" name=""/>
        <dsp:cNvSpPr/>
      </dsp:nvSpPr>
      <dsp:spPr>
        <a:xfrm rot="10800000">
          <a:off x="2498068" y="2179814"/>
          <a:ext cx="1005418" cy="818101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345F93-9635-FE4A-1E27-0ABBF5E88B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3357695-533C-736B-C6B7-BE79697AE798}"/>
              </a:ext>
            </a:extLst>
          </p:cNvPr>
          <p:cNvSpPr/>
          <p:nvPr/>
        </p:nvSpPr>
        <p:spPr>
          <a:xfrm>
            <a:off x="0" y="0"/>
            <a:ext cx="10972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10 – La fidélisation de la clientèle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E35A31-1776-22A5-CCCB-F9F4C85CC64F}"/>
              </a:ext>
            </a:extLst>
          </p:cNvPr>
          <p:cNvSpPr/>
          <p:nvPr/>
        </p:nvSpPr>
        <p:spPr>
          <a:xfrm>
            <a:off x="2650067" y="744628"/>
            <a:ext cx="63553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Problématique</a:t>
            </a:r>
            <a:endParaRPr lang="fr-FR" sz="2000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550B284-8B24-73D6-6DAE-3ADCEC1D0C3B}"/>
              </a:ext>
            </a:extLst>
          </p:cNvPr>
          <p:cNvSpPr/>
          <p:nvPr/>
        </p:nvSpPr>
        <p:spPr>
          <a:xfrm>
            <a:off x="420710" y="1678546"/>
            <a:ext cx="11127345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fidélisation d’un client repose en premier lieu sur la satisfaction de ses attentes.</a:t>
            </a:r>
          </a:p>
          <a:p>
            <a:pPr algn="ctr">
              <a:spcBef>
                <a:spcPts val="18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 dernières ne sont pas universelles, elles varient selon le produit ou le service, les motivations et les valeurs de l’acheteur, sa catégorie sociaux professionnel, son revenu...</a:t>
            </a:r>
          </a:p>
          <a:p>
            <a:pPr algn="ctr">
              <a:spcBef>
                <a:spcPts val="1800"/>
              </a:spcBef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aisonner en termes de qualité et de prix ne suffit plus. </a:t>
            </a:r>
          </a:p>
          <a:p>
            <a:pPr algn="ctr">
              <a:spcBef>
                <a:spcPts val="18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L’approche doit être plus complexe et prendre en compte </a:t>
            </a: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l’image 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produit, du service, de l’entreprise, les </a:t>
            </a: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enjeux sociétaux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économiques et éthiques. </a:t>
            </a:r>
          </a:p>
          <a:p>
            <a:pPr algn="ctr">
              <a:spcBef>
                <a:spcPts val="18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Hormis les achats de premières nécessités, le client n’achète plus seulement un produit mais également une image, un concept, une idée à laquelle il souhaite adhérer.</a:t>
            </a:r>
          </a:p>
          <a:p>
            <a:pPr algn="ctr">
              <a:spcBef>
                <a:spcPts val="1800"/>
              </a:spcBef>
            </a:pPr>
            <a:endParaRPr lang="fr-FR" sz="22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6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972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10 – La fidélisation de la clientèle</a:t>
            </a:r>
          </a:p>
        </p:txBody>
      </p:sp>
      <p:sp>
        <p:nvSpPr>
          <p:cNvPr id="7" name="Rectangle 6"/>
          <p:cNvSpPr/>
          <p:nvPr/>
        </p:nvSpPr>
        <p:spPr>
          <a:xfrm>
            <a:off x="2650067" y="744628"/>
            <a:ext cx="63553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Problématique</a:t>
            </a:r>
            <a:endParaRPr lang="fr-FR" sz="2000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8189" y="2011983"/>
            <a:ext cx="6672211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ce contexte, l’entreprise doit personnaliser ses offres commerciales afin de créer une 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proximité et un attachement entre l’entreprise, le produit et le client. </a:t>
            </a:r>
          </a:p>
          <a:p>
            <a:pPr algn="ctr">
              <a:spcBef>
                <a:spcPts val="18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travail sur les données clients sont importantes et les IA Génératives sont un apport précieux afin d’affiner la relation en anticipant et en personnalisant les offres.</a:t>
            </a:r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6D834115-5347-33C6-1763-23F3ACE86D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4961073"/>
              </p:ext>
            </p:extLst>
          </p:nvPr>
        </p:nvGraphicFramePr>
        <p:xfrm>
          <a:off x="6096000" y="1368039"/>
          <a:ext cx="6001555" cy="4946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67</TotalTime>
  <Words>196</Words>
  <Application>Microsoft Office PowerPoint</Application>
  <PresentationFormat>Grand écran</PresentationFormat>
  <Paragraphs>15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Bookman Old Style</vt:lpstr>
      <vt:lpstr>Rockwell</vt:lpstr>
      <vt:lpstr>Damask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27</cp:revision>
  <dcterms:created xsi:type="dcterms:W3CDTF">2014-06-17T06:47:14Z</dcterms:created>
  <dcterms:modified xsi:type="dcterms:W3CDTF">2024-03-07T07:01:32Z</dcterms:modified>
</cp:coreProperties>
</file>