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7" r:id="rId2"/>
    <p:sldId id="260" r:id="rId3"/>
    <p:sldId id="258" r:id="rId4"/>
    <p:sldId id="261" r:id="rId5"/>
    <p:sldId id="264" r:id="rId6"/>
    <p:sldId id="259"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A4A471-3A06-4753-8773-DE8C654FA8D9}"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fr-FR"/>
        </a:p>
      </dgm:t>
    </dgm:pt>
    <dgm:pt modelId="{FA9A3FD8-59E5-4153-84FC-F20BCF526AFB}">
      <dgm:prSet phldrT="[Texte]" custT="1"/>
      <dgm:spPr/>
      <dgm:t>
        <a:bodyPr/>
        <a:lstStyle/>
        <a:p>
          <a:r>
            <a:rPr lang="fr-FR" sz="2400" dirty="0">
              <a:latin typeface="Arial" panose="020B0604020202020204" pitchFamily="34" charset="0"/>
              <a:ea typeface="Times New Roman" panose="02020603050405020304" pitchFamily="18" charset="0"/>
              <a:cs typeface="Arial" panose="020B0604020202020204" pitchFamily="34" charset="0"/>
            </a:rPr>
            <a:t>Deux options</a:t>
          </a:r>
          <a:endParaRPr lang="fr-FR" sz="2400" dirty="0">
            <a:latin typeface="Arial" panose="020B0604020202020204" pitchFamily="34" charset="0"/>
            <a:cs typeface="Arial" panose="020B0604020202020204" pitchFamily="34" charset="0"/>
          </a:endParaRPr>
        </a:p>
      </dgm:t>
    </dgm:pt>
    <dgm:pt modelId="{CBDB77F1-7285-4B1F-857F-BA9E5006AA5B}" type="parTrans" cxnId="{4E58C2BA-3469-4030-B65D-1CA733117EB8}">
      <dgm:prSet/>
      <dgm:spPr/>
      <dgm:t>
        <a:bodyPr/>
        <a:lstStyle/>
        <a:p>
          <a:endParaRPr lang="fr-FR" sz="2400">
            <a:latin typeface="Arial" panose="020B0604020202020204" pitchFamily="34" charset="0"/>
            <a:cs typeface="Arial" panose="020B0604020202020204" pitchFamily="34" charset="0"/>
          </a:endParaRPr>
        </a:p>
      </dgm:t>
    </dgm:pt>
    <dgm:pt modelId="{10ADFE32-64AF-4988-9440-08543C84104D}" type="sibTrans" cxnId="{4E58C2BA-3469-4030-B65D-1CA733117EB8}">
      <dgm:prSet/>
      <dgm:spPr/>
      <dgm:t>
        <a:bodyPr/>
        <a:lstStyle/>
        <a:p>
          <a:endParaRPr lang="fr-FR" sz="2400">
            <a:latin typeface="Arial" panose="020B0604020202020204" pitchFamily="34" charset="0"/>
            <a:cs typeface="Arial" panose="020B0604020202020204" pitchFamily="34" charset="0"/>
          </a:endParaRPr>
        </a:p>
      </dgm:t>
    </dgm:pt>
    <dgm:pt modelId="{606620FB-FCAE-4C99-A906-18C166EED4BF}">
      <dgm:prSet custT="1"/>
      <dgm:spPr/>
      <dgm:t>
        <a:bodyPr/>
        <a:lstStyle/>
        <a:p>
          <a:r>
            <a:rPr lang="fr-FR" sz="2400" dirty="0">
              <a:latin typeface="Arial" panose="020B0604020202020204" pitchFamily="34" charset="0"/>
              <a:ea typeface="Times New Roman" panose="02020603050405020304" pitchFamily="18" charset="0"/>
              <a:cs typeface="Arial" panose="020B0604020202020204" pitchFamily="34" charset="0"/>
            </a:rPr>
            <a:t>Innover afin d’avoir un avantage concurrentiel </a:t>
          </a:r>
        </a:p>
      </dgm:t>
    </dgm:pt>
    <dgm:pt modelId="{5ACA7546-9BD1-454A-A7AF-FBC0231710C0}" type="parTrans" cxnId="{E91BAA25-7947-4F9C-B84E-82869ABDEBE2}">
      <dgm:prSet custT="1"/>
      <dgm:spPr/>
      <dgm:t>
        <a:bodyPr/>
        <a:lstStyle/>
        <a:p>
          <a:endParaRPr lang="fr-FR" sz="2400">
            <a:latin typeface="Arial" panose="020B0604020202020204" pitchFamily="34" charset="0"/>
            <a:cs typeface="Arial" panose="020B0604020202020204" pitchFamily="34" charset="0"/>
          </a:endParaRPr>
        </a:p>
      </dgm:t>
    </dgm:pt>
    <dgm:pt modelId="{4AF5439F-F3F6-4652-B7E5-60805AE289F5}" type="sibTrans" cxnId="{E91BAA25-7947-4F9C-B84E-82869ABDEBE2}">
      <dgm:prSet/>
      <dgm:spPr/>
      <dgm:t>
        <a:bodyPr/>
        <a:lstStyle/>
        <a:p>
          <a:endParaRPr lang="fr-FR" sz="2400">
            <a:latin typeface="Arial" panose="020B0604020202020204" pitchFamily="34" charset="0"/>
            <a:cs typeface="Arial" panose="020B0604020202020204" pitchFamily="34" charset="0"/>
          </a:endParaRPr>
        </a:p>
      </dgm:t>
    </dgm:pt>
    <dgm:pt modelId="{E94ECC14-D634-4AE3-BF33-BB0F11C9AC72}">
      <dgm:prSet custT="1"/>
      <dgm:spPr/>
      <dgm:t>
        <a:bodyPr/>
        <a:lstStyle/>
        <a:p>
          <a:r>
            <a:rPr lang="fr-FR" sz="2400" dirty="0">
              <a:latin typeface="Arial" panose="020B0604020202020204" pitchFamily="34" charset="0"/>
              <a:ea typeface="Times New Roman" panose="02020603050405020304" pitchFamily="18" charset="0"/>
              <a:cs typeface="Arial" panose="020B0604020202020204" pitchFamily="34" charset="0"/>
            </a:rPr>
            <a:t>Avoir une politique agressive sur les prix afin d’augmenter les ventes. </a:t>
          </a:r>
        </a:p>
      </dgm:t>
    </dgm:pt>
    <dgm:pt modelId="{CCD53C6C-6A3E-41F2-A04D-27011E0F0DA6}" type="parTrans" cxnId="{5FC73974-82BE-41C6-BCA1-1B58AFD01858}">
      <dgm:prSet custT="1"/>
      <dgm:spPr/>
      <dgm:t>
        <a:bodyPr/>
        <a:lstStyle/>
        <a:p>
          <a:endParaRPr lang="fr-FR" sz="2400">
            <a:latin typeface="Arial" panose="020B0604020202020204" pitchFamily="34" charset="0"/>
            <a:cs typeface="Arial" panose="020B0604020202020204" pitchFamily="34" charset="0"/>
          </a:endParaRPr>
        </a:p>
      </dgm:t>
    </dgm:pt>
    <dgm:pt modelId="{B8FDCD50-19AA-4787-A82D-EF892D2BE260}" type="sibTrans" cxnId="{5FC73974-82BE-41C6-BCA1-1B58AFD01858}">
      <dgm:prSet/>
      <dgm:spPr/>
      <dgm:t>
        <a:bodyPr/>
        <a:lstStyle/>
        <a:p>
          <a:endParaRPr lang="fr-FR" sz="2400">
            <a:latin typeface="Arial" panose="020B0604020202020204" pitchFamily="34" charset="0"/>
            <a:cs typeface="Arial" panose="020B0604020202020204" pitchFamily="34" charset="0"/>
          </a:endParaRPr>
        </a:p>
      </dgm:t>
    </dgm:pt>
    <dgm:pt modelId="{F5255962-7BA2-4EE5-9BC1-005A48FA3D6C}" type="pres">
      <dgm:prSet presAssocID="{92A4A471-3A06-4753-8773-DE8C654FA8D9}" presName="diagram" presStyleCnt="0">
        <dgm:presLayoutVars>
          <dgm:chPref val="1"/>
          <dgm:dir/>
          <dgm:animOne val="branch"/>
          <dgm:animLvl val="lvl"/>
          <dgm:resizeHandles val="exact"/>
        </dgm:presLayoutVars>
      </dgm:prSet>
      <dgm:spPr/>
    </dgm:pt>
    <dgm:pt modelId="{6943F4D7-AA63-447B-8113-C2745F5CB6D9}" type="pres">
      <dgm:prSet presAssocID="{FA9A3FD8-59E5-4153-84FC-F20BCF526AFB}" presName="root1" presStyleCnt="0"/>
      <dgm:spPr/>
    </dgm:pt>
    <dgm:pt modelId="{322CBA3C-5E7E-4940-8F52-8250EFCCA5AF}" type="pres">
      <dgm:prSet presAssocID="{FA9A3FD8-59E5-4153-84FC-F20BCF526AFB}" presName="LevelOneTextNode" presStyleLbl="node0" presStyleIdx="0" presStyleCnt="1" custScaleY="65762">
        <dgm:presLayoutVars>
          <dgm:chPref val="3"/>
        </dgm:presLayoutVars>
      </dgm:prSet>
      <dgm:spPr/>
    </dgm:pt>
    <dgm:pt modelId="{4791B1C6-1B0D-4C56-9AF3-95429E5FAA9B}" type="pres">
      <dgm:prSet presAssocID="{FA9A3FD8-59E5-4153-84FC-F20BCF526AFB}" presName="level2hierChild" presStyleCnt="0"/>
      <dgm:spPr/>
    </dgm:pt>
    <dgm:pt modelId="{DE33CC61-1F14-4058-AD7F-C25CA317A714}" type="pres">
      <dgm:prSet presAssocID="{5ACA7546-9BD1-454A-A7AF-FBC0231710C0}" presName="conn2-1" presStyleLbl="parChTrans1D2" presStyleIdx="0" presStyleCnt="2"/>
      <dgm:spPr/>
    </dgm:pt>
    <dgm:pt modelId="{D226FE7F-F0B6-459E-A7AB-364101630A8E}" type="pres">
      <dgm:prSet presAssocID="{5ACA7546-9BD1-454A-A7AF-FBC0231710C0}" presName="connTx" presStyleLbl="parChTrans1D2" presStyleIdx="0" presStyleCnt="2"/>
      <dgm:spPr/>
    </dgm:pt>
    <dgm:pt modelId="{6C166D93-340B-4A9C-BB3B-819CC47F8632}" type="pres">
      <dgm:prSet presAssocID="{606620FB-FCAE-4C99-A906-18C166EED4BF}" presName="root2" presStyleCnt="0"/>
      <dgm:spPr/>
    </dgm:pt>
    <dgm:pt modelId="{71D3AA91-F742-4333-87DF-ED6138D2DF63}" type="pres">
      <dgm:prSet presAssocID="{606620FB-FCAE-4C99-A906-18C166EED4BF}" presName="LevelTwoTextNode" presStyleLbl="node2" presStyleIdx="0" presStyleCnt="2" custScaleX="177082" custScaleY="60766">
        <dgm:presLayoutVars>
          <dgm:chPref val="3"/>
        </dgm:presLayoutVars>
      </dgm:prSet>
      <dgm:spPr/>
    </dgm:pt>
    <dgm:pt modelId="{F7CB8130-BBE8-4596-BA09-9EA302458A1A}" type="pres">
      <dgm:prSet presAssocID="{606620FB-FCAE-4C99-A906-18C166EED4BF}" presName="level3hierChild" presStyleCnt="0"/>
      <dgm:spPr/>
    </dgm:pt>
    <dgm:pt modelId="{450128C8-232D-4563-B580-1F2258670E49}" type="pres">
      <dgm:prSet presAssocID="{CCD53C6C-6A3E-41F2-A04D-27011E0F0DA6}" presName="conn2-1" presStyleLbl="parChTrans1D2" presStyleIdx="1" presStyleCnt="2"/>
      <dgm:spPr/>
    </dgm:pt>
    <dgm:pt modelId="{C35E85A6-6D35-4681-B8DC-4333A5DB6519}" type="pres">
      <dgm:prSet presAssocID="{CCD53C6C-6A3E-41F2-A04D-27011E0F0DA6}" presName="connTx" presStyleLbl="parChTrans1D2" presStyleIdx="1" presStyleCnt="2"/>
      <dgm:spPr/>
    </dgm:pt>
    <dgm:pt modelId="{36CF1522-875F-49FA-9554-6B7841E4D884}" type="pres">
      <dgm:prSet presAssocID="{E94ECC14-D634-4AE3-BF33-BB0F11C9AC72}" presName="root2" presStyleCnt="0"/>
      <dgm:spPr/>
    </dgm:pt>
    <dgm:pt modelId="{F3D599CF-2914-4C6F-9679-2655442EDBC0}" type="pres">
      <dgm:prSet presAssocID="{E94ECC14-D634-4AE3-BF33-BB0F11C9AC72}" presName="LevelTwoTextNode" presStyleLbl="node2" presStyleIdx="1" presStyleCnt="2" custScaleX="177082" custScaleY="60766">
        <dgm:presLayoutVars>
          <dgm:chPref val="3"/>
        </dgm:presLayoutVars>
      </dgm:prSet>
      <dgm:spPr/>
    </dgm:pt>
    <dgm:pt modelId="{78CB767F-F79E-4FEC-ACB0-2EDDE693B8EB}" type="pres">
      <dgm:prSet presAssocID="{E94ECC14-D634-4AE3-BF33-BB0F11C9AC72}" presName="level3hierChild" presStyleCnt="0"/>
      <dgm:spPr/>
    </dgm:pt>
  </dgm:ptLst>
  <dgm:cxnLst>
    <dgm:cxn modelId="{E91BAA25-7947-4F9C-B84E-82869ABDEBE2}" srcId="{FA9A3FD8-59E5-4153-84FC-F20BCF526AFB}" destId="{606620FB-FCAE-4C99-A906-18C166EED4BF}" srcOrd="0" destOrd="0" parTransId="{5ACA7546-9BD1-454A-A7AF-FBC0231710C0}" sibTransId="{4AF5439F-F3F6-4652-B7E5-60805AE289F5}"/>
    <dgm:cxn modelId="{0FCC926A-D607-47D9-9E10-899DFA9686F7}" type="presOf" srcId="{606620FB-FCAE-4C99-A906-18C166EED4BF}" destId="{71D3AA91-F742-4333-87DF-ED6138D2DF63}" srcOrd="0" destOrd="0" presId="urn:microsoft.com/office/officeart/2005/8/layout/hierarchy2"/>
    <dgm:cxn modelId="{4795AF4E-77E7-4A33-A62C-1BF065E84F84}" type="presOf" srcId="{E94ECC14-D634-4AE3-BF33-BB0F11C9AC72}" destId="{F3D599CF-2914-4C6F-9679-2655442EDBC0}" srcOrd="0" destOrd="0" presId="urn:microsoft.com/office/officeart/2005/8/layout/hierarchy2"/>
    <dgm:cxn modelId="{628B2F50-A20C-4B4C-8F07-4E66FE70AE89}" type="presOf" srcId="{92A4A471-3A06-4753-8773-DE8C654FA8D9}" destId="{F5255962-7BA2-4EE5-9BC1-005A48FA3D6C}" srcOrd="0" destOrd="0" presId="urn:microsoft.com/office/officeart/2005/8/layout/hierarchy2"/>
    <dgm:cxn modelId="{B6018370-C9A3-4CB2-977D-563B4FCDE6E5}" type="presOf" srcId="{5ACA7546-9BD1-454A-A7AF-FBC0231710C0}" destId="{DE33CC61-1F14-4058-AD7F-C25CA317A714}" srcOrd="0" destOrd="0" presId="urn:microsoft.com/office/officeart/2005/8/layout/hierarchy2"/>
    <dgm:cxn modelId="{5FC73974-82BE-41C6-BCA1-1B58AFD01858}" srcId="{FA9A3FD8-59E5-4153-84FC-F20BCF526AFB}" destId="{E94ECC14-D634-4AE3-BF33-BB0F11C9AC72}" srcOrd="1" destOrd="0" parTransId="{CCD53C6C-6A3E-41F2-A04D-27011E0F0DA6}" sibTransId="{B8FDCD50-19AA-4787-A82D-EF892D2BE260}"/>
    <dgm:cxn modelId="{ED54C599-CF2C-46DC-A35E-8E51FD15951C}" type="presOf" srcId="{CCD53C6C-6A3E-41F2-A04D-27011E0F0DA6}" destId="{450128C8-232D-4563-B580-1F2258670E49}" srcOrd="0" destOrd="0" presId="urn:microsoft.com/office/officeart/2005/8/layout/hierarchy2"/>
    <dgm:cxn modelId="{259CCFAA-9460-4472-8463-614EA51C375E}" type="presOf" srcId="{CCD53C6C-6A3E-41F2-A04D-27011E0F0DA6}" destId="{C35E85A6-6D35-4681-B8DC-4333A5DB6519}" srcOrd="1" destOrd="0" presId="urn:microsoft.com/office/officeart/2005/8/layout/hierarchy2"/>
    <dgm:cxn modelId="{4E58C2BA-3469-4030-B65D-1CA733117EB8}" srcId="{92A4A471-3A06-4753-8773-DE8C654FA8D9}" destId="{FA9A3FD8-59E5-4153-84FC-F20BCF526AFB}" srcOrd="0" destOrd="0" parTransId="{CBDB77F1-7285-4B1F-857F-BA9E5006AA5B}" sibTransId="{10ADFE32-64AF-4988-9440-08543C84104D}"/>
    <dgm:cxn modelId="{22D379BD-A8FD-4E7E-BCCF-7A947BF6AC30}" type="presOf" srcId="{5ACA7546-9BD1-454A-A7AF-FBC0231710C0}" destId="{D226FE7F-F0B6-459E-A7AB-364101630A8E}" srcOrd="1" destOrd="0" presId="urn:microsoft.com/office/officeart/2005/8/layout/hierarchy2"/>
    <dgm:cxn modelId="{B719BFCB-29EF-4446-9CC0-0F1966FC2EDC}" type="presOf" srcId="{FA9A3FD8-59E5-4153-84FC-F20BCF526AFB}" destId="{322CBA3C-5E7E-4940-8F52-8250EFCCA5AF}" srcOrd="0" destOrd="0" presId="urn:microsoft.com/office/officeart/2005/8/layout/hierarchy2"/>
    <dgm:cxn modelId="{7B2A7F6C-789D-4E8B-8E6B-7323086C02E8}" type="presParOf" srcId="{F5255962-7BA2-4EE5-9BC1-005A48FA3D6C}" destId="{6943F4D7-AA63-447B-8113-C2745F5CB6D9}" srcOrd="0" destOrd="0" presId="urn:microsoft.com/office/officeart/2005/8/layout/hierarchy2"/>
    <dgm:cxn modelId="{651EB94E-4714-4842-ADA1-1224E8A8B455}" type="presParOf" srcId="{6943F4D7-AA63-447B-8113-C2745F5CB6D9}" destId="{322CBA3C-5E7E-4940-8F52-8250EFCCA5AF}" srcOrd="0" destOrd="0" presId="urn:microsoft.com/office/officeart/2005/8/layout/hierarchy2"/>
    <dgm:cxn modelId="{94EEEC6F-FF0E-4274-B520-8D85D98EC293}" type="presParOf" srcId="{6943F4D7-AA63-447B-8113-C2745F5CB6D9}" destId="{4791B1C6-1B0D-4C56-9AF3-95429E5FAA9B}" srcOrd="1" destOrd="0" presId="urn:microsoft.com/office/officeart/2005/8/layout/hierarchy2"/>
    <dgm:cxn modelId="{BE5332A0-7C9A-45EA-8004-3A941E675272}" type="presParOf" srcId="{4791B1C6-1B0D-4C56-9AF3-95429E5FAA9B}" destId="{DE33CC61-1F14-4058-AD7F-C25CA317A714}" srcOrd="0" destOrd="0" presId="urn:microsoft.com/office/officeart/2005/8/layout/hierarchy2"/>
    <dgm:cxn modelId="{2880B166-BB0E-453D-8ADD-3CB4CBAAD2BC}" type="presParOf" srcId="{DE33CC61-1F14-4058-AD7F-C25CA317A714}" destId="{D226FE7F-F0B6-459E-A7AB-364101630A8E}" srcOrd="0" destOrd="0" presId="urn:microsoft.com/office/officeart/2005/8/layout/hierarchy2"/>
    <dgm:cxn modelId="{84D15F88-DF0D-491E-B983-DD820AB0E264}" type="presParOf" srcId="{4791B1C6-1B0D-4C56-9AF3-95429E5FAA9B}" destId="{6C166D93-340B-4A9C-BB3B-819CC47F8632}" srcOrd="1" destOrd="0" presId="urn:microsoft.com/office/officeart/2005/8/layout/hierarchy2"/>
    <dgm:cxn modelId="{3B1C41E7-76A9-4F42-A0A0-1F60EE0A15EF}" type="presParOf" srcId="{6C166D93-340B-4A9C-BB3B-819CC47F8632}" destId="{71D3AA91-F742-4333-87DF-ED6138D2DF63}" srcOrd="0" destOrd="0" presId="urn:microsoft.com/office/officeart/2005/8/layout/hierarchy2"/>
    <dgm:cxn modelId="{BF50D2C7-A641-4832-B9EC-1E03C80E50BC}" type="presParOf" srcId="{6C166D93-340B-4A9C-BB3B-819CC47F8632}" destId="{F7CB8130-BBE8-4596-BA09-9EA302458A1A}" srcOrd="1" destOrd="0" presId="urn:microsoft.com/office/officeart/2005/8/layout/hierarchy2"/>
    <dgm:cxn modelId="{4CD85BEE-950C-4D94-A8BB-A072109A7C57}" type="presParOf" srcId="{4791B1C6-1B0D-4C56-9AF3-95429E5FAA9B}" destId="{450128C8-232D-4563-B580-1F2258670E49}" srcOrd="2" destOrd="0" presId="urn:microsoft.com/office/officeart/2005/8/layout/hierarchy2"/>
    <dgm:cxn modelId="{D4602E8A-99FB-4EE1-A892-34D90A1F2463}" type="presParOf" srcId="{450128C8-232D-4563-B580-1F2258670E49}" destId="{C35E85A6-6D35-4681-B8DC-4333A5DB6519}" srcOrd="0" destOrd="0" presId="urn:microsoft.com/office/officeart/2005/8/layout/hierarchy2"/>
    <dgm:cxn modelId="{06FDE38D-B40F-4061-BB8E-45517AAF0A18}" type="presParOf" srcId="{4791B1C6-1B0D-4C56-9AF3-95429E5FAA9B}" destId="{36CF1522-875F-49FA-9554-6B7841E4D884}" srcOrd="3" destOrd="0" presId="urn:microsoft.com/office/officeart/2005/8/layout/hierarchy2"/>
    <dgm:cxn modelId="{2F0357A7-58D1-4A5F-A0F6-ED532179EBBA}" type="presParOf" srcId="{36CF1522-875F-49FA-9554-6B7841E4D884}" destId="{F3D599CF-2914-4C6F-9679-2655442EDBC0}" srcOrd="0" destOrd="0" presId="urn:microsoft.com/office/officeart/2005/8/layout/hierarchy2"/>
    <dgm:cxn modelId="{64295804-7F84-486A-BC05-562328EB4BCE}" type="presParOf" srcId="{36CF1522-875F-49FA-9554-6B7841E4D884}" destId="{78CB767F-F79E-4FEC-ACB0-2EDDE693B8E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78790D-40F6-4CAA-85DD-E1DD17C9E529}"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fr-FR"/>
        </a:p>
      </dgm:t>
    </dgm:pt>
    <dgm:pt modelId="{9D3B5EAD-5E50-48EB-B94A-E15A8DDEB315}">
      <dgm:prSet phldrT="[Texte]" custT="1"/>
      <dgm:spPr/>
      <dgm:t>
        <a:bodyPr/>
        <a:lstStyle/>
        <a:p>
          <a:r>
            <a:rPr lang="fr-FR" sz="2400" b="1" dirty="0">
              <a:latin typeface="Arial" panose="020B0604020202020204" pitchFamily="34" charset="0"/>
              <a:ea typeface="Times New Roman" panose="02020603050405020304" pitchFamily="18" charset="0"/>
            </a:rPr>
            <a:t>La concurrence peut provenir</a:t>
          </a:r>
          <a:endParaRPr lang="fr-FR" sz="2400" b="1" dirty="0"/>
        </a:p>
      </dgm:t>
    </dgm:pt>
    <dgm:pt modelId="{D3743AD8-FF4C-4A61-9BD0-F95884B0C38C}" type="parTrans" cxnId="{6A51C341-CFD4-4748-A695-1553261B194F}">
      <dgm:prSet/>
      <dgm:spPr/>
      <dgm:t>
        <a:bodyPr/>
        <a:lstStyle/>
        <a:p>
          <a:endParaRPr lang="fr-FR"/>
        </a:p>
      </dgm:t>
    </dgm:pt>
    <dgm:pt modelId="{E7AF2349-2902-4C89-9E6E-FCB5D11128E7}" type="sibTrans" cxnId="{6A51C341-CFD4-4748-A695-1553261B194F}">
      <dgm:prSet/>
      <dgm:spPr/>
      <dgm:t>
        <a:bodyPr/>
        <a:lstStyle/>
        <a:p>
          <a:endParaRPr lang="fr-FR"/>
        </a:p>
      </dgm:t>
    </dgm:pt>
    <dgm:pt modelId="{9AAFD19B-B8D4-4317-A921-750F28BD4212}">
      <dgm:prSet custT="1"/>
      <dgm:spPr/>
      <dgm:t>
        <a:bodyPr/>
        <a:lstStyle/>
        <a:p>
          <a:r>
            <a:rPr lang="fr-FR" sz="2200" dirty="0">
              <a:latin typeface="Arial" panose="020B0604020202020204" pitchFamily="34" charset="0"/>
              <a:ea typeface="Calibri" panose="020F0502020204030204" pitchFamily="34" charset="0"/>
            </a:rPr>
            <a:t>de concurrents directs qui proposent les mêmes produits ou services</a:t>
          </a:r>
        </a:p>
      </dgm:t>
    </dgm:pt>
    <dgm:pt modelId="{834FD96D-4926-4252-B8FC-501B0D29EAAB}" type="parTrans" cxnId="{3A60AC62-9567-4D09-8B81-11B817840FFF}">
      <dgm:prSet/>
      <dgm:spPr/>
      <dgm:t>
        <a:bodyPr/>
        <a:lstStyle/>
        <a:p>
          <a:endParaRPr lang="fr-FR"/>
        </a:p>
      </dgm:t>
    </dgm:pt>
    <dgm:pt modelId="{36989427-04D0-4F14-B4D0-D043808EEC09}" type="sibTrans" cxnId="{3A60AC62-9567-4D09-8B81-11B817840FFF}">
      <dgm:prSet/>
      <dgm:spPr/>
      <dgm:t>
        <a:bodyPr/>
        <a:lstStyle/>
        <a:p>
          <a:endParaRPr lang="fr-FR"/>
        </a:p>
      </dgm:t>
    </dgm:pt>
    <dgm:pt modelId="{F6F4D54B-3D71-48FA-91FB-B669BEEF37BA}">
      <dgm:prSet custT="1"/>
      <dgm:spPr/>
      <dgm:t>
        <a:bodyPr/>
        <a:lstStyle/>
        <a:p>
          <a:r>
            <a:rPr lang="fr-FR" sz="2200" dirty="0">
              <a:latin typeface="Arial" panose="020B0604020202020204" pitchFamily="34" charset="0"/>
              <a:ea typeface="Calibri" panose="020F0502020204030204" pitchFamily="34" charset="0"/>
            </a:rPr>
            <a:t>de concurrents indirects qui proposent des produits complémentaires ou de substitution</a:t>
          </a:r>
        </a:p>
      </dgm:t>
    </dgm:pt>
    <dgm:pt modelId="{CEE076CC-5F26-470A-8D66-A6CF56A0317B}" type="parTrans" cxnId="{D66A2AAC-B11A-495E-8939-A457E3CB905C}">
      <dgm:prSet/>
      <dgm:spPr/>
      <dgm:t>
        <a:bodyPr/>
        <a:lstStyle/>
        <a:p>
          <a:endParaRPr lang="fr-FR"/>
        </a:p>
      </dgm:t>
    </dgm:pt>
    <dgm:pt modelId="{5239B8C1-AC66-452F-A622-C33507D4A579}" type="sibTrans" cxnId="{D66A2AAC-B11A-495E-8939-A457E3CB905C}">
      <dgm:prSet/>
      <dgm:spPr/>
      <dgm:t>
        <a:bodyPr/>
        <a:lstStyle/>
        <a:p>
          <a:endParaRPr lang="fr-FR"/>
        </a:p>
      </dgm:t>
    </dgm:pt>
    <dgm:pt modelId="{F326EE5C-C3D0-4B32-AC94-45FA0432DD52}" type="pres">
      <dgm:prSet presAssocID="{E278790D-40F6-4CAA-85DD-E1DD17C9E529}" presName="hierChild1" presStyleCnt="0">
        <dgm:presLayoutVars>
          <dgm:orgChart val="1"/>
          <dgm:chPref val="1"/>
          <dgm:dir/>
          <dgm:animOne val="branch"/>
          <dgm:animLvl val="lvl"/>
          <dgm:resizeHandles/>
        </dgm:presLayoutVars>
      </dgm:prSet>
      <dgm:spPr/>
    </dgm:pt>
    <dgm:pt modelId="{57DEB1A3-A975-4F50-90B5-8094651107B2}" type="pres">
      <dgm:prSet presAssocID="{9D3B5EAD-5E50-48EB-B94A-E15A8DDEB315}" presName="hierRoot1" presStyleCnt="0">
        <dgm:presLayoutVars>
          <dgm:hierBranch val="init"/>
        </dgm:presLayoutVars>
      </dgm:prSet>
      <dgm:spPr/>
    </dgm:pt>
    <dgm:pt modelId="{1C75A455-ECAC-487F-BFAD-91044FA8C9F7}" type="pres">
      <dgm:prSet presAssocID="{9D3B5EAD-5E50-48EB-B94A-E15A8DDEB315}" presName="rootComposite1" presStyleCnt="0"/>
      <dgm:spPr/>
    </dgm:pt>
    <dgm:pt modelId="{37A6CE53-B660-4A78-AD45-44F37CF21A17}" type="pres">
      <dgm:prSet presAssocID="{9D3B5EAD-5E50-48EB-B94A-E15A8DDEB315}" presName="rootText1" presStyleLbl="node0" presStyleIdx="0" presStyleCnt="1" custScaleX="266015" custScaleY="75497">
        <dgm:presLayoutVars>
          <dgm:chPref val="3"/>
        </dgm:presLayoutVars>
      </dgm:prSet>
      <dgm:spPr/>
    </dgm:pt>
    <dgm:pt modelId="{8B6B0493-38B6-4206-ACA5-CAC98DDA1C28}" type="pres">
      <dgm:prSet presAssocID="{9D3B5EAD-5E50-48EB-B94A-E15A8DDEB315}" presName="rootConnector1" presStyleLbl="node1" presStyleIdx="0" presStyleCnt="0"/>
      <dgm:spPr/>
    </dgm:pt>
    <dgm:pt modelId="{CD56263C-7BAE-48D4-8CD7-53DA3158949D}" type="pres">
      <dgm:prSet presAssocID="{9D3B5EAD-5E50-48EB-B94A-E15A8DDEB315}" presName="hierChild2" presStyleCnt="0"/>
      <dgm:spPr/>
    </dgm:pt>
    <dgm:pt modelId="{C969517A-BB61-45D1-81D8-790FB61EB4D7}" type="pres">
      <dgm:prSet presAssocID="{834FD96D-4926-4252-B8FC-501B0D29EAAB}" presName="Name37" presStyleLbl="parChTrans1D2" presStyleIdx="0" presStyleCnt="2"/>
      <dgm:spPr/>
    </dgm:pt>
    <dgm:pt modelId="{51AA03DD-C5AE-42C4-B9C9-4218A29B31FE}" type="pres">
      <dgm:prSet presAssocID="{9AAFD19B-B8D4-4317-A921-750F28BD4212}" presName="hierRoot2" presStyleCnt="0">
        <dgm:presLayoutVars>
          <dgm:hierBranch val="init"/>
        </dgm:presLayoutVars>
      </dgm:prSet>
      <dgm:spPr/>
    </dgm:pt>
    <dgm:pt modelId="{CFC2E2FF-1D1A-484E-A631-FA8F94092251}" type="pres">
      <dgm:prSet presAssocID="{9AAFD19B-B8D4-4317-A921-750F28BD4212}" presName="rootComposite" presStyleCnt="0"/>
      <dgm:spPr/>
    </dgm:pt>
    <dgm:pt modelId="{C81DE6BF-1F42-4FDE-9FE9-B3A0F0720E36}" type="pres">
      <dgm:prSet presAssocID="{9AAFD19B-B8D4-4317-A921-750F28BD4212}" presName="rootText" presStyleLbl="node2" presStyleIdx="0" presStyleCnt="2" custScaleX="255921">
        <dgm:presLayoutVars>
          <dgm:chPref val="3"/>
        </dgm:presLayoutVars>
      </dgm:prSet>
      <dgm:spPr/>
    </dgm:pt>
    <dgm:pt modelId="{38D72D9B-14DB-446C-B142-925A924F6646}" type="pres">
      <dgm:prSet presAssocID="{9AAFD19B-B8D4-4317-A921-750F28BD4212}" presName="rootConnector" presStyleLbl="node2" presStyleIdx="0" presStyleCnt="2"/>
      <dgm:spPr/>
    </dgm:pt>
    <dgm:pt modelId="{9DF1D042-78F8-4F9D-BD81-3A67D30C243E}" type="pres">
      <dgm:prSet presAssocID="{9AAFD19B-B8D4-4317-A921-750F28BD4212}" presName="hierChild4" presStyleCnt="0"/>
      <dgm:spPr/>
    </dgm:pt>
    <dgm:pt modelId="{8963D370-E614-4C2C-8A29-5C2CB153B622}" type="pres">
      <dgm:prSet presAssocID="{9AAFD19B-B8D4-4317-A921-750F28BD4212}" presName="hierChild5" presStyleCnt="0"/>
      <dgm:spPr/>
    </dgm:pt>
    <dgm:pt modelId="{8651DB72-85D3-496F-865A-33CC7941C9F9}" type="pres">
      <dgm:prSet presAssocID="{CEE076CC-5F26-470A-8D66-A6CF56A0317B}" presName="Name37" presStyleLbl="parChTrans1D2" presStyleIdx="1" presStyleCnt="2"/>
      <dgm:spPr/>
    </dgm:pt>
    <dgm:pt modelId="{871E9961-97D6-4414-B312-C19C2F80CE92}" type="pres">
      <dgm:prSet presAssocID="{F6F4D54B-3D71-48FA-91FB-B669BEEF37BA}" presName="hierRoot2" presStyleCnt="0">
        <dgm:presLayoutVars>
          <dgm:hierBranch val="init"/>
        </dgm:presLayoutVars>
      </dgm:prSet>
      <dgm:spPr/>
    </dgm:pt>
    <dgm:pt modelId="{14DB9CD3-A0C6-4888-B417-FEA21A983013}" type="pres">
      <dgm:prSet presAssocID="{F6F4D54B-3D71-48FA-91FB-B669BEEF37BA}" presName="rootComposite" presStyleCnt="0"/>
      <dgm:spPr/>
    </dgm:pt>
    <dgm:pt modelId="{F6F58D75-62B4-45A6-996C-C12AA2382AD5}" type="pres">
      <dgm:prSet presAssocID="{F6F4D54B-3D71-48FA-91FB-B669BEEF37BA}" presName="rootText" presStyleLbl="node2" presStyleIdx="1" presStyleCnt="2" custScaleX="255921">
        <dgm:presLayoutVars>
          <dgm:chPref val="3"/>
        </dgm:presLayoutVars>
      </dgm:prSet>
      <dgm:spPr/>
    </dgm:pt>
    <dgm:pt modelId="{8B91CA28-089F-40B3-8E99-EE99359D5C97}" type="pres">
      <dgm:prSet presAssocID="{F6F4D54B-3D71-48FA-91FB-B669BEEF37BA}" presName="rootConnector" presStyleLbl="node2" presStyleIdx="1" presStyleCnt="2"/>
      <dgm:spPr/>
    </dgm:pt>
    <dgm:pt modelId="{A41B700B-40E4-4EF1-BCC7-C8E14F1502FA}" type="pres">
      <dgm:prSet presAssocID="{F6F4D54B-3D71-48FA-91FB-B669BEEF37BA}" presName="hierChild4" presStyleCnt="0"/>
      <dgm:spPr/>
    </dgm:pt>
    <dgm:pt modelId="{EE1613E4-A0F8-42FD-8353-7E466ABA796A}" type="pres">
      <dgm:prSet presAssocID="{F6F4D54B-3D71-48FA-91FB-B669BEEF37BA}" presName="hierChild5" presStyleCnt="0"/>
      <dgm:spPr/>
    </dgm:pt>
    <dgm:pt modelId="{E25872AC-DF07-4A05-83E2-0D228853A76B}" type="pres">
      <dgm:prSet presAssocID="{9D3B5EAD-5E50-48EB-B94A-E15A8DDEB315}" presName="hierChild3" presStyleCnt="0"/>
      <dgm:spPr/>
    </dgm:pt>
  </dgm:ptLst>
  <dgm:cxnLst>
    <dgm:cxn modelId="{AD90BF05-936B-43D5-A502-1103746AA75C}" type="presOf" srcId="{9AAFD19B-B8D4-4317-A921-750F28BD4212}" destId="{38D72D9B-14DB-446C-B142-925A924F6646}" srcOrd="1" destOrd="0" presId="urn:microsoft.com/office/officeart/2005/8/layout/orgChart1"/>
    <dgm:cxn modelId="{4F44B80B-0652-443C-BAAC-3F75E9A516DE}" type="presOf" srcId="{9D3B5EAD-5E50-48EB-B94A-E15A8DDEB315}" destId="{37A6CE53-B660-4A78-AD45-44F37CF21A17}" srcOrd="0" destOrd="0" presId="urn:microsoft.com/office/officeart/2005/8/layout/orgChart1"/>
    <dgm:cxn modelId="{C0D69E1F-F74D-408C-9279-A8AB48637C4C}" type="presOf" srcId="{F6F4D54B-3D71-48FA-91FB-B669BEEF37BA}" destId="{F6F58D75-62B4-45A6-996C-C12AA2382AD5}" srcOrd="0" destOrd="0" presId="urn:microsoft.com/office/officeart/2005/8/layout/orgChart1"/>
    <dgm:cxn modelId="{6A51C341-CFD4-4748-A695-1553261B194F}" srcId="{E278790D-40F6-4CAA-85DD-E1DD17C9E529}" destId="{9D3B5EAD-5E50-48EB-B94A-E15A8DDEB315}" srcOrd="0" destOrd="0" parTransId="{D3743AD8-FF4C-4A61-9BD0-F95884B0C38C}" sibTransId="{E7AF2349-2902-4C89-9E6E-FCB5D11128E7}"/>
    <dgm:cxn modelId="{3A60AC62-9567-4D09-8B81-11B817840FFF}" srcId="{9D3B5EAD-5E50-48EB-B94A-E15A8DDEB315}" destId="{9AAFD19B-B8D4-4317-A921-750F28BD4212}" srcOrd="0" destOrd="0" parTransId="{834FD96D-4926-4252-B8FC-501B0D29EAAB}" sibTransId="{36989427-04D0-4F14-B4D0-D043808EEC09}"/>
    <dgm:cxn modelId="{1370DB96-3E87-4F22-930B-92A8033D0630}" type="presOf" srcId="{F6F4D54B-3D71-48FA-91FB-B669BEEF37BA}" destId="{8B91CA28-089F-40B3-8E99-EE99359D5C97}" srcOrd="1" destOrd="0" presId="urn:microsoft.com/office/officeart/2005/8/layout/orgChart1"/>
    <dgm:cxn modelId="{D66A2AAC-B11A-495E-8939-A457E3CB905C}" srcId="{9D3B5EAD-5E50-48EB-B94A-E15A8DDEB315}" destId="{F6F4D54B-3D71-48FA-91FB-B669BEEF37BA}" srcOrd="1" destOrd="0" parTransId="{CEE076CC-5F26-470A-8D66-A6CF56A0317B}" sibTransId="{5239B8C1-AC66-452F-A622-C33507D4A579}"/>
    <dgm:cxn modelId="{3A2D45B0-8517-46D7-9C6E-06081E3759A8}" type="presOf" srcId="{E278790D-40F6-4CAA-85DD-E1DD17C9E529}" destId="{F326EE5C-C3D0-4B32-AC94-45FA0432DD52}" srcOrd="0" destOrd="0" presId="urn:microsoft.com/office/officeart/2005/8/layout/orgChart1"/>
    <dgm:cxn modelId="{46AE4DB2-3440-4B6F-8854-FE7962EB9EB4}" type="presOf" srcId="{834FD96D-4926-4252-B8FC-501B0D29EAAB}" destId="{C969517A-BB61-45D1-81D8-790FB61EB4D7}" srcOrd="0" destOrd="0" presId="urn:microsoft.com/office/officeart/2005/8/layout/orgChart1"/>
    <dgm:cxn modelId="{C15842E3-EED2-45AC-8011-5B6D4D2AE3A6}" type="presOf" srcId="{CEE076CC-5F26-470A-8D66-A6CF56A0317B}" destId="{8651DB72-85D3-496F-865A-33CC7941C9F9}" srcOrd="0" destOrd="0" presId="urn:microsoft.com/office/officeart/2005/8/layout/orgChart1"/>
    <dgm:cxn modelId="{9AAA3EFC-3FA6-413D-B87C-C0B931B7F0C8}" type="presOf" srcId="{9AAFD19B-B8D4-4317-A921-750F28BD4212}" destId="{C81DE6BF-1F42-4FDE-9FE9-B3A0F0720E36}" srcOrd="0" destOrd="0" presId="urn:microsoft.com/office/officeart/2005/8/layout/orgChart1"/>
    <dgm:cxn modelId="{18A8B8FD-2A44-4B73-92B0-67D006587FE4}" type="presOf" srcId="{9D3B5EAD-5E50-48EB-B94A-E15A8DDEB315}" destId="{8B6B0493-38B6-4206-ACA5-CAC98DDA1C28}" srcOrd="1" destOrd="0" presId="urn:microsoft.com/office/officeart/2005/8/layout/orgChart1"/>
    <dgm:cxn modelId="{FB0824D1-9E56-4A20-8621-05A5F7C15E95}" type="presParOf" srcId="{F326EE5C-C3D0-4B32-AC94-45FA0432DD52}" destId="{57DEB1A3-A975-4F50-90B5-8094651107B2}" srcOrd="0" destOrd="0" presId="urn:microsoft.com/office/officeart/2005/8/layout/orgChart1"/>
    <dgm:cxn modelId="{E024E5A7-D221-470F-8766-66970C39C24E}" type="presParOf" srcId="{57DEB1A3-A975-4F50-90B5-8094651107B2}" destId="{1C75A455-ECAC-487F-BFAD-91044FA8C9F7}" srcOrd="0" destOrd="0" presId="urn:microsoft.com/office/officeart/2005/8/layout/orgChart1"/>
    <dgm:cxn modelId="{2475058C-CD37-4760-A56F-3C13BF2967F4}" type="presParOf" srcId="{1C75A455-ECAC-487F-BFAD-91044FA8C9F7}" destId="{37A6CE53-B660-4A78-AD45-44F37CF21A17}" srcOrd="0" destOrd="0" presId="urn:microsoft.com/office/officeart/2005/8/layout/orgChart1"/>
    <dgm:cxn modelId="{13771A2E-834C-4725-9E36-EFF4E7E84CA5}" type="presParOf" srcId="{1C75A455-ECAC-487F-BFAD-91044FA8C9F7}" destId="{8B6B0493-38B6-4206-ACA5-CAC98DDA1C28}" srcOrd="1" destOrd="0" presId="urn:microsoft.com/office/officeart/2005/8/layout/orgChart1"/>
    <dgm:cxn modelId="{0061460B-8B47-42F5-A38F-C643F7177A88}" type="presParOf" srcId="{57DEB1A3-A975-4F50-90B5-8094651107B2}" destId="{CD56263C-7BAE-48D4-8CD7-53DA3158949D}" srcOrd="1" destOrd="0" presId="urn:microsoft.com/office/officeart/2005/8/layout/orgChart1"/>
    <dgm:cxn modelId="{0BF3374C-1D12-44F1-A308-0C621A0778CA}" type="presParOf" srcId="{CD56263C-7BAE-48D4-8CD7-53DA3158949D}" destId="{C969517A-BB61-45D1-81D8-790FB61EB4D7}" srcOrd="0" destOrd="0" presId="urn:microsoft.com/office/officeart/2005/8/layout/orgChart1"/>
    <dgm:cxn modelId="{B57690B3-AD81-4BA7-96C2-47C11FAE6F46}" type="presParOf" srcId="{CD56263C-7BAE-48D4-8CD7-53DA3158949D}" destId="{51AA03DD-C5AE-42C4-B9C9-4218A29B31FE}" srcOrd="1" destOrd="0" presId="urn:microsoft.com/office/officeart/2005/8/layout/orgChart1"/>
    <dgm:cxn modelId="{A0D9AAF0-877E-4E62-AA36-EE7412961FD6}" type="presParOf" srcId="{51AA03DD-C5AE-42C4-B9C9-4218A29B31FE}" destId="{CFC2E2FF-1D1A-484E-A631-FA8F94092251}" srcOrd="0" destOrd="0" presId="urn:microsoft.com/office/officeart/2005/8/layout/orgChart1"/>
    <dgm:cxn modelId="{13CAB13A-C2F4-4459-A03A-464C5668AF0D}" type="presParOf" srcId="{CFC2E2FF-1D1A-484E-A631-FA8F94092251}" destId="{C81DE6BF-1F42-4FDE-9FE9-B3A0F0720E36}" srcOrd="0" destOrd="0" presId="urn:microsoft.com/office/officeart/2005/8/layout/orgChart1"/>
    <dgm:cxn modelId="{A63728FC-A84F-484D-AD0B-E6E901FDC101}" type="presParOf" srcId="{CFC2E2FF-1D1A-484E-A631-FA8F94092251}" destId="{38D72D9B-14DB-446C-B142-925A924F6646}" srcOrd="1" destOrd="0" presId="urn:microsoft.com/office/officeart/2005/8/layout/orgChart1"/>
    <dgm:cxn modelId="{C154EB1A-0022-443A-B444-4DA753EFAB1E}" type="presParOf" srcId="{51AA03DD-C5AE-42C4-B9C9-4218A29B31FE}" destId="{9DF1D042-78F8-4F9D-BD81-3A67D30C243E}" srcOrd="1" destOrd="0" presId="urn:microsoft.com/office/officeart/2005/8/layout/orgChart1"/>
    <dgm:cxn modelId="{81756350-74CB-4EE4-B069-B89684472286}" type="presParOf" srcId="{51AA03DD-C5AE-42C4-B9C9-4218A29B31FE}" destId="{8963D370-E614-4C2C-8A29-5C2CB153B622}" srcOrd="2" destOrd="0" presId="urn:microsoft.com/office/officeart/2005/8/layout/orgChart1"/>
    <dgm:cxn modelId="{A7D07FB0-9918-4A99-9C1B-0B87A3F80C5B}" type="presParOf" srcId="{CD56263C-7BAE-48D4-8CD7-53DA3158949D}" destId="{8651DB72-85D3-496F-865A-33CC7941C9F9}" srcOrd="2" destOrd="0" presId="urn:microsoft.com/office/officeart/2005/8/layout/orgChart1"/>
    <dgm:cxn modelId="{45B15DF6-414A-4542-A0D5-684C68179352}" type="presParOf" srcId="{CD56263C-7BAE-48D4-8CD7-53DA3158949D}" destId="{871E9961-97D6-4414-B312-C19C2F80CE92}" srcOrd="3" destOrd="0" presId="urn:microsoft.com/office/officeart/2005/8/layout/orgChart1"/>
    <dgm:cxn modelId="{7CACC140-5D56-4E59-9B2A-E99C1B978AAB}" type="presParOf" srcId="{871E9961-97D6-4414-B312-C19C2F80CE92}" destId="{14DB9CD3-A0C6-4888-B417-FEA21A983013}" srcOrd="0" destOrd="0" presId="urn:microsoft.com/office/officeart/2005/8/layout/orgChart1"/>
    <dgm:cxn modelId="{94478A43-DBCC-48D0-A0F8-361E9EDF3BEE}" type="presParOf" srcId="{14DB9CD3-A0C6-4888-B417-FEA21A983013}" destId="{F6F58D75-62B4-45A6-996C-C12AA2382AD5}" srcOrd="0" destOrd="0" presId="urn:microsoft.com/office/officeart/2005/8/layout/orgChart1"/>
    <dgm:cxn modelId="{35397DAC-2A65-4B9F-A030-044EC41B73FD}" type="presParOf" srcId="{14DB9CD3-A0C6-4888-B417-FEA21A983013}" destId="{8B91CA28-089F-40B3-8E99-EE99359D5C97}" srcOrd="1" destOrd="0" presId="urn:microsoft.com/office/officeart/2005/8/layout/orgChart1"/>
    <dgm:cxn modelId="{1B272740-5F37-4204-AEF7-A8EAE0F4A1FD}" type="presParOf" srcId="{871E9961-97D6-4414-B312-C19C2F80CE92}" destId="{A41B700B-40E4-4EF1-BCC7-C8E14F1502FA}" srcOrd="1" destOrd="0" presId="urn:microsoft.com/office/officeart/2005/8/layout/orgChart1"/>
    <dgm:cxn modelId="{C9C1257C-132B-4D8B-AF80-4DDBF8DE7F33}" type="presParOf" srcId="{871E9961-97D6-4414-B312-C19C2F80CE92}" destId="{EE1613E4-A0F8-42FD-8353-7E466ABA796A}" srcOrd="2" destOrd="0" presId="urn:microsoft.com/office/officeart/2005/8/layout/orgChart1"/>
    <dgm:cxn modelId="{7F966D63-BC44-4CCF-BE10-BED4E293E199}" type="presParOf" srcId="{57DEB1A3-A975-4F50-90B5-8094651107B2}" destId="{E25872AC-DF07-4A05-83E2-0D228853A76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CBA3C-5E7E-4940-8F52-8250EFCCA5AF}">
      <dsp:nvSpPr>
        <dsp:cNvPr id="0" name=""/>
        <dsp:cNvSpPr/>
      </dsp:nvSpPr>
      <dsp:spPr>
        <a:xfrm>
          <a:off x="3816" y="1206515"/>
          <a:ext cx="3527573" cy="115990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latin typeface="Arial" panose="020B0604020202020204" pitchFamily="34" charset="0"/>
              <a:ea typeface="Times New Roman" panose="02020603050405020304" pitchFamily="18" charset="0"/>
              <a:cs typeface="Arial" panose="020B0604020202020204" pitchFamily="34" charset="0"/>
            </a:rPr>
            <a:t>Deux options</a:t>
          </a:r>
          <a:endParaRPr lang="fr-FR" sz="2400" kern="1200" dirty="0">
            <a:latin typeface="Arial" panose="020B0604020202020204" pitchFamily="34" charset="0"/>
            <a:cs typeface="Arial" panose="020B0604020202020204" pitchFamily="34" charset="0"/>
          </a:endParaRPr>
        </a:p>
      </dsp:txBody>
      <dsp:txXfrm>
        <a:off x="37788" y="1240487"/>
        <a:ext cx="3459629" cy="1091957"/>
      </dsp:txXfrm>
    </dsp:sp>
    <dsp:sp modelId="{DE33CC61-1F14-4058-AD7F-C25CA317A714}">
      <dsp:nvSpPr>
        <dsp:cNvPr id="0" name=""/>
        <dsp:cNvSpPr/>
      </dsp:nvSpPr>
      <dsp:spPr>
        <a:xfrm rot="20079641">
          <a:off x="3456286" y="1407950"/>
          <a:ext cx="1561237" cy="88857"/>
        </a:xfrm>
        <a:custGeom>
          <a:avLst/>
          <a:gdLst/>
          <a:ahLst/>
          <a:cxnLst/>
          <a:rect l="0" t="0" r="0" b="0"/>
          <a:pathLst>
            <a:path>
              <a:moveTo>
                <a:pt x="0" y="44428"/>
              </a:moveTo>
              <a:lnTo>
                <a:pt x="1561237" y="44428"/>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kern="1200">
            <a:latin typeface="Arial" panose="020B0604020202020204" pitchFamily="34" charset="0"/>
            <a:cs typeface="Arial" panose="020B0604020202020204" pitchFamily="34" charset="0"/>
          </a:endParaRPr>
        </a:p>
      </dsp:txBody>
      <dsp:txXfrm>
        <a:off x="4197873" y="1413347"/>
        <a:ext cx="78061" cy="78061"/>
      </dsp:txXfrm>
    </dsp:sp>
    <dsp:sp modelId="{71D3AA91-F742-4333-87DF-ED6138D2DF63}">
      <dsp:nvSpPr>
        <dsp:cNvPr id="0" name=""/>
        <dsp:cNvSpPr/>
      </dsp:nvSpPr>
      <dsp:spPr>
        <a:xfrm>
          <a:off x="4942419" y="582399"/>
          <a:ext cx="6246697" cy="1071782"/>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latin typeface="Arial" panose="020B0604020202020204" pitchFamily="34" charset="0"/>
              <a:ea typeface="Times New Roman" panose="02020603050405020304" pitchFamily="18" charset="0"/>
              <a:cs typeface="Arial" panose="020B0604020202020204" pitchFamily="34" charset="0"/>
            </a:rPr>
            <a:t>Innover afin d’avoir un avantage concurrentiel </a:t>
          </a:r>
        </a:p>
      </dsp:txBody>
      <dsp:txXfrm>
        <a:off x="4973810" y="613790"/>
        <a:ext cx="6183915" cy="1009000"/>
      </dsp:txXfrm>
    </dsp:sp>
    <dsp:sp modelId="{450128C8-232D-4563-B580-1F2258670E49}">
      <dsp:nvSpPr>
        <dsp:cNvPr id="0" name=""/>
        <dsp:cNvSpPr/>
      </dsp:nvSpPr>
      <dsp:spPr>
        <a:xfrm rot="1520359">
          <a:off x="3456286" y="2076125"/>
          <a:ext cx="1561237" cy="88857"/>
        </a:xfrm>
        <a:custGeom>
          <a:avLst/>
          <a:gdLst/>
          <a:ahLst/>
          <a:cxnLst/>
          <a:rect l="0" t="0" r="0" b="0"/>
          <a:pathLst>
            <a:path>
              <a:moveTo>
                <a:pt x="0" y="44428"/>
              </a:moveTo>
              <a:lnTo>
                <a:pt x="1561237" y="44428"/>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fr-FR" sz="2400" kern="1200">
            <a:latin typeface="Arial" panose="020B0604020202020204" pitchFamily="34" charset="0"/>
            <a:cs typeface="Arial" panose="020B0604020202020204" pitchFamily="34" charset="0"/>
          </a:endParaRPr>
        </a:p>
      </dsp:txBody>
      <dsp:txXfrm>
        <a:off x="4197873" y="2081523"/>
        <a:ext cx="78061" cy="78061"/>
      </dsp:txXfrm>
    </dsp:sp>
    <dsp:sp modelId="{F3D599CF-2914-4C6F-9679-2655442EDBC0}">
      <dsp:nvSpPr>
        <dsp:cNvPr id="0" name=""/>
        <dsp:cNvSpPr/>
      </dsp:nvSpPr>
      <dsp:spPr>
        <a:xfrm>
          <a:off x="4942419" y="1918750"/>
          <a:ext cx="6246697" cy="1071782"/>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latin typeface="Arial" panose="020B0604020202020204" pitchFamily="34" charset="0"/>
              <a:ea typeface="Times New Roman" panose="02020603050405020304" pitchFamily="18" charset="0"/>
              <a:cs typeface="Arial" panose="020B0604020202020204" pitchFamily="34" charset="0"/>
            </a:rPr>
            <a:t>Avoir une politique agressive sur les prix afin d’augmenter les ventes. </a:t>
          </a:r>
        </a:p>
      </dsp:txBody>
      <dsp:txXfrm>
        <a:off x="4973810" y="1950141"/>
        <a:ext cx="6183915" cy="1009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1DB72-85D3-496F-865A-33CC7941C9F9}">
      <dsp:nvSpPr>
        <dsp:cNvPr id="0" name=""/>
        <dsp:cNvSpPr/>
      </dsp:nvSpPr>
      <dsp:spPr>
        <a:xfrm>
          <a:off x="5469466" y="1117602"/>
          <a:ext cx="2838045" cy="430440"/>
        </a:xfrm>
        <a:custGeom>
          <a:avLst/>
          <a:gdLst/>
          <a:ahLst/>
          <a:cxnLst/>
          <a:rect l="0" t="0" r="0" b="0"/>
          <a:pathLst>
            <a:path>
              <a:moveTo>
                <a:pt x="0" y="0"/>
              </a:moveTo>
              <a:lnTo>
                <a:pt x="0" y="215220"/>
              </a:lnTo>
              <a:lnTo>
                <a:pt x="2838045" y="215220"/>
              </a:lnTo>
              <a:lnTo>
                <a:pt x="2838045" y="430440"/>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69517A-BB61-45D1-81D8-790FB61EB4D7}">
      <dsp:nvSpPr>
        <dsp:cNvPr id="0" name=""/>
        <dsp:cNvSpPr/>
      </dsp:nvSpPr>
      <dsp:spPr>
        <a:xfrm>
          <a:off x="2631421" y="1117602"/>
          <a:ext cx="2838045" cy="430440"/>
        </a:xfrm>
        <a:custGeom>
          <a:avLst/>
          <a:gdLst/>
          <a:ahLst/>
          <a:cxnLst/>
          <a:rect l="0" t="0" r="0" b="0"/>
          <a:pathLst>
            <a:path>
              <a:moveTo>
                <a:pt x="2838045" y="0"/>
              </a:moveTo>
              <a:lnTo>
                <a:pt x="2838045" y="215220"/>
              </a:lnTo>
              <a:lnTo>
                <a:pt x="0" y="215220"/>
              </a:lnTo>
              <a:lnTo>
                <a:pt x="0" y="430440"/>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A6CE53-B660-4A78-AD45-44F37CF21A17}">
      <dsp:nvSpPr>
        <dsp:cNvPr id="0" name=""/>
        <dsp:cNvSpPr/>
      </dsp:nvSpPr>
      <dsp:spPr>
        <a:xfrm>
          <a:off x="2743192" y="343866"/>
          <a:ext cx="5452548" cy="77373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Arial" panose="020B0604020202020204" pitchFamily="34" charset="0"/>
              <a:ea typeface="Times New Roman" panose="02020603050405020304" pitchFamily="18" charset="0"/>
            </a:rPr>
            <a:t>La concurrence peut provenir</a:t>
          </a:r>
          <a:endParaRPr lang="fr-FR" sz="2400" b="1" kern="1200" dirty="0"/>
        </a:p>
      </dsp:txBody>
      <dsp:txXfrm>
        <a:off x="2743192" y="343866"/>
        <a:ext cx="5452548" cy="773736"/>
      </dsp:txXfrm>
    </dsp:sp>
    <dsp:sp modelId="{C81DE6BF-1F42-4FDE-9FE9-B3A0F0720E36}">
      <dsp:nvSpPr>
        <dsp:cNvPr id="0" name=""/>
        <dsp:cNvSpPr/>
      </dsp:nvSpPr>
      <dsp:spPr>
        <a:xfrm>
          <a:off x="8596" y="1548042"/>
          <a:ext cx="5245650" cy="1024857"/>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Calibri" panose="020F0502020204030204" pitchFamily="34" charset="0"/>
            </a:rPr>
            <a:t>de concurrents directs qui proposent les mêmes produits ou services</a:t>
          </a:r>
        </a:p>
      </dsp:txBody>
      <dsp:txXfrm>
        <a:off x="8596" y="1548042"/>
        <a:ext cx="5245650" cy="1024857"/>
      </dsp:txXfrm>
    </dsp:sp>
    <dsp:sp modelId="{F6F58D75-62B4-45A6-996C-C12AA2382AD5}">
      <dsp:nvSpPr>
        <dsp:cNvPr id="0" name=""/>
        <dsp:cNvSpPr/>
      </dsp:nvSpPr>
      <dsp:spPr>
        <a:xfrm>
          <a:off x="5684686" y="1548042"/>
          <a:ext cx="5245650" cy="1024857"/>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Calibri" panose="020F0502020204030204" pitchFamily="34" charset="0"/>
            </a:rPr>
            <a:t>de concurrents indirects qui proposent des produits complémentaires ou de substitution</a:t>
          </a:r>
        </a:p>
      </dsp:txBody>
      <dsp:txXfrm>
        <a:off x="5684686" y="1548042"/>
        <a:ext cx="5245650" cy="10248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28/02/2024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28/02/2024</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1"/>
            <a:ext cx="10799233" cy="787399"/>
          </a:xfrm>
        </p:spPr>
        <p:txBody>
          <a:bodyPr>
            <a:normAutofit/>
          </a:bodyPr>
          <a:lstStyle/>
          <a:p>
            <a:pPr>
              <a:spcBef>
                <a:spcPts val="1200"/>
              </a:spcBef>
            </a:pPr>
            <a:r>
              <a:rPr lang="fr-FR" sz="3600" b="1" dirty="0">
                <a:latin typeface="Arial" panose="020B0604020202020204" pitchFamily="34" charset="0"/>
                <a:cs typeface="Arial" panose="020B0604020202020204" pitchFamily="34" charset="0"/>
              </a:rPr>
              <a:t>3. Analyser l’offre</a:t>
            </a:r>
            <a:endParaRPr lang="fr-FR" sz="6000" dirty="0">
              <a:solidFill>
                <a:srgbClr val="FFFF0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4E47788-3F2B-40AE-9F42-988622DDD96A}"/>
              </a:ext>
            </a:extLst>
          </p:cNvPr>
          <p:cNvSpPr/>
          <p:nvPr/>
        </p:nvSpPr>
        <p:spPr>
          <a:xfrm>
            <a:off x="889178" y="1508674"/>
            <a:ext cx="10257367" cy="830997"/>
          </a:xfrm>
          <a:prstGeom prst="rect">
            <a:avLst/>
          </a:prstGeom>
        </p:spPr>
        <p:txBody>
          <a:bodyPr wrap="square">
            <a:spAutoFit/>
          </a:bodyPr>
          <a:lstStyle/>
          <a:p>
            <a:pPr algn="ctr">
              <a:spcBef>
                <a:spcPts val="600"/>
              </a:spcBef>
              <a:spcAft>
                <a:spcPts val="0"/>
              </a:spcAft>
            </a:pPr>
            <a:r>
              <a:rPr lang="fr-FR" sz="2400" b="1" dirty="0">
                <a:solidFill>
                  <a:srgbClr val="FFFF00"/>
                </a:solidFill>
                <a:latin typeface="Arial" panose="020B0604020202020204" pitchFamily="34" charset="0"/>
                <a:ea typeface="Times New Roman" panose="02020603050405020304" pitchFamily="18" charset="0"/>
              </a:rPr>
              <a:t>L’entreprise</a:t>
            </a:r>
            <a:r>
              <a:rPr lang="fr-FR" sz="2400" dirty="0">
                <a:solidFill>
                  <a:srgbClr val="FFFF00"/>
                </a:solidFill>
                <a:latin typeface="Arial" panose="020B0604020202020204" pitchFamily="34" charset="0"/>
                <a:ea typeface="Times New Roman" panose="02020603050405020304" pitchFamily="18" charset="0"/>
              </a:rPr>
              <a:t> </a:t>
            </a:r>
            <a:r>
              <a:rPr lang="fr-FR" sz="2400" b="1" dirty="0">
                <a:solidFill>
                  <a:srgbClr val="FFFF00"/>
                </a:solidFill>
                <a:latin typeface="Arial" panose="020B0604020202020204" pitchFamily="34" charset="0"/>
                <a:ea typeface="Times New Roman" panose="02020603050405020304" pitchFamily="18" charset="0"/>
              </a:rPr>
              <a:t>doit constamment surveiller la concurrence et innover pour ne pas se laisser dépasser ou marginaliser. </a:t>
            </a:r>
          </a:p>
        </p:txBody>
      </p:sp>
      <p:graphicFrame>
        <p:nvGraphicFramePr>
          <p:cNvPr id="5" name="Diagramme 4">
            <a:extLst>
              <a:ext uri="{FF2B5EF4-FFF2-40B4-BE49-F238E27FC236}">
                <a16:creationId xmlns:a16="http://schemas.microsoft.com/office/drawing/2014/main" id="{0315845F-AD3C-48F1-9724-930241BC47AF}"/>
              </a:ext>
            </a:extLst>
          </p:cNvPr>
          <p:cNvGraphicFramePr/>
          <p:nvPr>
            <p:extLst>
              <p:ext uri="{D42A27DB-BD31-4B8C-83A1-F6EECF244321}">
                <p14:modId xmlns:p14="http://schemas.microsoft.com/office/powerpoint/2010/main" val="2223101509"/>
              </p:ext>
            </p:extLst>
          </p:nvPr>
        </p:nvGraphicFramePr>
        <p:xfrm>
          <a:off x="368299" y="2552700"/>
          <a:ext cx="11192934" cy="3572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28079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1"/>
            <a:ext cx="10799233" cy="787399"/>
          </a:xfrm>
        </p:spPr>
        <p:txBody>
          <a:bodyPr>
            <a:normAutofit/>
          </a:bodyPr>
          <a:lstStyle/>
          <a:p>
            <a:pPr>
              <a:spcBef>
                <a:spcPts val="1200"/>
              </a:spcBef>
            </a:pPr>
            <a:r>
              <a:rPr lang="fr-FR" sz="3600" b="1" dirty="0">
                <a:latin typeface="Arial" panose="020B0604020202020204" pitchFamily="34" charset="0"/>
                <a:cs typeface="Arial" panose="020B0604020202020204" pitchFamily="34" charset="0"/>
              </a:rPr>
              <a:t>3. Analyser l’offre</a:t>
            </a:r>
            <a:endParaRPr lang="fr-FR" sz="6000" dirty="0">
              <a:solidFill>
                <a:srgbClr val="FFFF0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4E47788-3F2B-40AE-9F42-988622DDD96A}"/>
              </a:ext>
            </a:extLst>
          </p:cNvPr>
          <p:cNvSpPr/>
          <p:nvPr/>
        </p:nvSpPr>
        <p:spPr>
          <a:xfrm>
            <a:off x="533399" y="1083720"/>
            <a:ext cx="10938933" cy="2431435"/>
          </a:xfrm>
          <a:prstGeom prst="rect">
            <a:avLst/>
          </a:prstGeom>
        </p:spPr>
        <p:txBody>
          <a:bodyPr wrap="square">
            <a:spAutoFit/>
          </a:bodyPr>
          <a:lstStyle/>
          <a:p>
            <a:pPr algn="ctr">
              <a:spcBef>
                <a:spcPts val="1200"/>
              </a:spcBef>
              <a:spcAft>
                <a:spcPts val="0"/>
              </a:spcAft>
            </a:pPr>
            <a:r>
              <a:rPr lang="fr-FR" sz="2200" b="1" dirty="0">
                <a:latin typeface="Arial" panose="020B0604020202020204" pitchFamily="34" charset="0"/>
                <a:ea typeface="Times New Roman" panose="02020603050405020304" pitchFamily="18" charset="0"/>
              </a:rPr>
              <a:t>Pour chaque concurrent </a:t>
            </a:r>
          </a:p>
          <a:p>
            <a:pPr marL="342900" indent="-342900" algn="just">
              <a:spcBef>
                <a:spcPts val="1800"/>
              </a:spcBef>
              <a:spcAft>
                <a:spcPts val="0"/>
              </a:spcAft>
              <a:buFont typeface="Wingdings" panose="05000000000000000000" pitchFamily="2" charset="2"/>
              <a:buChar char="q"/>
            </a:pPr>
            <a:r>
              <a:rPr lang="fr-FR" sz="2200" dirty="0">
                <a:latin typeface="Arial" panose="020B0604020202020204" pitchFamily="34" charset="0"/>
                <a:ea typeface="Times New Roman" panose="02020603050405020304" pitchFamily="18" charset="0"/>
              </a:rPr>
              <a:t>Analyser les spécificités de ses produits et de ses services, ses innovations, ses promotions… </a:t>
            </a:r>
          </a:p>
          <a:p>
            <a:pPr marL="342900" indent="-342900" algn="just">
              <a:spcBef>
                <a:spcPts val="600"/>
              </a:spcBef>
              <a:spcAft>
                <a:spcPts val="0"/>
              </a:spcAft>
              <a:buFont typeface="Wingdings" panose="05000000000000000000" pitchFamily="2" charset="2"/>
              <a:buChar char="q"/>
            </a:pPr>
            <a:r>
              <a:rPr lang="fr-FR" sz="2200" dirty="0">
                <a:latin typeface="Arial" panose="020B0604020202020204" pitchFamily="34" charset="0"/>
                <a:ea typeface="Times New Roman" panose="02020603050405020304" pitchFamily="18" charset="0"/>
              </a:rPr>
              <a:t>Surveiller les évolutions technologiques qui peuvent conduire à l'apparition de nouveaux acteurs avec des produits innovants ou disruptifs qui peuvent remettre en cause les situations établies (Airbnb, Uber, Blablacar…).</a:t>
            </a:r>
          </a:p>
        </p:txBody>
      </p:sp>
      <p:graphicFrame>
        <p:nvGraphicFramePr>
          <p:cNvPr id="3" name="Diagramme 2">
            <a:extLst>
              <a:ext uri="{FF2B5EF4-FFF2-40B4-BE49-F238E27FC236}">
                <a16:creationId xmlns:a16="http://schemas.microsoft.com/office/drawing/2014/main" id="{A0316DDE-2825-4379-BD26-9FA56B216023}"/>
              </a:ext>
            </a:extLst>
          </p:cNvPr>
          <p:cNvGraphicFramePr/>
          <p:nvPr>
            <p:extLst>
              <p:ext uri="{D42A27DB-BD31-4B8C-83A1-F6EECF244321}">
                <p14:modId xmlns:p14="http://schemas.microsoft.com/office/powerpoint/2010/main" val="4209822470"/>
              </p:ext>
            </p:extLst>
          </p:nvPr>
        </p:nvGraphicFramePr>
        <p:xfrm>
          <a:off x="626533" y="3515155"/>
          <a:ext cx="10938933" cy="2916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79859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0"/>
            <a:ext cx="10799233" cy="978793"/>
          </a:xfrm>
        </p:spPr>
        <p:txBody>
          <a:bodyPr>
            <a:normAutofit fontScale="90000"/>
          </a:bodyPr>
          <a:lstStyle/>
          <a:p>
            <a:pPr>
              <a:spcBef>
                <a:spcPts val="1200"/>
              </a:spcBef>
            </a:pPr>
            <a:r>
              <a:rPr lang="fr-FR" sz="3200" b="1" dirty="0">
                <a:latin typeface="Arial" panose="020B0604020202020204" pitchFamily="34" charset="0"/>
                <a:cs typeface="Arial" panose="020B0604020202020204" pitchFamily="34" charset="0"/>
              </a:rPr>
              <a:t>3. Analyser l’offre</a:t>
            </a:r>
            <a:br>
              <a:rPr lang="fr-FR" sz="3200" b="1" dirty="0">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3.1. Analyse quantitative</a:t>
            </a:r>
            <a:endParaRPr lang="fr-FR" sz="54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9767311-270A-4A37-B739-E51AD3BAD491}"/>
              </a:ext>
            </a:extLst>
          </p:cNvPr>
          <p:cNvSpPr/>
          <p:nvPr/>
        </p:nvSpPr>
        <p:spPr>
          <a:xfrm>
            <a:off x="851019" y="1534254"/>
            <a:ext cx="10629900" cy="4339650"/>
          </a:xfrm>
          <a:prstGeom prst="rect">
            <a:avLst/>
          </a:prstGeom>
        </p:spPr>
        <p:txBody>
          <a:bodyPr wrap="square">
            <a:spAutoFit/>
          </a:bodyPr>
          <a:lstStyle/>
          <a:p>
            <a:pPr algn="just">
              <a:spcBef>
                <a:spcPts val="600"/>
              </a:spcBef>
              <a:spcAft>
                <a:spcPts val="600"/>
              </a:spcAft>
            </a:pPr>
            <a:r>
              <a:rPr lang="fr-FR" sz="2400" dirty="0">
                <a:latin typeface="Arial" panose="020B0604020202020204" pitchFamily="34" charset="0"/>
                <a:ea typeface="Times New Roman" panose="02020603050405020304" pitchFamily="18" charset="0"/>
              </a:rPr>
              <a:t>L'analyse consiste à identifier tous les concurrents directs ou indirects et pour chaque concurrent à connaître ses caractéristiques quantitatives :</a:t>
            </a:r>
          </a:p>
          <a:p>
            <a:pPr marL="342900" indent="-342900" algn="just">
              <a:spcBef>
                <a:spcPts val="600"/>
              </a:spcBef>
              <a:spcAft>
                <a:spcPts val="600"/>
              </a:spcAft>
              <a:buFont typeface="Wingdings" panose="05000000000000000000" pitchFamily="2" charset="2"/>
              <a:buChar char="q"/>
            </a:pPr>
            <a:r>
              <a:rPr lang="fr-FR" sz="2400" b="1" dirty="0">
                <a:latin typeface="Arial" panose="020B0604020202020204" pitchFamily="34" charset="0"/>
                <a:ea typeface="Times New Roman" panose="02020603050405020304" pitchFamily="18" charset="0"/>
              </a:rPr>
              <a:t>chiffre d'affaires </a:t>
            </a:r>
            <a:r>
              <a:rPr lang="fr-FR" sz="2400" dirty="0">
                <a:latin typeface="Arial" panose="020B0604020202020204" pitchFamily="34" charset="0"/>
                <a:ea typeface="Times New Roman" panose="02020603050405020304" pitchFamily="18" charset="0"/>
              </a:rPr>
              <a:t>(total et par produit), </a:t>
            </a:r>
          </a:p>
          <a:p>
            <a:pPr marL="342900" indent="-342900" algn="just">
              <a:spcBef>
                <a:spcPts val="600"/>
              </a:spcBef>
              <a:spcAft>
                <a:spcPts val="600"/>
              </a:spcAft>
              <a:buFont typeface="Wingdings" panose="05000000000000000000" pitchFamily="2" charset="2"/>
              <a:buChar char="q"/>
            </a:pPr>
            <a:r>
              <a:rPr lang="fr-FR" sz="2400" b="1" dirty="0">
                <a:latin typeface="Arial" panose="020B0604020202020204" pitchFamily="34" charset="0"/>
                <a:ea typeface="Times New Roman" panose="02020603050405020304" pitchFamily="18" charset="0"/>
              </a:rPr>
              <a:t>quantités vendues </a:t>
            </a:r>
            <a:r>
              <a:rPr lang="fr-FR" sz="2400" dirty="0">
                <a:latin typeface="Arial" panose="020B0604020202020204" pitchFamily="34" charset="0"/>
                <a:ea typeface="Times New Roman" panose="02020603050405020304" pitchFamily="18" charset="0"/>
              </a:rPr>
              <a:t>(total et par produit) ; </a:t>
            </a:r>
          </a:p>
          <a:p>
            <a:pPr marL="342900" indent="-342900" algn="just">
              <a:spcBef>
                <a:spcPts val="600"/>
              </a:spcBef>
              <a:spcAft>
                <a:spcPts val="600"/>
              </a:spcAft>
              <a:buFont typeface="Wingdings" panose="05000000000000000000" pitchFamily="2" charset="2"/>
              <a:buChar char="q"/>
            </a:pPr>
            <a:r>
              <a:rPr lang="fr-FR" sz="2400" b="1" dirty="0">
                <a:latin typeface="Arial" panose="020B0604020202020204" pitchFamily="34" charset="0"/>
                <a:ea typeface="Times New Roman" panose="02020603050405020304" pitchFamily="18" charset="0"/>
              </a:rPr>
              <a:t>nombre de salariés </a:t>
            </a:r>
            <a:r>
              <a:rPr lang="fr-FR" sz="2400" dirty="0">
                <a:latin typeface="Arial" panose="020B0604020202020204" pitchFamily="34" charset="0"/>
                <a:ea typeface="Times New Roman" panose="02020603050405020304" pitchFamily="18" charset="0"/>
              </a:rPr>
              <a:t>; </a:t>
            </a:r>
          </a:p>
          <a:p>
            <a:pPr marL="342900" indent="-342900" algn="just">
              <a:spcBef>
                <a:spcPts val="600"/>
              </a:spcBef>
              <a:spcAft>
                <a:spcPts val="600"/>
              </a:spcAft>
              <a:buFont typeface="Wingdings" panose="05000000000000000000" pitchFamily="2" charset="2"/>
              <a:buChar char="q"/>
            </a:pPr>
            <a:r>
              <a:rPr lang="fr-FR" sz="2400" b="1" dirty="0">
                <a:latin typeface="Arial" panose="020B0604020202020204" pitchFamily="34" charset="0"/>
                <a:ea typeface="Times New Roman" panose="02020603050405020304" pitchFamily="18" charset="0"/>
              </a:rPr>
              <a:t>prix</a:t>
            </a:r>
            <a:r>
              <a:rPr lang="fr-FR" sz="2400" dirty="0">
                <a:latin typeface="Arial" panose="020B0604020202020204" pitchFamily="34" charset="0"/>
                <a:ea typeface="Times New Roman" panose="02020603050405020304" pitchFamily="18" charset="0"/>
              </a:rPr>
              <a:t> des articles ou de ses services.</a:t>
            </a:r>
          </a:p>
          <a:p>
            <a:pPr algn="ctr">
              <a:spcBef>
                <a:spcPts val="1800"/>
              </a:spcBef>
              <a:spcAft>
                <a:spcPts val="600"/>
              </a:spcAft>
            </a:pPr>
            <a:r>
              <a:rPr lang="fr-FR" sz="2400" dirty="0">
                <a:latin typeface="Arial" panose="020B0604020202020204" pitchFamily="34" charset="0"/>
                <a:ea typeface="Times New Roman" panose="02020603050405020304" pitchFamily="18" charset="0"/>
              </a:rPr>
              <a:t>Afin de calculer les </a:t>
            </a:r>
            <a:r>
              <a:rPr lang="fr-FR" sz="2400" b="1" dirty="0">
                <a:latin typeface="Arial" panose="020B0604020202020204" pitchFamily="34" charset="0"/>
                <a:ea typeface="Times New Roman" panose="02020603050405020304" pitchFamily="18" charset="0"/>
              </a:rPr>
              <a:t>parts de marché</a:t>
            </a:r>
            <a:r>
              <a:rPr lang="fr-FR" sz="2400" dirty="0">
                <a:latin typeface="Arial" panose="020B0604020202020204" pitchFamily="34" charset="0"/>
                <a:ea typeface="Times New Roman" panose="02020603050405020304" pitchFamily="18" charset="0"/>
              </a:rPr>
              <a:t>, il faut connaitre le montant du marché en valeur et en quantité. Selon le marché de l’entreprise, ces données peuvent être mondiales, nationales, régionales, départementales ou locales.</a:t>
            </a:r>
          </a:p>
        </p:txBody>
      </p:sp>
    </p:spTree>
    <p:extLst>
      <p:ext uri="{BB962C8B-B14F-4D97-AF65-F5344CB8AC3E}">
        <p14:creationId xmlns:p14="http://schemas.microsoft.com/office/powerpoint/2010/main" val="39797884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1"/>
            <a:ext cx="10799233" cy="973666"/>
          </a:xfrm>
        </p:spPr>
        <p:txBody>
          <a:bodyPr>
            <a:normAutofit fontScale="90000"/>
          </a:bodyPr>
          <a:lstStyle/>
          <a:p>
            <a:pPr>
              <a:spcBef>
                <a:spcPts val="1200"/>
              </a:spcBef>
            </a:pPr>
            <a:r>
              <a:rPr lang="fr-FR" sz="3200" b="1" dirty="0">
                <a:latin typeface="Arial" panose="020B0604020202020204" pitchFamily="34" charset="0"/>
                <a:cs typeface="Arial" panose="020B0604020202020204" pitchFamily="34" charset="0"/>
              </a:rPr>
              <a:t>3. Analyser l’offre</a:t>
            </a:r>
            <a:br>
              <a:rPr lang="fr-FR" sz="3200" b="1" dirty="0">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3.1. Analyse quantitative</a:t>
            </a:r>
            <a:endParaRPr lang="fr-FR" sz="5400" dirty="0">
              <a:solidFill>
                <a:srgbClr val="FFFF00"/>
              </a:solidFill>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D29C9B49-F00D-4666-81BA-0438A2CDE005}"/>
              </a:ext>
            </a:extLst>
          </p:cNvPr>
          <p:cNvGraphicFramePr>
            <a:graphicFrameLocks noGrp="1"/>
          </p:cNvGraphicFramePr>
          <p:nvPr>
            <p:extLst>
              <p:ext uri="{D42A27DB-BD31-4B8C-83A1-F6EECF244321}">
                <p14:modId xmlns:p14="http://schemas.microsoft.com/office/powerpoint/2010/main" val="1459566424"/>
              </p:ext>
            </p:extLst>
          </p:nvPr>
        </p:nvGraphicFramePr>
        <p:xfrm>
          <a:off x="258233" y="1525564"/>
          <a:ext cx="11391900" cy="4754555"/>
        </p:xfrm>
        <a:graphic>
          <a:graphicData uri="http://schemas.openxmlformats.org/drawingml/2006/table">
            <a:tbl>
              <a:tblPr firstRow="1" firstCol="1" bandRow="1">
                <a:tableStyleId>{00A15C55-8517-42AA-B614-E9B94910E393}</a:tableStyleId>
              </a:tblPr>
              <a:tblGrid>
                <a:gridCol w="1948347">
                  <a:extLst>
                    <a:ext uri="{9D8B030D-6E8A-4147-A177-3AD203B41FA5}">
                      <a16:colId xmlns:a16="http://schemas.microsoft.com/office/drawing/2014/main" val="734979070"/>
                    </a:ext>
                  </a:extLst>
                </a:gridCol>
                <a:gridCol w="3970986">
                  <a:extLst>
                    <a:ext uri="{9D8B030D-6E8A-4147-A177-3AD203B41FA5}">
                      <a16:colId xmlns:a16="http://schemas.microsoft.com/office/drawing/2014/main" val="1807472528"/>
                    </a:ext>
                  </a:extLst>
                </a:gridCol>
                <a:gridCol w="5472567">
                  <a:extLst>
                    <a:ext uri="{9D8B030D-6E8A-4147-A177-3AD203B41FA5}">
                      <a16:colId xmlns:a16="http://schemas.microsoft.com/office/drawing/2014/main" val="2753612905"/>
                    </a:ext>
                  </a:extLst>
                </a:gridCol>
              </a:tblGrid>
              <a:tr h="792426">
                <a:tc>
                  <a:txBody>
                    <a:bodyPr/>
                    <a:lstStyle/>
                    <a:p>
                      <a:pPr algn="ctr">
                        <a:spcBef>
                          <a:spcPts val="300"/>
                        </a:spcBef>
                        <a:spcAft>
                          <a:spcPts val="300"/>
                        </a:spcAft>
                      </a:pPr>
                      <a:r>
                        <a:rPr lang="fr-FR" sz="1800" dirty="0">
                          <a:effectLst/>
                          <a:latin typeface="Arial" panose="020B0604020202020204" pitchFamily="34" charset="0"/>
                          <a:cs typeface="Arial" panose="020B0604020202020204" pitchFamily="34" charset="0"/>
                        </a:rPr>
                        <a:t>Parts de marché (</a:t>
                      </a:r>
                      <a:r>
                        <a:rPr lang="fr-FR" sz="1800" dirty="0" err="1">
                          <a:effectLst/>
                          <a:latin typeface="Arial" panose="020B0604020202020204" pitchFamily="34" charset="0"/>
                          <a:cs typeface="Arial" panose="020B0604020202020204" pitchFamily="34" charset="0"/>
                        </a:rPr>
                        <a:t>PDM</a:t>
                      </a:r>
                      <a:r>
                        <a:rPr lang="fr-FR" sz="1800" dirty="0">
                          <a:effectLst/>
                          <a:latin typeface="Arial" panose="020B0604020202020204" pitchFamily="34" charset="0"/>
                          <a:cs typeface="Arial" panose="020B0604020202020204" pitchFamily="34" charset="0"/>
                        </a:rPr>
                        <a:t>)</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Aft>
                          <a:spcPts val="0"/>
                        </a:spcAft>
                      </a:pPr>
                      <a:r>
                        <a:rPr lang="fr-FR" sz="1800" dirty="0">
                          <a:effectLst/>
                          <a:latin typeface="Arial" panose="020B0604020202020204" pitchFamily="34" charset="0"/>
                          <a:cs typeface="Arial" panose="020B0604020202020204" pitchFamily="34" charset="0"/>
                        </a:rPr>
                        <a:t>Formules</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Aft>
                          <a:spcPts val="0"/>
                        </a:spcAft>
                      </a:pPr>
                      <a:r>
                        <a:rPr lang="fr-FR" sz="1800" dirty="0">
                          <a:effectLst/>
                          <a:latin typeface="Arial" panose="020B0604020202020204" pitchFamily="34" charset="0"/>
                          <a:cs typeface="Arial" panose="020B0604020202020204" pitchFamily="34" charset="0"/>
                        </a:rPr>
                        <a:t>Exemples</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752150627"/>
                  </a:ext>
                </a:extLst>
              </a:tr>
              <a:tr h="1188639">
                <a:tc>
                  <a:txBody>
                    <a:bodyPr/>
                    <a:lstStyle/>
                    <a:p>
                      <a:pPr algn="ctr">
                        <a:spcAft>
                          <a:spcPts val="0"/>
                        </a:spcAft>
                      </a:pPr>
                      <a:r>
                        <a:rPr lang="fr-FR" sz="1800">
                          <a:effectLst/>
                          <a:latin typeface="Arial" panose="020B0604020202020204" pitchFamily="34" charset="0"/>
                          <a:cs typeface="Arial" panose="020B0604020202020204" pitchFamily="34" charset="0"/>
                        </a:rPr>
                        <a:t>Part de marché en valeur</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0"/>
                        </a:spcAft>
                      </a:pPr>
                      <a:r>
                        <a:rPr lang="fr-FR" sz="1800" u="sng" dirty="0">
                          <a:effectLst/>
                          <a:latin typeface="Arial" panose="020B0604020202020204" pitchFamily="34" charset="0"/>
                          <a:cs typeface="Arial" panose="020B0604020202020204" pitchFamily="34" charset="0"/>
                        </a:rPr>
                        <a:t>CA entreprise x 100</a:t>
                      </a:r>
                      <a:endParaRPr lang="fr-FR" sz="1800" dirty="0">
                        <a:effectLst/>
                        <a:latin typeface="Arial" panose="020B0604020202020204" pitchFamily="34" charset="0"/>
                        <a:cs typeface="Arial" panose="020B0604020202020204" pitchFamily="34" charset="0"/>
                      </a:endParaRPr>
                    </a:p>
                    <a:p>
                      <a:pPr algn="ctr">
                        <a:spcAft>
                          <a:spcPts val="300"/>
                        </a:spcAft>
                      </a:pPr>
                      <a:r>
                        <a:rPr lang="fr-FR" sz="1800" dirty="0">
                          <a:effectLst/>
                          <a:latin typeface="Arial" panose="020B0604020202020204" pitchFamily="34" charset="0"/>
                          <a:cs typeface="Arial" panose="020B0604020202020204" pitchFamily="34" charset="0"/>
                        </a:rPr>
                        <a:t>CA total marché</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0"/>
                        </a:spcAft>
                      </a:pPr>
                      <a:r>
                        <a:rPr lang="fr-FR" sz="1800" dirty="0">
                          <a:effectLst/>
                          <a:latin typeface="Arial" panose="020B0604020202020204" pitchFamily="34" charset="0"/>
                          <a:cs typeface="Arial" panose="020B0604020202020204" pitchFamily="34" charset="0"/>
                        </a:rPr>
                        <a:t>CA société : 180 000 € - CA Marché : 650 000 €.</a:t>
                      </a:r>
                    </a:p>
                    <a:p>
                      <a:pPr>
                        <a:spcAft>
                          <a:spcPts val="0"/>
                        </a:spcAft>
                      </a:pPr>
                      <a:r>
                        <a:rPr lang="fr-FR" sz="1800" dirty="0">
                          <a:effectLst/>
                          <a:latin typeface="Arial" panose="020B0604020202020204" pitchFamily="34" charset="0"/>
                          <a:cs typeface="Arial" panose="020B0604020202020204" pitchFamily="34" charset="0"/>
                        </a:rPr>
                        <a:t>PDM valeur = 180 000/650 000 = 27,69 %.</a:t>
                      </a:r>
                    </a:p>
                    <a:p>
                      <a:pPr>
                        <a:spcAft>
                          <a:spcPts val="300"/>
                        </a:spcAft>
                      </a:pPr>
                      <a:r>
                        <a:rPr lang="fr-FR" sz="1800" dirty="0">
                          <a:effectLst/>
                          <a:latin typeface="Arial" panose="020B0604020202020204" pitchFamily="34" charset="0"/>
                          <a:cs typeface="Arial" panose="020B0604020202020204" pitchFamily="34" charset="0"/>
                        </a:rPr>
                        <a:t>La société détient 27,69 % de PDM en valeur.</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954447433"/>
                  </a:ext>
                </a:extLst>
              </a:tr>
              <a:tr h="1188639">
                <a:tc>
                  <a:txBody>
                    <a:bodyPr/>
                    <a:lstStyle/>
                    <a:p>
                      <a:pPr algn="ctr">
                        <a:spcAft>
                          <a:spcPts val="0"/>
                        </a:spcAft>
                      </a:pPr>
                      <a:r>
                        <a:rPr lang="fr-FR" sz="1800">
                          <a:effectLst/>
                          <a:latin typeface="Arial" panose="020B0604020202020204" pitchFamily="34" charset="0"/>
                          <a:cs typeface="Arial" panose="020B0604020202020204" pitchFamily="34" charset="0"/>
                        </a:rPr>
                        <a:t>Part de marché volume</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0"/>
                        </a:spcAft>
                      </a:pPr>
                      <a:r>
                        <a:rPr lang="fr-FR" sz="1800" u="sng">
                          <a:effectLst/>
                          <a:latin typeface="Arial" panose="020B0604020202020204" pitchFamily="34" charset="0"/>
                          <a:cs typeface="Arial" panose="020B0604020202020204" pitchFamily="34" charset="0"/>
                        </a:rPr>
                        <a:t>Ventes en quantité entreprise x 100</a:t>
                      </a:r>
                      <a:endParaRPr lang="fr-FR" sz="1800">
                        <a:effectLst/>
                        <a:latin typeface="Arial" panose="020B0604020202020204" pitchFamily="34" charset="0"/>
                        <a:cs typeface="Arial" panose="020B0604020202020204" pitchFamily="34" charset="0"/>
                      </a:endParaRPr>
                    </a:p>
                    <a:p>
                      <a:pPr algn="ctr">
                        <a:spcAft>
                          <a:spcPts val="300"/>
                        </a:spcAft>
                      </a:pPr>
                      <a:r>
                        <a:rPr lang="fr-FR" sz="1800">
                          <a:effectLst/>
                          <a:latin typeface="Arial" panose="020B0604020202020204" pitchFamily="34" charset="0"/>
                          <a:cs typeface="Arial" panose="020B0604020202020204" pitchFamily="34" charset="0"/>
                        </a:rPr>
                        <a:t>Ventes en quantité total marché</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0"/>
                        </a:spcAft>
                      </a:pPr>
                      <a:r>
                        <a:rPr lang="fr-FR" sz="1800" dirty="0">
                          <a:effectLst/>
                          <a:latin typeface="Arial" panose="020B0604020202020204" pitchFamily="34" charset="0"/>
                          <a:cs typeface="Arial" panose="020B0604020202020204" pitchFamily="34" charset="0"/>
                        </a:rPr>
                        <a:t>Ventes société : 15 000 - ventes Marché : 70 000.</a:t>
                      </a:r>
                    </a:p>
                    <a:p>
                      <a:pPr>
                        <a:spcAft>
                          <a:spcPts val="0"/>
                        </a:spcAft>
                      </a:pPr>
                      <a:r>
                        <a:rPr lang="fr-FR" sz="1800" dirty="0">
                          <a:effectLst/>
                          <a:latin typeface="Arial" panose="020B0604020202020204" pitchFamily="34" charset="0"/>
                          <a:cs typeface="Arial" panose="020B0604020202020204" pitchFamily="34" charset="0"/>
                        </a:rPr>
                        <a:t>PDM valeur = 180 000/650 000 = 21,48 %.</a:t>
                      </a:r>
                    </a:p>
                    <a:p>
                      <a:pPr>
                        <a:spcAft>
                          <a:spcPts val="300"/>
                        </a:spcAft>
                      </a:pPr>
                      <a:r>
                        <a:rPr lang="fr-FR" sz="1800" dirty="0">
                          <a:effectLst/>
                          <a:latin typeface="Arial" panose="020B0604020202020204" pitchFamily="34" charset="0"/>
                          <a:cs typeface="Arial" panose="020B0604020202020204" pitchFamily="34" charset="0"/>
                        </a:rPr>
                        <a:t>La société détient 27.69 % de PDM en quantité.</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890043133"/>
                  </a:ext>
                </a:extLst>
              </a:tr>
              <a:tr h="1584851">
                <a:tc>
                  <a:txBody>
                    <a:bodyPr/>
                    <a:lstStyle/>
                    <a:p>
                      <a:pPr algn="ctr">
                        <a:spcAft>
                          <a:spcPts val="0"/>
                        </a:spcAft>
                      </a:pPr>
                      <a:r>
                        <a:rPr lang="fr-FR" sz="1800" dirty="0">
                          <a:effectLst/>
                          <a:latin typeface="Arial" panose="020B0604020202020204" pitchFamily="34" charset="0"/>
                          <a:cs typeface="Arial" panose="020B0604020202020204" pitchFamily="34" charset="0"/>
                        </a:rPr>
                        <a:t>Part de marché relative</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0"/>
                        </a:spcAft>
                      </a:pPr>
                      <a:r>
                        <a:rPr lang="fr-FR" sz="1800" u="sng">
                          <a:effectLst/>
                          <a:latin typeface="Arial" panose="020B0604020202020204" pitchFamily="34" charset="0"/>
                          <a:cs typeface="Arial" panose="020B0604020202020204" pitchFamily="34" charset="0"/>
                        </a:rPr>
                        <a:t>CA entreprise x 100</a:t>
                      </a:r>
                      <a:endParaRPr lang="fr-FR" sz="1800">
                        <a:effectLst/>
                        <a:latin typeface="Arial" panose="020B0604020202020204" pitchFamily="34" charset="0"/>
                        <a:cs typeface="Arial" panose="020B0604020202020204" pitchFamily="34" charset="0"/>
                      </a:endParaRPr>
                    </a:p>
                    <a:p>
                      <a:pPr algn="ctr">
                        <a:spcAft>
                          <a:spcPts val="300"/>
                        </a:spcAft>
                      </a:pPr>
                      <a:r>
                        <a:rPr lang="fr-FR" sz="1800">
                          <a:effectLst/>
                          <a:latin typeface="Arial" panose="020B0604020202020204" pitchFamily="34" charset="0"/>
                          <a:cs typeface="Arial" panose="020B0604020202020204" pitchFamily="34" charset="0"/>
                        </a:rPr>
                        <a:t>CA 1</a:t>
                      </a:r>
                      <a:r>
                        <a:rPr lang="fr-FR" sz="1800" baseline="30000">
                          <a:effectLst/>
                          <a:latin typeface="Arial" panose="020B0604020202020204" pitchFamily="34" charset="0"/>
                          <a:cs typeface="Arial" panose="020B0604020202020204" pitchFamily="34" charset="0"/>
                        </a:rPr>
                        <a:t>er</a:t>
                      </a:r>
                      <a:r>
                        <a:rPr lang="fr-FR" sz="1800">
                          <a:effectLst/>
                          <a:latin typeface="Arial" panose="020B0604020202020204" pitchFamily="34" charset="0"/>
                          <a:cs typeface="Arial" panose="020B0604020202020204" pitchFamily="34" charset="0"/>
                        </a:rPr>
                        <a:t> concurrent</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0"/>
                        </a:spcAft>
                      </a:pPr>
                      <a:r>
                        <a:rPr lang="fr-FR" sz="1800" dirty="0">
                          <a:effectLst/>
                          <a:latin typeface="Arial" panose="020B0604020202020204" pitchFamily="34" charset="0"/>
                          <a:cs typeface="Arial" panose="020B0604020202020204" pitchFamily="34" charset="0"/>
                        </a:rPr>
                        <a:t>CA société : 180 000 € - CA Marché : 330 000 €.</a:t>
                      </a:r>
                    </a:p>
                    <a:p>
                      <a:pPr>
                        <a:spcAft>
                          <a:spcPts val="0"/>
                        </a:spcAft>
                      </a:pPr>
                      <a:r>
                        <a:rPr lang="fr-FR" sz="1800" dirty="0">
                          <a:effectLst/>
                          <a:latin typeface="Arial" panose="020B0604020202020204" pitchFamily="34" charset="0"/>
                          <a:cs typeface="Arial" panose="020B0604020202020204" pitchFamily="34" charset="0"/>
                        </a:rPr>
                        <a:t>PDM valeur = 180 000/330 000 = 54,54 %.</a:t>
                      </a:r>
                    </a:p>
                    <a:p>
                      <a:pPr>
                        <a:spcAft>
                          <a:spcPts val="300"/>
                        </a:spcAft>
                      </a:pPr>
                      <a:r>
                        <a:rPr lang="fr-FR" sz="1800" dirty="0">
                          <a:effectLst/>
                          <a:latin typeface="Arial" panose="020B0604020202020204" pitchFamily="34" charset="0"/>
                          <a:cs typeface="Arial" panose="020B0604020202020204" pitchFamily="34" charset="0"/>
                        </a:rPr>
                        <a:t>Le CA de la société représente 54,54 % du CA du 1</a:t>
                      </a:r>
                      <a:r>
                        <a:rPr lang="fr-FR" sz="1800" baseline="30000" dirty="0">
                          <a:effectLst/>
                          <a:latin typeface="Arial" panose="020B0604020202020204" pitchFamily="34" charset="0"/>
                          <a:cs typeface="Arial" panose="020B0604020202020204" pitchFamily="34" charset="0"/>
                        </a:rPr>
                        <a:t>er</a:t>
                      </a:r>
                      <a:r>
                        <a:rPr lang="fr-FR" sz="1800" dirty="0">
                          <a:effectLst/>
                          <a:latin typeface="Arial" panose="020B0604020202020204" pitchFamily="34" charset="0"/>
                          <a:cs typeface="Arial" panose="020B0604020202020204" pitchFamily="34" charset="0"/>
                        </a:rPr>
                        <a:t> concurrent.</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832111262"/>
                  </a:ext>
                </a:extLst>
              </a:tr>
            </a:tbl>
          </a:graphicData>
        </a:graphic>
      </p:graphicFrame>
    </p:spTree>
    <p:extLst>
      <p:ext uri="{BB962C8B-B14F-4D97-AF65-F5344CB8AC3E}">
        <p14:creationId xmlns:p14="http://schemas.microsoft.com/office/powerpoint/2010/main" val="37649337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1"/>
            <a:ext cx="10799233" cy="973666"/>
          </a:xfrm>
        </p:spPr>
        <p:txBody>
          <a:bodyPr>
            <a:normAutofit fontScale="90000"/>
          </a:bodyPr>
          <a:lstStyle/>
          <a:p>
            <a:pPr>
              <a:spcBef>
                <a:spcPts val="1200"/>
              </a:spcBef>
            </a:pPr>
            <a:r>
              <a:rPr lang="fr-FR" sz="3200" b="1" dirty="0">
                <a:latin typeface="Arial" panose="020B0604020202020204" pitchFamily="34" charset="0"/>
                <a:cs typeface="Arial" panose="020B0604020202020204" pitchFamily="34" charset="0"/>
              </a:rPr>
              <a:t>3. Analyser l’offre</a:t>
            </a:r>
            <a:br>
              <a:rPr lang="fr-FR" sz="3200" b="1" dirty="0">
                <a:latin typeface="Arial" panose="020B0604020202020204" pitchFamily="34" charset="0"/>
                <a:cs typeface="Arial" panose="020B0604020202020204" pitchFamily="34" charset="0"/>
              </a:rPr>
            </a:br>
            <a:r>
              <a:rPr lang="fr-FR" sz="3100" b="1" dirty="0">
                <a:solidFill>
                  <a:srgbClr val="FFFF00"/>
                </a:solidFill>
                <a:latin typeface="Arial" panose="020B0604020202020204" pitchFamily="34" charset="0"/>
                <a:cs typeface="Arial" panose="020B0604020202020204" pitchFamily="34" charset="0"/>
              </a:rPr>
              <a:t>3.2. Analyse qualitative</a:t>
            </a:r>
            <a:endParaRPr lang="fr-FR" sz="54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DBEFFB53-6547-400C-8917-82098404AF47}"/>
              </a:ext>
            </a:extLst>
          </p:cNvPr>
          <p:cNvSpPr/>
          <p:nvPr/>
        </p:nvSpPr>
        <p:spPr>
          <a:xfrm>
            <a:off x="221266" y="933937"/>
            <a:ext cx="11341100" cy="2031325"/>
          </a:xfrm>
          <a:prstGeom prst="rect">
            <a:avLst/>
          </a:prstGeom>
        </p:spPr>
        <p:txBody>
          <a:bodyPr wrap="square">
            <a:spAutoFit/>
          </a:bodyPr>
          <a:lstStyle/>
          <a:p>
            <a:pPr marL="342900" lvl="0" indent="-342900">
              <a:spcBef>
                <a:spcPts val="600"/>
              </a:spcBef>
              <a:spcAft>
                <a:spcPts val="600"/>
              </a:spcAft>
              <a:buFont typeface="Symbol" panose="05050102010706020507" pitchFamily="18" charset="2"/>
              <a:buChar char=""/>
            </a:pPr>
            <a:r>
              <a:rPr lang="fr-FR" sz="2400" b="1" kern="1400" spc="-50" dirty="0">
                <a:latin typeface="Arial" panose="020B0604020202020204" pitchFamily="34" charset="0"/>
                <a:ea typeface="Times New Roman" panose="02020603050405020304" pitchFamily="18" charset="0"/>
                <a:cs typeface="Times New Roman" panose="02020603050405020304" pitchFamily="18" charset="0"/>
              </a:rPr>
              <a:t>Structure du marché</a:t>
            </a:r>
          </a:p>
          <a:p>
            <a:pPr algn="ctr">
              <a:spcBef>
                <a:spcPts val="1200"/>
              </a:spcBef>
              <a:spcAft>
                <a:spcPts val="600"/>
              </a:spcAft>
            </a:pPr>
            <a:r>
              <a:rPr lang="fr-FR" sz="2400" dirty="0">
                <a:latin typeface="Arial" panose="020B0604020202020204" pitchFamily="34" charset="0"/>
                <a:ea typeface="Times New Roman" panose="02020603050405020304" pitchFamily="18" charset="0"/>
              </a:rPr>
              <a:t>L’entreprise doit identifier les spécificités du marché sur lequel elle opère car elles ont une incidence sur sa gestion. </a:t>
            </a:r>
          </a:p>
          <a:p>
            <a:pPr algn="ctr">
              <a:spcBef>
                <a:spcPts val="600"/>
              </a:spcBef>
              <a:spcAft>
                <a:spcPts val="600"/>
              </a:spcAft>
            </a:pPr>
            <a:r>
              <a:rPr lang="fr-FR" sz="2400" dirty="0">
                <a:latin typeface="Arial" panose="020B0604020202020204" pitchFamily="34" charset="0"/>
                <a:ea typeface="Times New Roman" panose="02020603050405020304" pitchFamily="18" charset="0"/>
              </a:rPr>
              <a:t>On distingue habituellement trois types de marchés.</a:t>
            </a:r>
          </a:p>
        </p:txBody>
      </p:sp>
      <p:graphicFrame>
        <p:nvGraphicFramePr>
          <p:cNvPr id="4" name="Tableau 3">
            <a:extLst>
              <a:ext uri="{FF2B5EF4-FFF2-40B4-BE49-F238E27FC236}">
                <a16:creationId xmlns:a16="http://schemas.microsoft.com/office/drawing/2014/main" id="{3C931B60-8520-41E0-9D4E-9E87356D93AA}"/>
              </a:ext>
            </a:extLst>
          </p:cNvPr>
          <p:cNvGraphicFramePr>
            <a:graphicFrameLocks noGrp="1"/>
          </p:cNvGraphicFramePr>
          <p:nvPr>
            <p:extLst>
              <p:ext uri="{D42A27DB-BD31-4B8C-83A1-F6EECF244321}">
                <p14:modId xmlns:p14="http://schemas.microsoft.com/office/powerpoint/2010/main" val="2130878044"/>
              </p:ext>
            </p:extLst>
          </p:nvPr>
        </p:nvGraphicFramePr>
        <p:xfrm>
          <a:off x="444500" y="2965262"/>
          <a:ext cx="11202578" cy="3620133"/>
        </p:xfrm>
        <a:graphic>
          <a:graphicData uri="http://schemas.openxmlformats.org/drawingml/2006/table">
            <a:tbl>
              <a:tblPr firstRow="1" firstCol="1" bandRow="1">
                <a:tableStyleId>{E8B1032C-EA38-4F05-BA0D-38AFFFC7BED3}</a:tableStyleId>
              </a:tblPr>
              <a:tblGrid>
                <a:gridCol w="2912110">
                  <a:extLst>
                    <a:ext uri="{9D8B030D-6E8A-4147-A177-3AD203B41FA5}">
                      <a16:colId xmlns:a16="http://schemas.microsoft.com/office/drawing/2014/main" val="20000"/>
                    </a:ext>
                  </a:extLst>
                </a:gridCol>
                <a:gridCol w="1686560">
                  <a:extLst>
                    <a:ext uri="{9D8B030D-6E8A-4147-A177-3AD203B41FA5}">
                      <a16:colId xmlns:a16="http://schemas.microsoft.com/office/drawing/2014/main" val="20001"/>
                    </a:ext>
                  </a:extLst>
                </a:gridCol>
                <a:gridCol w="6603908">
                  <a:extLst>
                    <a:ext uri="{9D8B030D-6E8A-4147-A177-3AD203B41FA5}">
                      <a16:colId xmlns:a16="http://schemas.microsoft.com/office/drawing/2014/main" val="962511270"/>
                    </a:ext>
                  </a:extLst>
                </a:gridCol>
              </a:tblGrid>
              <a:tr h="987309">
                <a:tc>
                  <a:txBody>
                    <a:bodyPr/>
                    <a:lstStyle/>
                    <a:p>
                      <a:pPr algn="r">
                        <a:spcAft>
                          <a:spcPts val="0"/>
                        </a:spcAft>
                      </a:pPr>
                      <a:r>
                        <a:rPr lang="fr-FR" sz="1800" dirty="0">
                          <a:solidFill>
                            <a:schemeClr val="bg1"/>
                          </a:solidFill>
                          <a:effectLst/>
                          <a:latin typeface="Arial" panose="020B0604020202020204" pitchFamily="34" charset="0"/>
                          <a:cs typeface="Arial" panose="020B0604020202020204" pitchFamily="34" charset="0"/>
                        </a:rPr>
                        <a:t>Un concurrent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90000"/>
                      </a:schemeClr>
                    </a:solidFill>
                  </a:tcPr>
                </a:tc>
                <a:tc>
                  <a:txBody>
                    <a:bodyPr/>
                    <a:lstStyle/>
                    <a:p>
                      <a:pPr algn="l">
                        <a:spcAft>
                          <a:spcPts val="0"/>
                        </a:spcAft>
                      </a:pPr>
                      <a:r>
                        <a:rPr lang="fr-FR" sz="1800" dirty="0">
                          <a:solidFill>
                            <a:schemeClr val="bg1"/>
                          </a:solidFill>
                          <a:effectLst/>
                          <a:latin typeface="Arial" panose="020B0604020202020204" pitchFamily="34" charset="0"/>
                          <a:cs typeface="Arial" panose="020B0604020202020204" pitchFamily="34" charset="0"/>
                        </a:rPr>
                        <a:t>Monopole</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C000"/>
                    </a:solidFill>
                  </a:tcPr>
                </a:tc>
                <a:tc>
                  <a:txBody>
                    <a:bodyPr/>
                    <a:lstStyle/>
                    <a:p>
                      <a:pPr algn="just">
                        <a:spcBef>
                          <a:spcPts val="300"/>
                        </a:spcBef>
                        <a:spcAft>
                          <a:spcPts val="300"/>
                        </a:spcAft>
                      </a:pPr>
                      <a:r>
                        <a:rPr lang="fr-FR" sz="1800" b="0" dirty="0">
                          <a:solidFill>
                            <a:srgbClr val="000000"/>
                          </a:solidFill>
                          <a:effectLst/>
                          <a:latin typeface="Arial" panose="020B0604020202020204" pitchFamily="34" charset="0"/>
                          <a:ea typeface="Times New Roman" panose="02020603050405020304" pitchFamily="18" charset="0"/>
                        </a:rPr>
                        <a:t>Marché concentré avec très peu de concurrents. Il est difficile d’y entrer car les entreprises bloquent ou rachètent la concurrence naissante (Google, Facebook…)</a:t>
                      </a:r>
                    </a:p>
                  </a:txBody>
                  <a:tcPr marL="68580" marR="68580" marT="0" marB="0" anchor="ctr">
                    <a:solidFill>
                      <a:srgbClr val="FFC000"/>
                    </a:solidFill>
                  </a:tcPr>
                </a:tc>
                <a:extLst>
                  <a:ext uri="{0D108BD9-81ED-4DB2-BD59-A6C34878D82A}">
                    <a16:rowId xmlns:a16="http://schemas.microsoft.com/office/drawing/2014/main" val="10000"/>
                  </a:ext>
                </a:extLst>
              </a:tr>
              <a:tr h="987309">
                <a:tc>
                  <a:txBody>
                    <a:bodyPr/>
                    <a:lstStyle/>
                    <a:p>
                      <a:pPr algn="r">
                        <a:spcAft>
                          <a:spcPts val="0"/>
                        </a:spcAft>
                      </a:pPr>
                      <a:r>
                        <a:rPr lang="fr-FR" sz="1800" dirty="0">
                          <a:solidFill>
                            <a:schemeClr val="bg1"/>
                          </a:solidFill>
                          <a:effectLst/>
                          <a:latin typeface="Arial" panose="020B0604020202020204" pitchFamily="34" charset="0"/>
                          <a:cs typeface="Arial" panose="020B0604020202020204" pitchFamily="34" charset="0"/>
                        </a:rPr>
                        <a:t>Quelques concurrents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90000"/>
                      </a:schemeClr>
                    </a:solidFill>
                  </a:tcPr>
                </a:tc>
                <a:tc>
                  <a:txBody>
                    <a:bodyPr/>
                    <a:lstStyle/>
                    <a:p>
                      <a:pPr algn="l">
                        <a:spcAft>
                          <a:spcPts val="0"/>
                        </a:spcAft>
                      </a:pPr>
                      <a:r>
                        <a:rPr lang="fr-FR" sz="1800" b="1" dirty="0">
                          <a:solidFill>
                            <a:schemeClr val="bg1"/>
                          </a:solidFill>
                          <a:effectLst/>
                          <a:latin typeface="Arial" panose="020B0604020202020204" pitchFamily="34" charset="0"/>
                          <a:cs typeface="Arial" panose="020B0604020202020204" pitchFamily="34" charset="0"/>
                        </a:rPr>
                        <a:t>Oligopole</a:t>
                      </a:r>
                      <a:endPar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C000"/>
                    </a:solidFill>
                  </a:tcPr>
                </a:tc>
                <a:tc>
                  <a:txBody>
                    <a:bodyPr/>
                    <a:lstStyle/>
                    <a:p>
                      <a:pPr algn="just">
                        <a:spcBef>
                          <a:spcPts val="300"/>
                        </a:spcBef>
                        <a:spcAft>
                          <a:spcPts val="300"/>
                        </a:spcAft>
                      </a:pPr>
                      <a:r>
                        <a:rPr lang="fr-FR" sz="1800" b="0" dirty="0">
                          <a:solidFill>
                            <a:srgbClr val="000000"/>
                          </a:solidFill>
                          <a:effectLst/>
                          <a:latin typeface="Arial" panose="020B0604020202020204" pitchFamily="34" charset="0"/>
                          <a:ea typeface="Times New Roman" panose="02020603050405020304" pitchFamily="18" charset="0"/>
                        </a:rPr>
                        <a:t>Plusieurs concurrents se partagent le marché. Il est difficile d’y survivre si l’entreprise n’atteint pas une taille critique (automobile).</a:t>
                      </a:r>
                    </a:p>
                  </a:txBody>
                  <a:tcPr marL="68580" marR="68580" marT="0" marB="0" anchor="ctr">
                    <a:solidFill>
                      <a:srgbClr val="FFC000"/>
                    </a:solidFill>
                  </a:tcPr>
                </a:tc>
                <a:extLst>
                  <a:ext uri="{0D108BD9-81ED-4DB2-BD59-A6C34878D82A}">
                    <a16:rowId xmlns:a16="http://schemas.microsoft.com/office/drawing/2014/main" val="10001"/>
                  </a:ext>
                </a:extLst>
              </a:tr>
              <a:tr h="1645515">
                <a:tc>
                  <a:txBody>
                    <a:bodyPr/>
                    <a:lstStyle/>
                    <a:p>
                      <a:pPr algn="r">
                        <a:spcAft>
                          <a:spcPts val="0"/>
                        </a:spcAft>
                      </a:pPr>
                      <a:r>
                        <a:rPr lang="fr-FR" sz="1800" dirty="0">
                          <a:solidFill>
                            <a:schemeClr val="bg1"/>
                          </a:solidFill>
                          <a:effectLst/>
                          <a:latin typeface="Arial" panose="020B0604020202020204" pitchFamily="34" charset="0"/>
                          <a:cs typeface="Arial" panose="020B0604020202020204" pitchFamily="34" charset="0"/>
                        </a:rPr>
                        <a:t>Nombreux concurrents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90000"/>
                      </a:schemeClr>
                    </a:solidFill>
                  </a:tcPr>
                </a:tc>
                <a:tc>
                  <a:txBody>
                    <a:bodyPr/>
                    <a:lstStyle/>
                    <a:p>
                      <a:pPr algn="l">
                        <a:spcAft>
                          <a:spcPts val="0"/>
                        </a:spcAft>
                      </a:pPr>
                      <a:r>
                        <a:rPr lang="fr-FR" sz="1800" b="1" dirty="0">
                          <a:solidFill>
                            <a:schemeClr val="bg1"/>
                          </a:solidFill>
                          <a:effectLst/>
                          <a:latin typeface="Arial" panose="020B0604020202020204" pitchFamily="34" charset="0"/>
                          <a:cs typeface="Arial" panose="020B0604020202020204" pitchFamily="34" charset="0"/>
                        </a:rPr>
                        <a:t>Concurrentiel</a:t>
                      </a:r>
                      <a:endPar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C000"/>
                    </a:solidFill>
                  </a:tcPr>
                </a:tc>
                <a:tc>
                  <a:txBody>
                    <a:bodyPr/>
                    <a:lstStyle/>
                    <a:p>
                      <a:pPr algn="just">
                        <a:spcBef>
                          <a:spcPts val="300"/>
                        </a:spcBef>
                        <a:spcAft>
                          <a:spcPts val="300"/>
                        </a:spcAft>
                      </a:pPr>
                      <a:r>
                        <a:rPr lang="fr-FR" sz="1800" b="0" dirty="0">
                          <a:solidFill>
                            <a:srgbClr val="000000"/>
                          </a:solidFill>
                          <a:effectLst/>
                          <a:latin typeface="Arial" panose="020B0604020202020204" pitchFamily="34" charset="0"/>
                          <a:ea typeface="Times New Roman" panose="02020603050405020304" pitchFamily="18" charset="0"/>
                        </a:rPr>
                        <a:t>De nombreuses entreprises et aucune ne domine le marché qui est très concurrentiel. Les nouveaux marchés sont de ce type avant une consolidation autour des entreprises les plus performantes (trottinette, vélo en libre-service ou free </a:t>
                      </a:r>
                      <a:r>
                        <a:rPr lang="fr-FR" sz="1800" b="0" dirty="0" err="1">
                          <a:solidFill>
                            <a:srgbClr val="000000"/>
                          </a:solidFill>
                          <a:effectLst/>
                          <a:latin typeface="Arial" panose="020B0604020202020204" pitchFamily="34" charset="0"/>
                          <a:ea typeface="Times New Roman" panose="02020603050405020304" pitchFamily="18" charset="0"/>
                        </a:rPr>
                        <a:t>floating</a:t>
                      </a:r>
                      <a:r>
                        <a:rPr lang="fr-FR" sz="1800" b="0" dirty="0">
                          <a:solidFill>
                            <a:srgbClr val="000000"/>
                          </a:solidFill>
                          <a:effectLst/>
                          <a:latin typeface="Arial" panose="020B0604020202020204" pitchFamily="34" charset="0"/>
                          <a:ea typeface="Times New Roman" panose="02020603050405020304" pitchFamily="18" charset="0"/>
                        </a:rPr>
                        <a:t>, plateforme </a:t>
                      </a:r>
                      <a:r>
                        <a:rPr lang="fr-FR" sz="1800" b="0" dirty="0" err="1">
                          <a:solidFill>
                            <a:srgbClr val="000000"/>
                          </a:solidFill>
                          <a:effectLst/>
                          <a:latin typeface="Arial" panose="020B0604020202020204" pitchFamily="34" charset="0"/>
                          <a:ea typeface="Times New Roman" panose="02020603050405020304" pitchFamily="18" charset="0"/>
                        </a:rPr>
                        <a:t>SVOD</a:t>
                      </a:r>
                      <a:r>
                        <a:rPr lang="fr-FR" sz="1800" b="0" dirty="0">
                          <a:solidFill>
                            <a:srgbClr val="000000"/>
                          </a:solidFill>
                          <a:effectLst/>
                          <a:latin typeface="Arial" panose="020B0604020202020204" pitchFamily="34" charset="0"/>
                          <a:ea typeface="Times New Roman" panose="02020603050405020304" pitchFamily="18" charset="0"/>
                        </a:rPr>
                        <a:t>…)</a:t>
                      </a:r>
                    </a:p>
                  </a:txBody>
                  <a:tcPr marL="68580" marR="68580" marT="0" marB="0" anchor="ctr">
                    <a:solidFill>
                      <a:srgbClr val="FFC00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91008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1"/>
            <a:ext cx="10799233" cy="973666"/>
          </a:xfrm>
        </p:spPr>
        <p:txBody>
          <a:bodyPr>
            <a:normAutofit fontScale="90000"/>
          </a:bodyPr>
          <a:lstStyle/>
          <a:p>
            <a:pPr>
              <a:spcBef>
                <a:spcPts val="1200"/>
              </a:spcBef>
            </a:pPr>
            <a:r>
              <a:rPr lang="fr-FR" sz="3200" b="1" dirty="0">
                <a:latin typeface="Arial" panose="020B0604020202020204" pitchFamily="34" charset="0"/>
                <a:cs typeface="Arial" panose="020B0604020202020204" pitchFamily="34" charset="0"/>
              </a:rPr>
              <a:t>3. Analyser l’offre</a:t>
            </a:r>
            <a:br>
              <a:rPr lang="fr-FR" sz="3200" b="1" dirty="0">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3.2. Analyse qualitative</a:t>
            </a:r>
            <a:endParaRPr lang="fr-FR" sz="5400" dirty="0">
              <a:solidFill>
                <a:srgbClr val="FFFF00"/>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B035567-BD49-4BA0-9A90-9F75E09AEDC2}"/>
              </a:ext>
            </a:extLst>
          </p:cNvPr>
          <p:cNvSpPr/>
          <p:nvPr/>
        </p:nvSpPr>
        <p:spPr>
          <a:xfrm>
            <a:off x="313000" y="1106096"/>
            <a:ext cx="11179248" cy="2185214"/>
          </a:xfrm>
          <a:prstGeom prst="rect">
            <a:avLst/>
          </a:prstGeom>
        </p:spPr>
        <p:txBody>
          <a:bodyPr wrap="square">
            <a:spAutoFit/>
          </a:bodyPr>
          <a:lstStyle/>
          <a:p>
            <a:pPr marL="342900" lvl="0" indent="-342900">
              <a:spcBef>
                <a:spcPts val="1200"/>
              </a:spcBef>
              <a:spcAft>
                <a:spcPts val="600"/>
              </a:spcAft>
              <a:buFont typeface="Symbol" panose="05050102010706020507" pitchFamily="18" charset="2"/>
              <a:buChar char=""/>
            </a:pPr>
            <a:r>
              <a:rPr lang="fr-FR" sz="2800" b="1" kern="1400" spc="-50" dirty="0">
                <a:latin typeface="Arial" panose="020B0604020202020204" pitchFamily="34" charset="0"/>
                <a:ea typeface="Times New Roman" panose="02020603050405020304" pitchFamily="18" charset="0"/>
                <a:cs typeface="Times New Roman" panose="02020603050405020304" pitchFamily="18" charset="0"/>
              </a:rPr>
              <a:t>Type de marché</a:t>
            </a:r>
          </a:p>
          <a:p>
            <a:pPr algn="just">
              <a:spcBef>
                <a:spcPts val="1800"/>
              </a:spcBef>
              <a:spcAft>
                <a:spcPts val="600"/>
              </a:spcAft>
            </a:pPr>
            <a:r>
              <a:rPr lang="fr-FR" sz="2200" dirty="0">
                <a:latin typeface="Arial" panose="020B0604020202020204" pitchFamily="34" charset="0"/>
                <a:ea typeface="Times New Roman" panose="02020603050405020304" pitchFamily="18" charset="0"/>
              </a:rPr>
              <a:t>L’entreprise est un élément d’une chaîne de marchés interdépendants au sein desquels elle peut se diversifier de : </a:t>
            </a:r>
            <a:r>
              <a:rPr lang="fr-FR" sz="2200" b="1" dirty="0">
                <a:latin typeface="Arial" panose="020B0604020202020204" pitchFamily="34" charset="0"/>
                <a:ea typeface="Times New Roman" panose="02020603050405020304" pitchFamily="18" charset="0"/>
              </a:rPr>
              <a:t>horizontale</a:t>
            </a:r>
            <a:r>
              <a:rPr lang="fr-FR" sz="2200" dirty="0">
                <a:latin typeface="Arial" panose="020B0604020202020204" pitchFamily="34" charset="0"/>
                <a:ea typeface="Times New Roman" panose="02020603050405020304" pitchFamily="18" charset="0"/>
              </a:rPr>
              <a:t> (marchés de substitution) ou </a:t>
            </a:r>
            <a:r>
              <a:rPr lang="fr-FR" sz="2200" b="1" dirty="0">
                <a:latin typeface="Arial" panose="020B0604020202020204" pitchFamily="34" charset="0"/>
                <a:ea typeface="Times New Roman" panose="02020603050405020304" pitchFamily="18" charset="0"/>
              </a:rPr>
              <a:t>verticale</a:t>
            </a:r>
            <a:r>
              <a:rPr lang="fr-FR" sz="2200" dirty="0">
                <a:latin typeface="Arial" panose="020B0604020202020204" pitchFamily="34" charset="0"/>
                <a:ea typeface="Times New Roman" panose="02020603050405020304" pitchFamily="18" charset="0"/>
              </a:rPr>
              <a:t> en intégrant des marchés amonts (activité des fournisseurs) ou avals (activité des clients intermédiaires).</a:t>
            </a:r>
          </a:p>
        </p:txBody>
      </p:sp>
      <p:pic>
        <p:nvPicPr>
          <p:cNvPr id="6" name="Image 5" descr="Une image contenant capture d’écran&#10;&#10;Description générée automatiquement">
            <a:extLst>
              <a:ext uri="{FF2B5EF4-FFF2-40B4-BE49-F238E27FC236}">
                <a16:creationId xmlns:a16="http://schemas.microsoft.com/office/drawing/2014/main" id="{7FADB1AC-44B4-4570-9146-F27DCDC5D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000" y="3495414"/>
            <a:ext cx="11275457" cy="2780889"/>
          </a:xfrm>
          <a:prstGeom prst="rect">
            <a:avLst/>
          </a:prstGeom>
        </p:spPr>
      </p:pic>
    </p:spTree>
    <p:extLst>
      <p:ext uri="{BB962C8B-B14F-4D97-AF65-F5344CB8AC3E}">
        <p14:creationId xmlns:p14="http://schemas.microsoft.com/office/powerpoint/2010/main" val="20936098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9" y="1"/>
            <a:ext cx="10799233" cy="973666"/>
          </a:xfrm>
        </p:spPr>
        <p:txBody>
          <a:bodyPr>
            <a:normAutofit fontScale="90000"/>
          </a:bodyPr>
          <a:lstStyle/>
          <a:p>
            <a:pPr>
              <a:spcBef>
                <a:spcPts val="1200"/>
              </a:spcBef>
            </a:pPr>
            <a:r>
              <a:rPr lang="fr-FR" sz="3200" b="1" dirty="0">
                <a:latin typeface="Arial" panose="020B0604020202020204" pitchFamily="34" charset="0"/>
                <a:cs typeface="Arial" panose="020B0604020202020204" pitchFamily="34" charset="0"/>
              </a:rPr>
              <a:t>3. Analyser l’offre</a:t>
            </a:r>
            <a:br>
              <a:rPr lang="fr-FR" sz="3200" b="1" dirty="0">
                <a:latin typeface="Arial" panose="020B0604020202020204" pitchFamily="34" charset="0"/>
                <a:cs typeface="Arial" panose="020B0604020202020204" pitchFamily="34" charset="0"/>
              </a:rPr>
            </a:br>
            <a:r>
              <a:rPr lang="fr-FR" sz="3200" b="1" dirty="0">
                <a:solidFill>
                  <a:srgbClr val="FFFF00"/>
                </a:solidFill>
                <a:latin typeface="Arial" panose="020B0604020202020204" pitchFamily="34" charset="0"/>
                <a:cs typeface="Arial" panose="020B0604020202020204" pitchFamily="34" charset="0"/>
              </a:rPr>
              <a:t>3.2. Analyse qualitative</a:t>
            </a:r>
            <a:endParaRPr lang="fr-FR" sz="5400" dirty="0">
              <a:solidFill>
                <a:srgbClr val="FFFF00"/>
              </a:solidFill>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14E91CAA-AA4D-4468-8945-3F348767EDF4}"/>
              </a:ext>
            </a:extLst>
          </p:cNvPr>
          <p:cNvGraphicFramePr>
            <a:graphicFrameLocks noGrp="1"/>
          </p:cNvGraphicFramePr>
          <p:nvPr>
            <p:extLst>
              <p:ext uri="{D42A27DB-BD31-4B8C-83A1-F6EECF244321}">
                <p14:modId xmlns:p14="http://schemas.microsoft.com/office/powerpoint/2010/main" val="2963208843"/>
              </p:ext>
            </p:extLst>
          </p:nvPr>
        </p:nvGraphicFramePr>
        <p:xfrm>
          <a:off x="937092" y="1785843"/>
          <a:ext cx="10100691" cy="4601029"/>
        </p:xfrm>
        <a:graphic>
          <a:graphicData uri="http://schemas.openxmlformats.org/drawingml/2006/table">
            <a:tbl>
              <a:tblPr firstRow="1" firstCol="1" bandRow="1">
                <a:tableStyleId>{5C22544A-7EE6-4342-B048-85BDC9FD1C3A}</a:tableStyleId>
              </a:tblPr>
              <a:tblGrid>
                <a:gridCol w="4388272">
                  <a:extLst>
                    <a:ext uri="{9D8B030D-6E8A-4147-A177-3AD203B41FA5}">
                      <a16:colId xmlns:a16="http://schemas.microsoft.com/office/drawing/2014/main" val="4112255514"/>
                    </a:ext>
                  </a:extLst>
                </a:gridCol>
                <a:gridCol w="5712419">
                  <a:extLst>
                    <a:ext uri="{9D8B030D-6E8A-4147-A177-3AD203B41FA5}">
                      <a16:colId xmlns:a16="http://schemas.microsoft.com/office/drawing/2014/main" val="1428835284"/>
                    </a:ext>
                  </a:extLst>
                </a:gridCol>
              </a:tblGrid>
              <a:tr h="631514">
                <a:tc gridSpan="2">
                  <a:txBody>
                    <a:bodyPr/>
                    <a:lstStyle/>
                    <a:p>
                      <a:pPr algn="ctr">
                        <a:spcBef>
                          <a:spcPts val="600"/>
                        </a:spcBef>
                        <a:spcAft>
                          <a:spcPts val="600"/>
                        </a:spcAft>
                      </a:pPr>
                      <a:r>
                        <a:rPr lang="fr-FR" sz="2800">
                          <a:effectLst/>
                          <a:latin typeface="Arial" panose="020B0604020202020204" pitchFamily="34" charset="0"/>
                          <a:cs typeface="Arial" panose="020B0604020202020204" pitchFamily="34" charset="0"/>
                        </a:rPr>
                        <a:t>Grille d’analyse concurrent</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150984601"/>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Raison sociale</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75967326"/>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Date de création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393946244"/>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Emplacement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14371486"/>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Taille : </a:t>
                      </a:r>
                      <a:r>
                        <a:rPr lang="fr-FR" sz="1400" dirty="0">
                          <a:solidFill>
                            <a:schemeClr val="bg1"/>
                          </a:solidFill>
                          <a:effectLst/>
                          <a:latin typeface="Arial" panose="020B0604020202020204" pitchFamily="34" charset="0"/>
                          <a:cs typeface="Arial" panose="020B0604020202020204" pitchFamily="34" charset="0"/>
                        </a:rPr>
                        <a:t>chiffre d’affaires, effectif, CA</a:t>
                      </a:r>
                      <a:r>
                        <a:rPr lang="fr-FR" sz="1600" dirty="0">
                          <a:solidFill>
                            <a:schemeClr val="bg1"/>
                          </a:solidFill>
                          <a:effectLst/>
                          <a:latin typeface="Arial" panose="020B0604020202020204" pitchFamily="34" charset="0"/>
                          <a:cs typeface="Arial" panose="020B0604020202020204" pitchFamily="34" charset="0"/>
                        </a:rPr>
                        <a:t>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40997605"/>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Produits ou services concurrents</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834422377"/>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Prix du ou des produits concurrents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83153726"/>
                  </a:ext>
                </a:extLst>
              </a:tr>
              <a:tr h="721731">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Forces et faiblesses du ou des produits concurrents</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77155034"/>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Forces et faiblesses de l’entreprise</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a:effectLst/>
                          <a:latin typeface="Arial" panose="020B0604020202020204" pitchFamily="34" charset="0"/>
                          <a:cs typeface="Arial" panose="020B0604020202020204" pitchFamily="34" charset="0"/>
                        </a:rPr>
                        <a:t> </a:t>
                      </a:r>
                      <a:endParaRPr lang="fr-FR" sz="18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16848"/>
                  </a:ext>
                </a:extLst>
              </a:tr>
              <a:tr h="405973">
                <a:tc>
                  <a:txBody>
                    <a:bodyPr/>
                    <a:lstStyle/>
                    <a:p>
                      <a:pPr marL="15875">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Idée à retenir chez ce concurrent</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spcAft>
                          <a:spcPts val="0"/>
                        </a:spcAft>
                      </a:pPr>
                      <a:r>
                        <a:rPr lang="fr-FR" sz="1800" dirty="0">
                          <a:effectLst/>
                          <a:latin typeface="Arial" panose="020B0604020202020204" pitchFamily="34" charset="0"/>
                          <a:cs typeface="Arial" panose="020B0604020202020204" pitchFamily="34" charset="0"/>
                        </a:rPr>
                        <a:t> </a:t>
                      </a:r>
                      <a:endPar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395453501"/>
                  </a:ext>
                </a:extLst>
              </a:tr>
            </a:tbl>
          </a:graphicData>
        </a:graphic>
      </p:graphicFrame>
    </p:spTree>
    <p:extLst>
      <p:ext uri="{BB962C8B-B14F-4D97-AF65-F5344CB8AC3E}">
        <p14:creationId xmlns:p14="http://schemas.microsoft.com/office/powerpoint/2010/main" val="31294054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292</TotalTime>
  <Words>646</Words>
  <Application>Microsoft Office PowerPoint</Application>
  <PresentationFormat>Grand écran</PresentationFormat>
  <Paragraphs>77</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Century Gothic</vt:lpstr>
      <vt:lpstr>Symbol</vt:lpstr>
      <vt:lpstr>Wingdings</vt:lpstr>
      <vt:lpstr>Wingdings 3</vt:lpstr>
      <vt:lpstr>Ion</vt:lpstr>
      <vt:lpstr>3. Analyser l’offre</vt:lpstr>
      <vt:lpstr>3. Analyser l’offre</vt:lpstr>
      <vt:lpstr>3. Analyser l’offre 3.1. Analyse quantitative</vt:lpstr>
      <vt:lpstr>3. Analyser l’offre 3.1. Analyse quantitative</vt:lpstr>
      <vt:lpstr>3. Analyser l’offre 3.2. Analyse qualitative</vt:lpstr>
      <vt:lpstr>3. Analyser l’offre 3.2. Analyse qualitative</vt:lpstr>
      <vt:lpstr>3. Analyser l’offre 3.2. Analyse qualitative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37</cp:revision>
  <dcterms:created xsi:type="dcterms:W3CDTF">2014-01-14T07:42:30Z</dcterms:created>
  <dcterms:modified xsi:type="dcterms:W3CDTF">2024-02-28T13:54:23Z</dcterms:modified>
</cp:coreProperties>
</file>