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1"/>
  </p:sldMasterIdLst>
  <p:sldIdLst>
    <p:sldId id="259" r:id="rId2"/>
    <p:sldId id="260" r:id="rId3"/>
    <p:sldId id="261" r:id="rId4"/>
    <p:sldId id="262" r:id="rId5"/>
    <p:sldId id="267" r:id="rId6"/>
    <p:sldId id="264" r:id="rId7"/>
    <p:sldId id="265" r:id="rId8"/>
    <p:sldId id="273" r:id="rId9"/>
    <p:sldId id="276" r:id="rId10"/>
    <p:sldId id="266" r:id="rId11"/>
    <p:sldId id="277" r:id="rId12"/>
    <p:sldId id="274"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C4B1156A-380E-4F78-BDF5-A606A8083BF9}" styleName="Style moyen 4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B11204-222B-4DEC-A24E-E7391331E7BC}" type="doc">
      <dgm:prSet loTypeId="urn:microsoft.com/office/officeart/2005/8/layout/process2" loCatId="process" qsTypeId="urn:microsoft.com/office/officeart/2005/8/quickstyle/simple1" qsCatId="simple" csTypeId="urn:microsoft.com/office/officeart/2005/8/colors/colorful1" csCatId="colorful" phldr="1"/>
      <dgm:spPr/>
      <dgm:t>
        <a:bodyPr/>
        <a:lstStyle/>
        <a:p>
          <a:endParaRPr lang="fr-FR"/>
        </a:p>
      </dgm:t>
    </dgm:pt>
    <dgm:pt modelId="{BBD5B82E-B525-4C40-A58C-47BE546A8E68}">
      <dgm:prSet phldrT="[Texte]" custT="1"/>
      <dgm:spPr/>
      <dgm:t>
        <a:bodyPr/>
        <a:lstStyle/>
        <a:p>
          <a:r>
            <a:rPr lang="fr-FR" sz="2000" b="1">
              <a:latin typeface="Arial" panose="020B0604020202020204" pitchFamily="34" charset="0"/>
              <a:cs typeface="Arial" panose="020B0604020202020204" pitchFamily="34" charset="0"/>
            </a:rPr>
            <a:t>Recherche d'informations</a:t>
          </a:r>
        </a:p>
      </dgm:t>
    </dgm:pt>
    <dgm:pt modelId="{B05C6600-4FD4-4A27-8240-370F5AF97D20}" type="parTrans" cxnId="{34117859-836C-4AAF-919D-FE7B9966CE1B}">
      <dgm:prSet/>
      <dgm:spPr/>
      <dgm:t>
        <a:bodyPr/>
        <a:lstStyle/>
        <a:p>
          <a:endParaRPr lang="fr-FR" sz="2000" b="1">
            <a:latin typeface="Arial" panose="020B0604020202020204" pitchFamily="34" charset="0"/>
            <a:cs typeface="Arial" panose="020B0604020202020204" pitchFamily="34" charset="0"/>
          </a:endParaRPr>
        </a:p>
      </dgm:t>
    </dgm:pt>
    <dgm:pt modelId="{21AF3302-FBCA-42AB-94E7-798789E23FEC}" type="sibTrans" cxnId="{34117859-836C-4AAF-919D-FE7B9966CE1B}">
      <dgm:prSet custT="1"/>
      <dgm:spPr/>
      <dgm:t>
        <a:bodyPr/>
        <a:lstStyle/>
        <a:p>
          <a:endParaRPr lang="fr-FR" sz="2000" b="1">
            <a:latin typeface="Arial" panose="020B0604020202020204" pitchFamily="34" charset="0"/>
            <a:cs typeface="Arial" panose="020B0604020202020204" pitchFamily="34" charset="0"/>
          </a:endParaRPr>
        </a:p>
      </dgm:t>
    </dgm:pt>
    <dgm:pt modelId="{3D15C965-A5D5-4456-8D58-6F2EC3A1C5CB}">
      <dgm:prSet phldrT="[Texte]" custT="1"/>
      <dgm:spPr/>
      <dgm:t>
        <a:bodyPr/>
        <a:lstStyle/>
        <a:p>
          <a:r>
            <a:rPr lang="fr-FR" sz="2000" b="1">
              <a:latin typeface="Arial" panose="020B0604020202020204" pitchFamily="34" charset="0"/>
              <a:cs typeface="Arial" panose="020B0604020202020204" pitchFamily="34" charset="0"/>
            </a:rPr>
            <a:t>Évaluation des solutions</a:t>
          </a:r>
        </a:p>
      </dgm:t>
    </dgm:pt>
    <dgm:pt modelId="{85A0BE3B-0AE1-4D96-B824-76246C7C562E}" type="parTrans" cxnId="{DE255C0B-4032-41D1-914A-29ED3A2427D3}">
      <dgm:prSet/>
      <dgm:spPr/>
      <dgm:t>
        <a:bodyPr/>
        <a:lstStyle/>
        <a:p>
          <a:endParaRPr lang="fr-FR" sz="2000" b="1">
            <a:latin typeface="Arial" panose="020B0604020202020204" pitchFamily="34" charset="0"/>
            <a:cs typeface="Arial" panose="020B0604020202020204" pitchFamily="34" charset="0"/>
          </a:endParaRPr>
        </a:p>
      </dgm:t>
    </dgm:pt>
    <dgm:pt modelId="{214DE83F-1AB6-46FB-A8BF-355DCFF58F45}" type="sibTrans" cxnId="{DE255C0B-4032-41D1-914A-29ED3A2427D3}">
      <dgm:prSet custT="1"/>
      <dgm:spPr/>
      <dgm:t>
        <a:bodyPr/>
        <a:lstStyle/>
        <a:p>
          <a:endParaRPr lang="fr-FR" sz="2000" b="1">
            <a:latin typeface="Arial" panose="020B0604020202020204" pitchFamily="34" charset="0"/>
            <a:cs typeface="Arial" panose="020B0604020202020204" pitchFamily="34" charset="0"/>
          </a:endParaRPr>
        </a:p>
      </dgm:t>
    </dgm:pt>
    <dgm:pt modelId="{3364C855-3C19-40AD-8418-1392A939C795}">
      <dgm:prSet phldrT="[Texte]" custT="1"/>
      <dgm:spPr/>
      <dgm:t>
        <a:bodyPr/>
        <a:lstStyle/>
        <a:p>
          <a:r>
            <a:rPr lang="fr-FR" sz="2000" b="1">
              <a:latin typeface="Arial" panose="020B0604020202020204" pitchFamily="34" charset="0"/>
              <a:cs typeface="Arial" panose="020B0604020202020204" pitchFamily="34" charset="0"/>
            </a:rPr>
            <a:t>Décision d'achat</a:t>
          </a:r>
        </a:p>
      </dgm:t>
    </dgm:pt>
    <dgm:pt modelId="{739B999A-C897-4CE2-A6A9-2B11F1A480FA}" type="parTrans" cxnId="{542F989C-15D4-40F9-8FA9-566FF215BF24}">
      <dgm:prSet/>
      <dgm:spPr/>
      <dgm:t>
        <a:bodyPr/>
        <a:lstStyle/>
        <a:p>
          <a:endParaRPr lang="fr-FR" sz="2000" b="1">
            <a:latin typeface="Arial" panose="020B0604020202020204" pitchFamily="34" charset="0"/>
            <a:cs typeface="Arial" panose="020B0604020202020204" pitchFamily="34" charset="0"/>
          </a:endParaRPr>
        </a:p>
      </dgm:t>
    </dgm:pt>
    <dgm:pt modelId="{40D45B4C-F729-4435-831F-BDAA1A059592}" type="sibTrans" cxnId="{542F989C-15D4-40F9-8FA9-566FF215BF24}">
      <dgm:prSet custT="1"/>
      <dgm:spPr/>
      <dgm:t>
        <a:bodyPr/>
        <a:lstStyle/>
        <a:p>
          <a:endParaRPr lang="fr-FR" sz="2000" b="1">
            <a:latin typeface="Arial" panose="020B0604020202020204" pitchFamily="34" charset="0"/>
            <a:cs typeface="Arial" panose="020B0604020202020204" pitchFamily="34" charset="0"/>
          </a:endParaRPr>
        </a:p>
      </dgm:t>
    </dgm:pt>
    <dgm:pt modelId="{CAFAA990-DE11-4889-92AA-F89D06021172}">
      <dgm:prSet phldrT="[Texte]" custT="1"/>
      <dgm:spPr/>
      <dgm:t>
        <a:bodyPr/>
        <a:lstStyle/>
        <a:p>
          <a:r>
            <a:rPr lang="fr-FR" sz="2000" b="1" dirty="0">
              <a:latin typeface="Arial" panose="020B0604020202020204" pitchFamily="34" charset="0"/>
              <a:cs typeface="Arial" panose="020B0604020202020204" pitchFamily="34" charset="0"/>
            </a:rPr>
            <a:t>Prise de conscience du besoin</a:t>
          </a:r>
        </a:p>
      </dgm:t>
    </dgm:pt>
    <dgm:pt modelId="{54B09669-AFDF-4C31-B13D-917AEA643CE1}" type="sibTrans" cxnId="{39A59E1F-E397-440D-BD80-1A0AC689C0C2}">
      <dgm:prSet custT="1"/>
      <dgm:spPr/>
      <dgm:t>
        <a:bodyPr/>
        <a:lstStyle/>
        <a:p>
          <a:endParaRPr lang="fr-FR" sz="2000" b="1">
            <a:latin typeface="Arial" panose="020B0604020202020204" pitchFamily="34" charset="0"/>
            <a:cs typeface="Arial" panose="020B0604020202020204" pitchFamily="34" charset="0"/>
          </a:endParaRPr>
        </a:p>
      </dgm:t>
    </dgm:pt>
    <dgm:pt modelId="{2DF61193-0CAA-4948-9541-6973A63AD8F0}" type="parTrans" cxnId="{39A59E1F-E397-440D-BD80-1A0AC689C0C2}">
      <dgm:prSet/>
      <dgm:spPr/>
      <dgm:t>
        <a:bodyPr/>
        <a:lstStyle/>
        <a:p>
          <a:endParaRPr lang="fr-FR" sz="2000" b="1">
            <a:latin typeface="Arial" panose="020B0604020202020204" pitchFamily="34" charset="0"/>
            <a:cs typeface="Arial" panose="020B0604020202020204" pitchFamily="34" charset="0"/>
          </a:endParaRPr>
        </a:p>
      </dgm:t>
    </dgm:pt>
    <dgm:pt modelId="{7D840C83-6CA8-47AF-8507-E28A62B741F1}" type="pres">
      <dgm:prSet presAssocID="{16B11204-222B-4DEC-A24E-E7391331E7BC}" presName="linearFlow" presStyleCnt="0">
        <dgm:presLayoutVars>
          <dgm:resizeHandles val="exact"/>
        </dgm:presLayoutVars>
      </dgm:prSet>
      <dgm:spPr/>
    </dgm:pt>
    <dgm:pt modelId="{2EE843A4-4427-4B1B-84F1-39DB6A8425C3}" type="pres">
      <dgm:prSet presAssocID="{CAFAA990-DE11-4889-92AA-F89D06021172}" presName="node" presStyleLbl="node1" presStyleIdx="0" presStyleCnt="4" custScaleX="414268">
        <dgm:presLayoutVars>
          <dgm:bulletEnabled val="1"/>
        </dgm:presLayoutVars>
      </dgm:prSet>
      <dgm:spPr/>
    </dgm:pt>
    <dgm:pt modelId="{A3589D8E-DB44-497B-A3DD-B34B51224177}" type="pres">
      <dgm:prSet presAssocID="{54B09669-AFDF-4C31-B13D-917AEA643CE1}" presName="sibTrans" presStyleLbl="sibTrans2D1" presStyleIdx="0" presStyleCnt="3"/>
      <dgm:spPr/>
    </dgm:pt>
    <dgm:pt modelId="{CC45F208-1D35-49D7-B6A4-D26B736A9F94}" type="pres">
      <dgm:prSet presAssocID="{54B09669-AFDF-4C31-B13D-917AEA643CE1}" presName="connectorText" presStyleLbl="sibTrans2D1" presStyleIdx="0" presStyleCnt="3"/>
      <dgm:spPr/>
    </dgm:pt>
    <dgm:pt modelId="{DD1EC800-FB04-4732-B59E-EBB8A4430F20}" type="pres">
      <dgm:prSet presAssocID="{BBD5B82E-B525-4C40-A58C-47BE546A8E68}" presName="node" presStyleLbl="node1" presStyleIdx="1" presStyleCnt="4" custScaleX="414268" custLinFactNeighborY="-11700">
        <dgm:presLayoutVars>
          <dgm:bulletEnabled val="1"/>
        </dgm:presLayoutVars>
      </dgm:prSet>
      <dgm:spPr/>
    </dgm:pt>
    <dgm:pt modelId="{7A068143-B252-4810-9C3C-C77271C9FFF0}" type="pres">
      <dgm:prSet presAssocID="{21AF3302-FBCA-42AB-94E7-798789E23FEC}" presName="sibTrans" presStyleLbl="sibTrans2D1" presStyleIdx="1" presStyleCnt="3"/>
      <dgm:spPr/>
    </dgm:pt>
    <dgm:pt modelId="{5A2E74F1-092E-46E7-B414-3CAB7D41DA45}" type="pres">
      <dgm:prSet presAssocID="{21AF3302-FBCA-42AB-94E7-798789E23FEC}" presName="connectorText" presStyleLbl="sibTrans2D1" presStyleIdx="1" presStyleCnt="3"/>
      <dgm:spPr/>
    </dgm:pt>
    <dgm:pt modelId="{6DDC0061-0235-48A3-BBB5-7AA06D239BB2}" type="pres">
      <dgm:prSet presAssocID="{3D15C965-A5D5-4456-8D58-6F2EC3A1C5CB}" presName="node" presStyleLbl="node1" presStyleIdx="2" presStyleCnt="4" custScaleX="414268">
        <dgm:presLayoutVars>
          <dgm:bulletEnabled val="1"/>
        </dgm:presLayoutVars>
      </dgm:prSet>
      <dgm:spPr/>
    </dgm:pt>
    <dgm:pt modelId="{9496E7EA-18BC-48DB-B4D5-9BA3427294F4}" type="pres">
      <dgm:prSet presAssocID="{214DE83F-1AB6-46FB-A8BF-355DCFF58F45}" presName="sibTrans" presStyleLbl="sibTrans2D1" presStyleIdx="2" presStyleCnt="3"/>
      <dgm:spPr/>
    </dgm:pt>
    <dgm:pt modelId="{8E3907C3-F8F9-4D9B-85B9-9BB0187C3C9C}" type="pres">
      <dgm:prSet presAssocID="{214DE83F-1AB6-46FB-A8BF-355DCFF58F45}" presName="connectorText" presStyleLbl="sibTrans2D1" presStyleIdx="2" presStyleCnt="3"/>
      <dgm:spPr/>
    </dgm:pt>
    <dgm:pt modelId="{B73CF6B2-A7FB-4DC2-B201-309D61D90EE1}" type="pres">
      <dgm:prSet presAssocID="{3364C855-3C19-40AD-8418-1392A939C795}" presName="node" presStyleLbl="node1" presStyleIdx="3" presStyleCnt="4" custScaleX="414268">
        <dgm:presLayoutVars>
          <dgm:bulletEnabled val="1"/>
        </dgm:presLayoutVars>
      </dgm:prSet>
      <dgm:spPr/>
    </dgm:pt>
  </dgm:ptLst>
  <dgm:cxnLst>
    <dgm:cxn modelId="{DE255C0B-4032-41D1-914A-29ED3A2427D3}" srcId="{16B11204-222B-4DEC-A24E-E7391331E7BC}" destId="{3D15C965-A5D5-4456-8D58-6F2EC3A1C5CB}" srcOrd="2" destOrd="0" parTransId="{85A0BE3B-0AE1-4D96-B824-76246C7C562E}" sibTransId="{214DE83F-1AB6-46FB-A8BF-355DCFF58F45}"/>
    <dgm:cxn modelId="{39A59E1F-E397-440D-BD80-1A0AC689C0C2}" srcId="{16B11204-222B-4DEC-A24E-E7391331E7BC}" destId="{CAFAA990-DE11-4889-92AA-F89D06021172}" srcOrd="0" destOrd="0" parTransId="{2DF61193-0CAA-4948-9541-6973A63AD8F0}" sibTransId="{54B09669-AFDF-4C31-B13D-917AEA643CE1}"/>
    <dgm:cxn modelId="{AD84A95E-FAC2-479F-B153-69D7DCCF3B93}" type="presOf" srcId="{3D15C965-A5D5-4456-8D58-6F2EC3A1C5CB}" destId="{6DDC0061-0235-48A3-BBB5-7AA06D239BB2}" srcOrd="0" destOrd="0" presId="urn:microsoft.com/office/officeart/2005/8/layout/process2"/>
    <dgm:cxn modelId="{AB913660-6BA2-420F-B576-2FDD9361373D}" type="presOf" srcId="{16B11204-222B-4DEC-A24E-E7391331E7BC}" destId="{7D840C83-6CA8-47AF-8507-E28A62B741F1}" srcOrd="0" destOrd="0" presId="urn:microsoft.com/office/officeart/2005/8/layout/process2"/>
    <dgm:cxn modelId="{19BDFC4C-6F4E-4F73-B0D2-59AE30F8BCF8}" type="presOf" srcId="{3364C855-3C19-40AD-8418-1392A939C795}" destId="{B73CF6B2-A7FB-4DC2-B201-309D61D90EE1}" srcOrd="0" destOrd="0" presId="urn:microsoft.com/office/officeart/2005/8/layout/process2"/>
    <dgm:cxn modelId="{34117859-836C-4AAF-919D-FE7B9966CE1B}" srcId="{16B11204-222B-4DEC-A24E-E7391331E7BC}" destId="{BBD5B82E-B525-4C40-A58C-47BE546A8E68}" srcOrd="1" destOrd="0" parTransId="{B05C6600-4FD4-4A27-8240-370F5AF97D20}" sibTransId="{21AF3302-FBCA-42AB-94E7-798789E23FEC}"/>
    <dgm:cxn modelId="{1A344B95-7FEC-4E4F-948C-F6D013D7FB5E}" type="presOf" srcId="{54B09669-AFDF-4C31-B13D-917AEA643CE1}" destId="{CC45F208-1D35-49D7-B6A4-D26B736A9F94}" srcOrd="1" destOrd="0" presId="urn:microsoft.com/office/officeart/2005/8/layout/process2"/>
    <dgm:cxn modelId="{542F989C-15D4-40F9-8FA9-566FF215BF24}" srcId="{16B11204-222B-4DEC-A24E-E7391331E7BC}" destId="{3364C855-3C19-40AD-8418-1392A939C795}" srcOrd="3" destOrd="0" parTransId="{739B999A-C897-4CE2-A6A9-2B11F1A480FA}" sibTransId="{40D45B4C-F729-4435-831F-BDAA1A059592}"/>
    <dgm:cxn modelId="{480CBAA9-1B82-4121-B858-2BA6FDF1FBB9}" type="presOf" srcId="{214DE83F-1AB6-46FB-A8BF-355DCFF58F45}" destId="{9496E7EA-18BC-48DB-B4D5-9BA3427294F4}" srcOrd="0" destOrd="0" presId="urn:microsoft.com/office/officeart/2005/8/layout/process2"/>
    <dgm:cxn modelId="{643171AE-32C1-40EE-A9E9-A4F30AFFC685}" type="presOf" srcId="{214DE83F-1AB6-46FB-A8BF-355DCFF58F45}" destId="{8E3907C3-F8F9-4D9B-85B9-9BB0187C3C9C}" srcOrd="1" destOrd="0" presId="urn:microsoft.com/office/officeart/2005/8/layout/process2"/>
    <dgm:cxn modelId="{BB1064B6-217E-4470-B2A7-E476F29AF224}" type="presOf" srcId="{CAFAA990-DE11-4889-92AA-F89D06021172}" destId="{2EE843A4-4427-4B1B-84F1-39DB6A8425C3}" srcOrd="0" destOrd="0" presId="urn:microsoft.com/office/officeart/2005/8/layout/process2"/>
    <dgm:cxn modelId="{98B23BBB-C3D1-4FE9-9F37-E1CA9CECBCED}" type="presOf" srcId="{21AF3302-FBCA-42AB-94E7-798789E23FEC}" destId="{5A2E74F1-092E-46E7-B414-3CAB7D41DA45}" srcOrd="1" destOrd="0" presId="urn:microsoft.com/office/officeart/2005/8/layout/process2"/>
    <dgm:cxn modelId="{AC4642BC-158B-4C16-9EC0-55520029A617}" type="presOf" srcId="{54B09669-AFDF-4C31-B13D-917AEA643CE1}" destId="{A3589D8E-DB44-497B-A3DD-B34B51224177}" srcOrd="0" destOrd="0" presId="urn:microsoft.com/office/officeart/2005/8/layout/process2"/>
    <dgm:cxn modelId="{7FC702BD-C2FF-4006-B1A7-4F3B07F7F0F2}" type="presOf" srcId="{21AF3302-FBCA-42AB-94E7-798789E23FEC}" destId="{7A068143-B252-4810-9C3C-C77271C9FFF0}" srcOrd="0" destOrd="0" presId="urn:microsoft.com/office/officeart/2005/8/layout/process2"/>
    <dgm:cxn modelId="{45BF01F2-C62E-48EF-AF8F-A71E1D5D03B5}" type="presOf" srcId="{BBD5B82E-B525-4C40-A58C-47BE546A8E68}" destId="{DD1EC800-FB04-4732-B59E-EBB8A4430F20}" srcOrd="0" destOrd="0" presId="urn:microsoft.com/office/officeart/2005/8/layout/process2"/>
    <dgm:cxn modelId="{2BF15369-A1FD-4721-8710-DFA508A3786B}" type="presParOf" srcId="{7D840C83-6CA8-47AF-8507-E28A62B741F1}" destId="{2EE843A4-4427-4B1B-84F1-39DB6A8425C3}" srcOrd="0" destOrd="0" presId="urn:microsoft.com/office/officeart/2005/8/layout/process2"/>
    <dgm:cxn modelId="{893D7539-CFB1-4280-8931-6CA6F3F6DE86}" type="presParOf" srcId="{7D840C83-6CA8-47AF-8507-E28A62B741F1}" destId="{A3589D8E-DB44-497B-A3DD-B34B51224177}" srcOrd="1" destOrd="0" presId="urn:microsoft.com/office/officeart/2005/8/layout/process2"/>
    <dgm:cxn modelId="{ABBE6A05-4379-4112-89AB-EB10B91C043D}" type="presParOf" srcId="{A3589D8E-DB44-497B-A3DD-B34B51224177}" destId="{CC45F208-1D35-49D7-B6A4-D26B736A9F94}" srcOrd="0" destOrd="0" presId="urn:microsoft.com/office/officeart/2005/8/layout/process2"/>
    <dgm:cxn modelId="{5928E0E0-8B97-4776-AA56-C9B3726ACB57}" type="presParOf" srcId="{7D840C83-6CA8-47AF-8507-E28A62B741F1}" destId="{DD1EC800-FB04-4732-B59E-EBB8A4430F20}" srcOrd="2" destOrd="0" presId="urn:microsoft.com/office/officeart/2005/8/layout/process2"/>
    <dgm:cxn modelId="{BEBDA25D-0B69-4AC3-805C-11C866190965}" type="presParOf" srcId="{7D840C83-6CA8-47AF-8507-E28A62B741F1}" destId="{7A068143-B252-4810-9C3C-C77271C9FFF0}" srcOrd="3" destOrd="0" presId="urn:microsoft.com/office/officeart/2005/8/layout/process2"/>
    <dgm:cxn modelId="{3BB290DC-92BD-413F-AF1B-9EA82311D3BE}" type="presParOf" srcId="{7A068143-B252-4810-9C3C-C77271C9FFF0}" destId="{5A2E74F1-092E-46E7-B414-3CAB7D41DA45}" srcOrd="0" destOrd="0" presId="urn:microsoft.com/office/officeart/2005/8/layout/process2"/>
    <dgm:cxn modelId="{66833D75-14FB-453C-82A9-0E9ED476F495}" type="presParOf" srcId="{7D840C83-6CA8-47AF-8507-E28A62B741F1}" destId="{6DDC0061-0235-48A3-BBB5-7AA06D239BB2}" srcOrd="4" destOrd="0" presId="urn:microsoft.com/office/officeart/2005/8/layout/process2"/>
    <dgm:cxn modelId="{69275AAD-0434-4692-8467-8C9D532FA694}" type="presParOf" srcId="{7D840C83-6CA8-47AF-8507-E28A62B741F1}" destId="{9496E7EA-18BC-48DB-B4D5-9BA3427294F4}" srcOrd="5" destOrd="0" presId="urn:microsoft.com/office/officeart/2005/8/layout/process2"/>
    <dgm:cxn modelId="{9D9464BA-325B-4D7C-9279-97CCB0D9681B}" type="presParOf" srcId="{9496E7EA-18BC-48DB-B4D5-9BA3427294F4}" destId="{8E3907C3-F8F9-4D9B-85B9-9BB0187C3C9C}" srcOrd="0" destOrd="0" presId="urn:microsoft.com/office/officeart/2005/8/layout/process2"/>
    <dgm:cxn modelId="{E1C3A9DC-C7E1-4CAE-A741-73B64DC7EEDD}" type="presParOf" srcId="{7D840C83-6CA8-47AF-8507-E28A62B741F1}" destId="{B73CF6B2-A7FB-4DC2-B201-309D61D90EE1}" srcOrd="6"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5289A2B-8FA8-47C2-BDA3-9BBE4A34ABD0}"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fr-FR"/>
        </a:p>
      </dgm:t>
    </dgm:pt>
    <dgm:pt modelId="{A9F59A42-730A-44D8-B3C0-5C818141967B}">
      <dgm:prSet phldrT="[Texte]" custT="1"/>
      <dgm:spPr/>
      <dgm:t>
        <a:bodyPr/>
        <a:lstStyle/>
        <a:p>
          <a:pPr>
            <a:buClrTx/>
            <a:buSzTx/>
            <a:buFontTx/>
            <a:buNone/>
          </a:pPr>
          <a:r>
            <a:rPr kumimoji="0" lang="fr-FR" altLang="fr-FR" sz="2400" b="1"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t>Trois types d’achats </a:t>
          </a:r>
          <a:endParaRPr lang="fr-FR" sz="2400" b="1" dirty="0">
            <a:latin typeface="Arial" panose="020B0604020202020204" pitchFamily="34" charset="0"/>
            <a:cs typeface="Arial" panose="020B0604020202020204" pitchFamily="34" charset="0"/>
          </a:endParaRPr>
        </a:p>
      </dgm:t>
    </dgm:pt>
    <dgm:pt modelId="{54FCA89D-B70D-421D-83EF-BA356F53D44F}" type="parTrans" cxnId="{AFEA2802-65AC-4805-8AB4-B0F491663D7C}">
      <dgm:prSet/>
      <dgm:spPr/>
      <dgm:t>
        <a:bodyPr/>
        <a:lstStyle/>
        <a:p>
          <a:endParaRPr lang="fr-FR">
            <a:latin typeface="Arial" panose="020B0604020202020204" pitchFamily="34" charset="0"/>
            <a:cs typeface="Arial" panose="020B0604020202020204" pitchFamily="34" charset="0"/>
          </a:endParaRPr>
        </a:p>
      </dgm:t>
    </dgm:pt>
    <dgm:pt modelId="{26C68DA5-9B62-4B2A-A074-6A5DD7359213}" type="sibTrans" cxnId="{AFEA2802-65AC-4805-8AB4-B0F491663D7C}">
      <dgm:prSet/>
      <dgm:spPr/>
      <dgm:t>
        <a:bodyPr/>
        <a:lstStyle/>
        <a:p>
          <a:endParaRPr lang="fr-FR">
            <a:latin typeface="Arial" panose="020B0604020202020204" pitchFamily="34" charset="0"/>
            <a:cs typeface="Arial" panose="020B0604020202020204" pitchFamily="34" charset="0"/>
          </a:endParaRPr>
        </a:p>
      </dgm:t>
    </dgm:pt>
    <dgm:pt modelId="{36491D4F-DCAE-46FA-A994-E29A5E77BE2E}">
      <dgm:prSet/>
      <dgm:spPr/>
      <dgm:t>
        <a:bodyPr/>
        <a:lstStyle/>
        <a:p>
          <a:r>
            <a:rPr kumimoji="0" lang="fr-FR" altLang="fr-FR" b="1"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l’achat réfléchi</a:t>
          </a:r>
          <a:r>
            <a:rPr kumimoji="0" lang="fr-FR" altLang="fr-FR" b="0"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 est un achat raisonné et souvent raisonnable, auquel on consacre du temps car ses conséquences sont importantes. La procédure décrite est intégralement mise en œuvre.</a:t>
          </a:r>
          <a:endParaRPr kumimoji="0" lang="fr-FR" altLang="fr-FR" b="0" i="0" u="none" strike="noStrike" cap="none" normalizeH="0" baseline="0" dirty="0">
            <a:ln>
              <a:noFill/>
            </a:ln>
            <a:effectLst/>
            <a:latin typeface="Arial" panose="020B0604020202020204" pitchFamily="34" charset="0"/>
            <a:cs typeface="Arial" panose="020B0604020202020204" pitchFamily="34" charset="0"/>
          </a:endParaRPr>
        </a:p>
      </dgm:t>
    </dgm:pt>
    <dgm:pt modelId="{7779DC19-1F22-4748-9201-3C24CBC47347}" type="parTrans" cxnId="{09539DD1-C53B-4DF0-824B-2C282AB14002}">
      <dgm:prSet/>
      <dgm:spPr/>
      <dgm:t>
        <a:bodyPr/>
        <a:lstStyle/>
        <a:p>
          <a:endParaRPr lang="fr-FR">
            <a:latin typeface="Arial" panose="020B0604020202020204" pitchFamily="34" charset="0"/>
            <a:cs typeface="Arial" panose="020B0604020202020204" pitchFamily="34" charset="0"/>
          </a:endParaRPr>
        </a:p>
      </dgm:t>
    </dgm:pt>
    <dgm:pt modelId="{B89DF5AE-5698-47B0-89BB-A8412402C7C4}" type="sibTrans" cxnId="{09539DD1-C53B-4DF0-824B-2C282AB14002}">
      <dgm:prSet/>
      <dgm:spPr/>
      <dgm:t>
        <a:bodyPr/>
        <a:lstStyle/>
        <a:p>
          <a:endParaRPr lang="fr-FR">
            <a:latin typeface="Arial" panose="020B0604020202020204" pitchFamily="34" charset="0"/>
            <a:cs typeface="Arial" panose="020B0604020202020204" pitchFamily="34" charset="0"/>
          </a:endParaRPr>
        </a:p>
      </dgm:t>
    </dgm:pt>
    <dgm:pt modelId="{E2661D9D-615E-43B2-B9EF-88CC9427B164}">
      <dgm:prSet/>
      <dgm:spPr/>
      <dgm:t>
        <a:bodyPr/>
        <a:lstStyle/>
        <a:p>
          <a:r>
            <a:rPr kumimoji="0" lang="fr-FR" altLang="fr-FR" b="1"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l’achat impulsif</a:t>
          </a:r>
          <a:r>
            <a:rPr kumimoji="0" lang="fr-FR" altLang="fr-FR" b="0"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 est un achat coup de cœur, souvent affectif. Le processus est raccourci. C’est souvent un achat d’ego qui apporte un fort plaisir personnel et le prix a peu d’importance.</a:t>
          </a:r>
          <a:endParaRPr kumimoji="0" lang="fr-FR" altLang="fr-FR" b="0" i="0" u="none" strike="noStrike" cap="none" normalizeH="0" baseline="0" dirty="0">
            <a:ln>
              <a:noFill/>
            </a:ln>
            <a:effectLst/>
            <a:latin typeface="Arial" panose="020B0604020202020204" pitchFamily="34" charset="0"/>
            <a:cs typeface="Arial" panose="020B0604020202020204" pitchFamily="34" charset="0"/>
          </a:endParaRPr>
        </a:p>
      </dgm:t>
    </dgm:pt>
    <dgm:pt modelId="{79EB254E-3856-44E4-835C-091DAB2E93C5}" type="parTrans" cxnId="{7A03652C-2F44-4A10-91A3-8BD918CBF349}">
      <dgm:prSet/>
      <dgm:spPr/>
      <dgm:t>
        <a:bodyPr/>
        <a:lstStyle/>
        <a:p>
          <a:endParaRPr lang="fr-FR">
            <a:latin typeface="Arial" panose="020B0604020202020204" pitchFamily="34" charset="0"/>
            <a:cs typeface="Arial" panose="020B0604020202020204" pitchFamily="34" charset="0"/>
          </a:endParaRPr>
        </a:p>
      </dgm:t>
    </dgm:pt>
    <dgm:pt modelId="{E258F5E0-3786-4FFF-A718-0B89951A734C}" type="sibTrans" cxnId="{7A03652C-2F44-4A10-91A3-8BD918CBF349}">
      <dgm:prSet/>
      <dgm:spPr/>
      <dgm:t>
        <a:bodyPr/>
        <a:lstStyle/>
        <a:p>
          <a:endParaRPr lang="fr-FR">
            <a:latin typeface="Arial" panose="020B0604020202020204" pitchFamily="34" charset="0"/>
            <a:cs typeface="Arial" panose="020B0604020202020204" pitchFamily="34" charset="0"/>
          </a:endParaRPr>
        </a:p>
      </dgm:t>
    </dgm:pt>
    <dgm:pt modelId="{BF4DB778-3C8C-4B7B-A0AC-113665A3A28D}">
      <dgm:prSet/>
      <dgm:spPr/>
      <dgm:t>
        <a:bodyPr/>
        <a:lstStyle/>
        <a:p>
          <a:r>
            <a:rPr kumimoji="0" lang="fr-FR" altLang="fr-FR" b="1"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l’achat répétitif </a:t>
          </a:r>
          <a:r>
            <a:rPr kumimoji="0" lang="fr-FR" altLang="fr-FR" b="0"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est un achat habituel qui est réalisé régulièrement et pour lequel les processus est allégé car il se fonde sur l’expérience (Les entreprises essayent de le transformer en abonnement).</a:t>
          </a:r>
          <a:endParaRPr kumimoji="0" lang="fr-FR" altLang="fr-FR" b="0" i="0" u="none" strike="noStrike" cap="none" normalizeH="0" baseline="0" dirty="0">
            <a:ln>
              <a:noFill/>
            </a:ln>
            <a:effectLst/>
            <a:latin typeface="Arial" panose="020B0604020202020204" pitchFamily="34" charset="0"/>
            <a:cs typeface="Arial" panose="020B0604020202020204" pitchFamily="34" charset="0"/>
          </a:endParaRPr>
        </a:p>
      </dgm:t>
    </dgm:pt>
    <dgm:pt modelId="{624D91A6-2668-417E-8FA3-5506946BD297}" type="parTrans" cxnId="{9D47D36E-7A7E-45E5-8361-F9C581C98E2F}">
      <dgm:prSet/>
      <dgm:spPr/>
      <dgm:t>
        <a:bodyPr/>
        <a:lstStyle/>
        <a:p>
          <a:endParaRPr lang="fr-FR">
            <a:latin typeface="Arial" panose="020B0604020202020204" pitchFamily="34" charset="0"/>
            <a:cs typeface="Arial" panose="020B0604020202020204" pitchFamily="34" charset="0"/>
          </a:endParaRPr>
        </a:p>
      </dgm:t>
    </dgm:pt>
    <dgm:pt modelId="{63FACF33-DB9C-4815-BFB4-3C06183BD2CA}" type="sibTrans" cxnId="{9D47D36E-7A7E-45E5-8361-F9C581C98E2F}">
      <dgm:prSet/>
      <dgm:spPr/>
      <dgm:t>
        <a:bodyPr/>
        <a:lstStyle/>
        <a:p>
          <a:endParaRPr lang="fr-FR">
            <a:latin typeface="Arial" panose="020B0604020202020204" pitchFamily="34" charset="0"/>
            <a:cs typeface="Arial" panose="020B0604020202020204" pitchFamily="34" charset="0"/>
          </a:endParaRPr>
        </a:p>
      </dgm:t>
    </dgm:pt>
    <dgm:pt modelId="{16B0212B-F98A-4847-9042-553D7934D905}" type="pres">
      <dgm:prSet presAssocID="{05289A2B-8FA8-47C2-BDA3-9BBE4A34ABD0}" presName="diagram" presStyleCnt="0">
        <dgm:presLayoutVars>
          <dgm:chPref val="1"/>
          <dgm:dir/>
          <dgm:animOne val="branch"/>
          <dgm:animLvl val="lvl"/>
          <dgm:resizeHandles/>
        </dgm:presLayoutVars>
      </dgm:prSet>
      <dgm:spPr/>
    </dgm:pt>
    <dgm:pt modelId="{F8DF3ACE-5BEB-47E7-8E08-FEA641E7ED2A}" type="pres">
      <dgm:prSet presAssocID="{A9F59A42-730A-44D8-B3C0-5C818141967B}" presName="root" presStyleCnt="0"/>
      <dgm:spPr/>
    </dgm:pt>
    <dgm:pt modelId="{FEDD814E-A48F-4D3B-9480-A21A3E7BE54A}" type="pres">
      <dgm:prSet presAssocID="{A9F59A42-730A-44D8-B3C0-5C818141967B}" presName="rootComposite" presStyleCnt="0"/>
      <dgm:spPr/>
    </dgm:pt>
    <dgm:pt modelId="{50D246FE-E1E3-403A-8901-C52F1026E1EF}" type="pres">
      <dgm:prSet presAssocID="{A9F59A42-730A-44D8-B3C0-5C818141967B}" presName="rootText" presStyleLbl="node1" presStyleIdx="0" presStyleCnt="1" custScaleX="221201" custScaleY="68574"/>
      <dgm:spPr/>
    </dgm:pt>
    <dgm:pt modelId="{486DBE08-8B80-4D78-81D1-232EE56BFD09}" type="pres">
      <dgm:prSet presAssocID="{A9F59A42-730A-44D8-B3C0-5C818141967B}" presName="rootConnector" presStyleLbl="node1" presStyleIdx="0" presStyleCnt="1"/>
      <dgm:spPr/>
    </dgm:pt>
    <dgm:pt modelId="{C9726AF7-F77F-4662-A4BB-B881B4E19CBC}" type="pres">
      <dgm:prSet presAssocID="{A9F59A42-730A-44D8-B3C0-5C818141967B}" presName="childShape" presStyleCnt="0"/>
      <dgm:spPr/>
    </dgm:pt>
    <dgm:pt modelId="{E5DB438D-BAAA-4CD4-9379-2A3DC8F65ADD}" type="pres">
      <dgm:prSet presAssocID="{7779DC19-1F22-4748-9201-3C24CBC47347}" presName="Name13" presStyleLbl="parChTrans1D2" presStyleIdx="0" presStyleCnt="3"/>
      <dgm:spPr/>
    </dgm:pt>
    <dgm:pt modelId="{C66A9042-B93B-40B2-9A27-CFF2AAB27179}" type="pres">
      <dgm:prSet presAssocID="{36491D4F-DCAE-46FA-A994-E29A5E77BE2E}" presName="childText" presStyleLbl="bgAcc1" presStyleIdx="0" presStyleCnt="3" custScaleX="667333">
        <dgm:presLayoutVars>
          <dgm:bulletEnabled val="1"/>
        </dgm:presLayoutVars>
      </dgm:prSet>
      <dgm:spPr/>
    </dgm:pt>
    <dgm:pt modelId="{3E4B5819-4BBE-466E-A129-22F04A1E5B3E}" type="pres">
      <dgm:prSet presAssocID="{79EB254E-3856-44E4-835C-091DAB2E93C5}" presName="Name13" presStyleLbl="parChTrans1D2" presStyleIdx="1" presStyleCnt="3"/>
      <dgm:spPr/>
    </dgm:pt>
    <dgm:pt modelId="{BC49A1A0-ACB7-42C1-96C1-17209B8DEE91}" type="pres">
      <dgm:prSet presAssocID="{E2661D9D-615E-43B2-B9EF-88CC9427B164}" presName="childText" presStyleLbl="bgAcc1" presStyleIdx="1" presStyleCnt="3" custScaleX="667333">
        <dgm:presLayoutVars>
          <dgm:bulletEnabled val="1"/>
        </dgm:presLayoutVars>
      </dgm:prSet>
      <dgm:spPr/>
    </dgm:pt>
    <dgm:pt modelId="{DBDDD2AB-ED41-4AA7-8A24-3EA6F5972404}" type="pres">
      <dgm:prSet presAssocID="{624D91A6-2668-417E-8FA3-5506946BD297}" presName="Name13" presStyleLbl="parChTrans1D2" presStyleIdx="2" presStyleCnt="3"/>
      <dgm:spPr/>
    </dgm:pt>
    <dgm:pt modelId="{F8770520-BA46-4A44-9072-B924A002F031}" type="pres">
      <dgm:prSet presAssocID="{BF4DB778-3C8C-4B7B-A0AC-113665A3A28D}" presName="childText" presStyleLbl="bgAcc1" presStyleIdx="2" presStyleCnt="3" custScaleX="667333">
        <dgm:presLayoutVars>
          <dgm:bulletEnabled val="1"/>
        </dgm:presLayoutVars>
      </dgm:prSet>
      <dgm:spPr/>
    </dgm:pt>
  </dgm:ptLst>
  <dgm:cxnLst>
    <dgm:cxn modelId="{AFEA2802-65AC-4805-8AB4-B0F491663D7C}" srcId="{05289A2B-8FA8-47C2-BDA3-9BBE4A34ABD0}" destId="{A9F59A42-730A-44D8-B3C0-5C818141967B}" srcOrd="0" destOrd="0" parTransId="{54FCA89D-B70D-421D-83EF-BA356F53D44F}" sibTransId="{26C68DA5-9B62-4B2A-A074-6A5DD7359213}"/>
    <dgm:cxn modelId="{67A18B0D-F04C-47A2-83E1-02A059435200}" type="presOf" srcId="{A9F59A42-730A-44D8-B3C0-5C818141967B}" destId="{486DBE08-8B80-4D78-81D1-232EE56BFD09}" srcOrd="1" destOrd="0" presId="urn:microsoft.com/office/officeart/2005/8/layout/hierarchy3"/>
    <dgm:cxn modelId="{D1AD1311-A6D6-4D34-B1DD-0D9FCFE43D3B}" type="presOf" srcId="{79EB254E-3856-44E4-835C-091DAB2E93C5}" destId="{3E4B5819-4BBE-466E-A129-22F04A1E5B3E}" srcOrd="0" destOrd="0" presId="urn:microsoft.com/office/officeart/2005/8/layout/hierarchy3"/>
    <dgm:cxn modelId="{B9DD3C1B-839A-4F9A-A541-6E0651F875FB}" type="presOf" srcId="{7779DC19-1F22-4748-9201-3C24CBC47347}" destId="{E5DB438D-BAAA-4CD4-9379-2A3DC8F65ADD}" srcOrd="0" destOrd="0" presId="urn:microsoft.com/office/officeart/2005/8/layout/hierarchy3"/>
    <dgm:cxn modelId="{E7B03624-E311-498E-BF93-C33C3F0CC67F}" type="presOf" srcId="{A9F59A42-730A-44D8-B3C0-5C818141967B}" destId="{50D246FE-E1E3-403A-8901-C52F1026E1EF}" srcOrd="0" destOrd="0" presId="urn:microsoft.com/office/officeart/2005/8/layout/hierarchy3"/>
    <dgm:cxn modelId="{7A03652C-2F44-4A10-91A3-8BD918CBF349}" srcId="{A9F59A42-730A-44D8-B3C0-5C818141967B}" destId="{E2661D9D-615E-43B2-B9EF-88CC9427B164}" srcOrd="1" destOrd="0" parTransId="{79EB254E-3856-44E4-835C-091DAB2E93C5}" sibTransId="{E258F5E0-3786-4FFF-A718-0B89951A734C}"/>
    <dgm:cxn modelId="{5E7ED62E-F1C2-4661-9241-35DAA2151A3D}" type="presOf" srcId="{624D91A6-2668-417E-8FA3-5506946BD297}" destId="{DBDDD2AB-ED41-4AA7-8A24-3EA6F5972404}" srcOrd="0" destOrd="0" presId="urn:microsoft.com/office/officeart/2005/8/layout/hierarchy3"/>
    <dgm:cxn modelId="{F94E8D34-A7F5-4D3D-AC73-1C5B1F7B6407}" type="presOf" srcId="{36491D4F-DCAE-46FA-A994-E29A5E77BE2E}" destId="{C66A9042-B93B-40B2-9A27-CFF2AAB27179}" srcOrd="0" destOrd="0" presId="urn:microsoft.com/office/officeart/2005/8/layout/hierarchy3"/>
    <dgm:cxn modelId="{3A2FE936-52BB-48D5-ABBA-297888A336AB}" type="presOf" srcId="{05289A2B-8FA8-47C2-BDA3-9BBE4A34ABD0}" destId="{16B0212B-F98A-4847-9042-553D7934D905}" srcOrd="0" destOrd="0" presId="urn:microsoft.com/office/officeart/2005/8/layout/hierarchy3"/>
    <dgm:cxn modelId="{9D47D36E-7A7E-45E5-8361-F9C581C98E2F}" srcId="{A9F59A42-730A-44D8-B3C0-5C818141967B}" destId="{BF4DB778-3C8C-4B7B-A0AC-113665A3A28D}" srcOrd="2" destOrd="0" parTransId="{624D91A6-2668-417E-8FA3-5506946BD297}" sibTransId="{63FACF33-DB9C-4815-BFB4-3C06183BD2CA}"/>
    <dgm:cxn modelId="{EDA3C77B-B2F9-4E9E-8151-2CA1F9949EC2}" type="presOf" srcId="{E2661D9D-615E-43B2-B9EF-88CC9427B164}" destId="{BC49A1A0-ACB7-42C1-96C1-17209B8DEE91}" srcOrd="0" destOrd="0" presId="urn:microsoft.com/office/officeart/2005/8/layout/hierarchy3"/>
    <dgm:cxn modelId="{09539DD1-C53B-4DF0-824B-2C282AB14002}" srcId="{A9F59A42-730A-44D8-B3C0-5C818141967B}" destId="{36491D4F-DCAE-46FA-A994-E29A5E77BE2E}" srcOrd="0" destOrd="0" parTransId="{7779DC19-1F22-4748-9201-3C24CBC47347}" sibTransId="{B89DF5AE-5698-47B0-89BB-A8412402C7C4}"/>
    <dgm:cxn modelId="{B52CE2DE-BC56-41D7-BBC7-9EA65F20F25C}" type="presOf" srcId="{BF4DB778-3C8C-4B7B-A0AC-113665A3A28D}" destId="{F8770520-BA46-4A44-9072-B924A002F031}" srcOrd="0" destOrd="0" presId="urn:microsoft.com/office/officeart/2005/8/layout/hierarchy3"/>
    <dgm:cxn modelId="{707235F2-A291-4874-AEED-FD2B557FB3DA}" type="presParOf" srcId="{16B0212B-F98A-4847-9042-553D7934D905}" destId="{F8DF3ACE-5BEB-47E7-8E08-FEA641E7ED2A}" srcOrd="0" destOrd="0" presId="urn:microsoft.com/office/officeart/2005/8/layout/hierarchy3"/>
    <dgm:cxn modelId="{94A6F4D4-7DA1-4B64-AF2F-B53DDC26B659}" type="presParOf" srcId="{F8DF3ACE-5BEB-47E7-8E08-FEA641E7ED2A}" destId="{FEDD814E-A48F-4D3B-9480-A21A3E7BE54A}" srcOrd="0" destOrd="0" presId="urn:microsoft.com/office/officeart/2005/8/layout/hierarchy3"/>
    <dgm:cxn modelId="{5FE89873-1125-4015-BAD9-FE383A788CDE}" type="presParOf" srcId="{FEDD814E-A48F-4D3B-9480-A21A3E7BE54A}" destId="{50D246FE-E1E3-403A-8901-C52F1026E1EF}" srcOrd="0" destOrd="0" presId="urn:microsoft.com/office/officeart/2005/8/layout/hierarchy3"/>
    <dgm:cxn modelId="{8140CD7E-9069-4E26-A540-AA0A4BDAE12E}" type="presParOf" srcId="{FEDD814E-A48F-4D3B-9480-A21A3E7BE54A}" destId="{486DBE08-8B80-4D78-81D1-232EE56BFD09}" srcOrd="1" destOrd="0" presId="urn:microsoft.com/office/officeart/2005/8/layout/hierarchy3"/>
    <dgm:cxn modelId="{2D600539-7185-4044-B481-CF1821E7D9D3}" type="presParOf" srcId="{F8DF3ACE-5BEB-47E7-8E08-FEA641E7ED2A}" destId="{C9726AF7-F77F-4662-A4BB-B881B4E19CBC}" srcOrd="1" destOrd="0" presId="urn:microsoft.com/office/officeart/2005/8/layout/hierarchy3"/>
    <dgm:cxn modelId="{677FF48F-A229-419A-AA72-3ED74C84823F}" type="presParOf" srcId="{C9726AF7-F77F-4662-A4BB-B881B4E19CBC}" destId="{E5DB438D-BAAA-4CD4-9379-2A3DC8F65ADD}" srcOrd="0" destOrd="0" presId="urn:microsoft.com/office/officeart/2005/8/layout/hierarchy3"/>
    <dgm:cxn modelId="{0D94BF5C-D2B6-4221-BE93-B7197954F3D1}" type="presParOf" srcId="{C9726AF7-F77F-4662-A4BB-B881B4E19CBC}" destId="{C66A9042-B93B-40B2-9A27-CFF2AAB27179}" srcOrd="1" destOrd="0" presId="urn:microsoft.com/office/officeart/2005/8/layout/hierarchy3"/>
    <dgm:cxn modelId="{EDE5FD37-4E85-455C-A8E5-0BBD2E33E521}" type="presParOf" srcId="{C9726AF7-F77F-4662-A4BB-B881B4E19CBC}" destId="{3E4B5819-4BBE-466E-A129-22F04A1E5B3E}" srcOrd="2" destOrd="0" presId="urn:microsoft.com/office/officeart/2005/8/layout/hierarchy3"/>
    <dgm:cxn modelId="{1A895F1E-7E36-4ACD-B394-7614E60CA9E7}" type="presParOf" srcId="{C9726AF7-F77F-4662-A4BB-B881B4E19CBC}" destId="{BC49A1A0-ACB7-42C1-96C1-17209B8DEE91}" srcOrd="3" destOrd="0" presId="urn:microsoft.com/office/officeart/2005/8/layout/hierarchy3"/>
    <dgm:cxn modelId="{D048BC93-DB3A-484F-933C-4635B15DC066}" type="presParOf" srcId="{C9726AF7-F77F-4662-A4BB-B881B4E19CBC}" destId="{DBDDD2AB-ED41-4AA7-8A24-3EA6F5972404}" srcOrd="4" destOrd="0" presId="urn:microsoft.com/office/officeart/2005/8/layout/hierarchy3"/>
    <dgm:cxn modelId="{860DF2A1-8CC8-4B57-BB4C-78A1C55D5790}" type="presParOf" srcId="{C9726AF7-F77F-4662-A4BB-B881B4E19CBC}" destId="{F8770520-BA46-4A44-9072-B924A002F031}"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E843A4-4427-4B1B-84F1-39DB6A8425C3}">
      <dsp:nvSpPr>
        <dsp:cNvPr id="0" name=""/>
        <dsp:cNvSpPr/>
      </dsp:nvSpPr>
      <dsp:spPr>
        <a:xfrm>
          <a:off x="0" y="3673"/>
          <a:ext cx="3835399" cy="682924"/>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b="1" kern="1200" dirty="0">
              <a:latin typeface="Arial" panose="020B0604020202020204" pitchFamily="34" charset="0"/>
              <a:cs typeface="Arial" panose="020B0604020202020204" pitchFamily="34" charset="0"/>
            </a:rPr>
            <a:t>Prise de conscience du besoin</a:t>
          </a:r>
        </a:p>
      </dsp:txBody>
      <dsp:txXfrm>
        <a:off x="20002" y="23675"/>
        <a:ext cx="3795395" cy="642920"/>
      </dsp:txXfrm>
    </dsp:sp>
    <dsp:sp modelId="{A3589D8E-DB44-497B-A3DD-B34B51224177}">
      <dsp:nvSpPr>
        <dsp:cNvPr id="0" name=""/>
        <dsp:cNvSpPr/>
      </dsp:nvSpPr>
      <dsp:spPr>
        <a:xfrm rot="5400000">
          <a:off x="1804632" y="683695"/>
          <a:ext cx="226133" cy="307316"/>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fr-FR" sz="2000" b="1" kern="1200">
            <a:latin typeface="Arial" panose="020B0604020202020204" pitchFamily="34" charset="0"/>
            <a:cs typeface="Arial" panose="020B0604020202020204" pitchFamily="34" charset="0"/>
          </a:endParaRPr>
        </a:p>
      </dsp:txBody>
      <dsp:txXfrm rot="-5400000">
        <a:off x="1825504" y="724286"/>
        <a:ext cx="184390" cy="158293"/>
      </dsp:txXfrm>
    </dsp:sp>
    <dsp:sp modelId="{DD1EC800-FB04-4732-B59E-EBB8A4430F20}">
      <dsp:nvSpPr>
        <dsp:cNvPr id="0" name=""/>
        <dsp:cNvSpPr/>
      </dsp:nvSpPr>
      <dsp:spPr>
        <a:xfrm>
          <a:off x="0" y="988109"/>
          <a:ext cx="3835399" cy="682924"/>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b="1" kern="1200">
              <a:latin typeface="Arial" panose="020B0604020202020204" pitchFamily="34" charset="0"/>
              <a:cs typeface="Arial" panose="020B0604020202020204" pitchFamily="34" charset="0"/>
            </a:rPr>
            <a:t>Recherche d'informations</a:t>
          </a:r>
        </a:p>
      </dsp:txBody>
      <dsp:txXfrm>
        <a:off x="20002" y="1008111"/>
        <a:ext cx="3795395" cy="642920"/>
      </dsp:txXfrm>
    </dsp:sp>
    <dsp:sp modelId="{7A068143-B252-4810-9C3C-C77271C9FFF0}">
      <dsp:nvSpPr>
        <dsp:cNvPr id="0" name=""/>
        <dsp:cNvSpPr/>
      </dsp:nvSpPr>
      <dsp:spPr>
        <a:xfrm rot="5400000">
          <a:off x="1774669" y="1708083"/>
          <a:ext cx="286060" cy="307316"/>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fr-FR" sz="2000" b="1" kern="1200">
            <a:latin typeface="Arial" panose="020B0604020202020204" pitchFamily="34" charset="0"/>
            <a:cs typeface="Arial" panose="020B0604020202020204" pitchFamily="34" charset="0"/>
          </a:endParaRPr>
        </a:p>
      </dsp:txBody>
      <dsp:txXfrm rot="-5400000">
        <a:off x="1825504" y="1718711"/>
        <a:ext cx="184390" cy="200242"/>
      </dsp:txXfrm>
    </dsp:sp>
    <dsp:sp modelId="{6DDC0061-0235-48A3-BBB5-7AA06D239BB2}">
      <dsp:nvSpPr>
        <dsp:cNvPr id="0" name=""/>
        <dsp:cNvSpPr/>
      </dsp:nvSpPr>
      <dsp:spPr>
        <a:xfrm>
          <a:off x="0" y="2052448"/>
          <a:ext cx="3835399" cy="682924"/>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b="1" kern="1200">
              <a:latin typeface="Arial" panose="020B0604020202020204" pitchFamily="34" charset="0"/>
              <a:cs typeface="Arial" panose="020B0604020202020204" pitchFamily="34" charset="0"/>
            </a:rPr>
            <a:t>Évaluation des solutions</a:t>
          </a:r>
        </a:p>
      </dsp:txBody>
      <dsp:txXfrm>
        <a:off x="20002" y="2072450"/>
        <a:ext cx="3795395" cy="642920"/>
      </dsp:txXfrm>
    </dsp:sp>
    <dsp:sp modelId="{9496E7EA-18BC-48DB-B4D5-9BA3427294F4}">
      <dsp:nvSpPr>
        <dsp:cNvPr id="0" name=""/>
        <dsp:cNvSpPr/>
      </dsp:nvSpPr>
      <dsp:spPr>
        <a:xfrm rot="5400000">
          <a:off x="1789651" y="2752446"/>
          <a:ext cx="256096" cy="307316"/>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fr-FR" sz="2000" b="1" kern="1200">
            <a:latin typeface="Arial" panose="020B0604020202020204" pitchFamily="34" charset="0"/>
            <a:cs typeface="Arial" panose="020B0604020202020204" pitchFamily="34" charset="0"/>
          </a:endParaRPr>
        </a:p>
      </dsp:txBody>
      <dsp:txXfrm rot="-5400000">
        <a:off x="1825505" y="2778056"/>
        <a:ext cx="184390" cy="179267"/>
      </dsp:txXfrm>
    </dsp:sp>
    <dsp:sp modelId="{B73CF6B2-A7FB-4DC2-B201-309D61D90EE1}">
      <dsp:nvSpPr>
        <dsp:cNvPr id="0" name=""/>
        <dsp:cNvSpPr/>
      </dsp:nvSpPr>
      <dsp:spPr>
        <a:xfrm>
          <a:off x="0" y="3076835"/>
          <a:ext cx="3835399" cy="682924"/>
        </a:xfrm>
        <a:prstGeom prst="roundRect">
          <a:avLst>
            <a:gd name="adj" fmla="val 10000"/>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b="1" kern="1200">
              <a:latin typeface="Arial" panose="020B0604020202020204" pitchFamily="34" charset="0"/>
              <a:cs typeface="Arial" panose="020B0604020202020204" pitchFamily="34" charset="0"/>
            </a:rPr>
            <a:t>Décision d'achat</a:t>
          </a:r>
        </a:p>
      </dsp:txBody>
      <dsp:txXfrm>
        <a:off x="20002" y="3096837"/>
        <a:ext cx="3795395" cy="6429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D246FE-E1E3-403A-8901-C52F1026E1EF}">
      <dsp:nvSpPr>
        <dsp:cNvPr id="0" name=""/>
        <dsp:cNvSpPr/>
      </dsp:nvSpPr>
      <dsp:spPr>
        <a:xfrm>
          <a:off x="215900" y="2070"/>
          <a:ext cx="3939355" cy="610615"/>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ClrTx/>
            <a:buSzTx/>
            <a:buFontTx/>
            <a:buNone/>
          </a:pPr>
          <a:r>
            <a:rPr kumimoji="0" lang="fr-FR" altLang="fr-FR" sz="2400" b="1" i="0" u="none" strike="noStrike" kern="1200"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t>Trois types d’achats </a:t>
          </a:r>
          <a:endParaRPr lang="fr-FR" sz="2400" b="1" kern="1200" dirty="0">
            <a:latin typeface="Arial" panose="020B0604020202020204" pitchFamily="34" charset="0"/>
            <a:cs typeface="Arial" panose="020B0604020202020204" pitchFamily="34" charset="0"/>
          </a:endParaRPr>
        </a:p>
      </dsp:txBody>
      <dsp:txXfrm>
        <a:off x="233784" y="19954"/>
        <a:ext cx="3903587" cy="574847"/>
      </dsp:txXfrm>
    </dsp:sp>
    <dsp:sp modelId="{E5DB438D-BAAA-4CD4-9379-2A3DC8F65ADD}">
      <dsp:nvSpPr>
        <dsp:cNvPr id="0" name=""/>
        <dsp:cNvSpPr/>
      </dsp:nvSpPr>
      <dsp:spPr>
        <a:xfrm>
          <a:off x="609836" y="612685"/>
          <a:ext cx="393935" cy="667835"/>
        </a:xfrm>
        <a:custGeom>
          <a:avLst/>
          <a:gdLst/>
          <a:ahLst/>
          <a:cxnLst/>
          <a:rect l="0" t="0" r="0" b="0"/>
          <a:pathLst>
            <a:path>
              <a:moveTo>
                <a:pt x="0" y="0"/>
              </a:moveTo>
              <a:lnTo>
                <a:pt x="0" y="667835"/>
              </a:lnTo>
              <a:lnTo>
                <a:pt x="393935" y="667835"/>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6A9042-B93B-40B2-9A27-CFF2AAB27179}">
      <dsp:nvSpPr>
        <dsp:cNvPr id="0" name=""/>
        <dsp:cNvSpPr/>
      </dsp:nvSpPr>
      <dsp:spPr>
        <a:xfrm>
          <a:off x="1003771" y="835297"/>
          <a:ext cx="9507594" cy="890446"/>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marL="0" lvl="0" indent="0" algn="ctr" defTabSz="844550">
            <a:lnSpc>
              <a:spcPct val="90000"/>
            </a:lnSpc>
            <a:spcBef>
              <a:spcPct val="0"/>
            </a:spcBef>
            <a:spcAft>
              <a:spcPct val="35000"/>
            </a:spcAft>
            <a:buNone/>
          </a:pPr>
          <a:r>
            <a:rPr kumimoji="0" lang="fr-FR" altLang="fr-FR" sz="1900" b="1" i="0" u="none" strike="noStrike" kern="1200"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l’achat réfléchi</a:t>
          </a:r>
          <a:r>
            <a:rPr kumimoji="0" lang="fr-FR" altLang="fr-FR" sz="1900" b="0" i="0" u="none" strike="noStrike" kern="1200"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 est un achat raisonné et souvent raisonnable, auquel on consacre du temps car ses conséquences sont importantes. La procédure décrite est intégralement mise en œuvre.</a:t>
          </a:r>
          <a:endParaRPr kumimoji="0" lang="fr-FR" altLang="fr-FR" sz="1900" b="0" i="0" u="none" strike="noStrike" kern="1200" cap="none" normalizeH="0" baseline="0" dirty="0">
            <a:ln>
              <a:noFill/>
            </a:ln>
            <a:effectLst/>
            <a:latin typeface="Arial" panose="020B0604020202020204" pitchFamily="34" charset="0"/>
            <a:cs typeface="Arial" panose="020B0604020202020204" pitchFamily="34" charset="0"/>
          </a:endParaRPr>
        </a:p>
      </dsp:txBody>
      <dsp:txXfrm>
        <a:off x="1029851" y="861377"/>
        <a:ext cx="9455434" cy="838286"/>
      </dsp:txXfrm>
    </dsp:sp>
    <dsp:sp modelId="{3E4B5819-4BBE-466E-A129-22F04A1E5B3E}">
      <dsp:nvSpPr>
        <dsp:cNvPr id="0" name=""/>
        <dsp:cNvSpPr/>
      </dsp:nvSpPr>
      <dsp:spPr>
        <a:xfrm>
          <a:off x="609836" y="612685"/>
          <a:ext cx="393935" cy="1780893"/>
        </a:xfrm>
        <a:custGeom>
          <a:avLst/>
          <a:gdLst/>
          <a:ahLst/>
          <a:cxnLst/>
          <a:rect l="0" t="0" r="0" b="0"/>
          <a:pathLst>
            <a:path>
              <a:moveTo>
                <a:pt x="0" y="0"/>
              </a:moveTo>
              <a:lnTo>
                <a:pt x="0" y="1780893"/>
              </a:lnTo>
              <a:lnTo>
                <a:pt x="393935" y="1780893"/>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C49A1A0-ACB7-42C1-96C1-17209B8DEE91}">
      <dsp:nvSpPr>
        <dsp:cNvPr id="0" name=""/>
        <dsp:cNvSpPr/>
      </dsp:nvSpPr>
      <dsp:spPr>
        <a:xfrm>
          <a:off x="1003771" y="1948356"/>
          <a:ext cx="9507594" cy="890446"/>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marL="0" lvl="0" indent="0" algn="ctr" defTabSz="844550">
            <a:lnSpc>
              <a:spcPct val="90000"/>
            </a:lnSpc>
            <a:spcBef>
              <a:spcPct val="0"/>
            </a:spcBef>
            <a:spcAft>
              <a:spcPct val="35000"/>
            </a:spcAft>
            <a:buNone/>
          </a:pPr>
          <a:r>
            <a:rPr kumimoji="0" lang="fr-FR" altLang="fr-FR" sz="1900" b="1" i="0" u="none" strike="noStrike" kern="1200"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l’achat impulsif</a:t>
          </a:r>
          <a:r>
            <a:rPr kumimoji="0" lang="fr-FR" altLang="fr-FR" sz="1900" b="0" i="0" u="none" strike="noStrike" kern="1200"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 est un achat coup de cœur, souvent affectif. Le processus est raccourci. C’est souvent un achat d’ego qui apporte un fort plaisir personnel et le prix a peu d’importance.</a:t>
          </a:r>
          <a:endParaRPr kumimoji="0" lang="fr-FR" altLang="fr-FR" sz="1900" b="0" i="0" u="none" strike="noStrike" kern="1200" cap="none" normalizeH="0" baseline="0" dirty="0">
            <a:ln>
              <a:noFill/>
            </a:ln>
            <a:effectLst/>
            <a:latin typeface="Arial" panose="020B0604020202020204" pitchFamily="34" charset="0"/>
            <a:cs typeface="Arial" panose="020B0604020202020204" pitchFamily="34" charset="0"/>
          </a:endParaRPr>
        </a:p>
      </dsp:txBody>
      <dsp:txXfrm>
        <a:off x="1029851" y="1974436"/>
        <a:ext cx="9455434" cy="838286"/>
      </dsp:txXfrm>
    </dsp:sp>
    <dsp:sp modelId="{DBDDD2AB-ED41-4AA7-8A24-3EA6F5972404}">
      <dsp:nvSpPr>
        <dsp:cNvPr id="0" name=""/>
        <dsp:cNvSpPr/>
      </dsp:nvSpPr>
      <dsp:spPr>
        <a:xfrm>
          <a:off x="609836" y="612685"/>
          <a:ext cx="393935" cy="2893952"/>
        </a:xfrm>
        <a:custGeom>
          <a:avLst/>
          <a:gdLst/>
          <a:ahLst/>
          <a:cxnLst/>
          <a:rect l="0" t="0" r="0" b="0"/>
          <a:pathLst>
            <a:path>
              <a:moveTo>
                <a:pt x="0" y="0"/>
              </a:moveTo>
              <a:lnTo>
                <a:pt x="0" y="2893952"/>
              </a:lnTo>
              <a:lnTo>
                <a:pt x="393935" y="2893952"/>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8770520-BA46-4A44-9072-B924A002F031}">
      <dsp:nvSpPr>
        <dsp:cNvPr id="0" name=""/>
        <dsp:cNvSpPr/>
      </dsp:nvSpPr>
      <dsp:spPr>
        <a:xfrm>
          <a:off x="1003771" y="3061415"/>
          <a:ext cx="9507594" cy="890446"/>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marL="0" lvl="0" indent="0" algn="ctr" defTabSz="844550">
            <a:lnSpc>
              <a:spcPct val="90000"/>
            </a:lnSpc>
            <a:spcBef>
              <a:spcPct val="0"/>
            </a:spcBef>
            <a:spcAft>
              <a:spcPct val="35000"/>
            </a:spcAft>
            <a:buNone/>
          </a:pPr>
          <a:r>
            <a:rPr kumimoji="0" lang="fr-FR" altLang="fr-FR" sz="1900" b="1" i="0" u="none" strike="noStrike" kern="1200"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l’achat répétitif </a:t>
          </a:r>
          <a:r>
            <a:rPr kumimoji="0" lang="fr-FR" altLang="fr-FR" sz="1900" b="0" i="0" u="none" strike="noStrike" kern="1200"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est un achat habituel qui est réalisé régulièrement et pour lequel les processus est allégé car il se fonde sur l’expérience (Les entreprises essayent de le transformer en abonnement).</a:t>
          </a:r>
          <a:endParaRPr kumimoji="0" lang="fr-FR" altLang="fr-FR" sz="1900" b="0" i="0" u="none" strike="noStrike" kern="1200" cap="none" normalizeH="0" baseline="0" dirty="0">
            <a:ln>
              <a:noFill/>
            </a:ln>
            <a:effectLst/>
            <a:latin typeface="Arial" panose="020B0604020202020204" pitchFamily="34" charset="0"/>
            <a:cs typeface="Arial" panose="020B0604020202020204" pitchFamily="34" charset="0"/>
          </a:endParaRPr>
        </a:p>
      </dsp:txBody>
      <dsp:txXfrm>
        <a:off x="1029851" y="3087495"/>
        <a:ext cx="9455434" cy="838286"/>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2"/>
            <a:ext cx="8825659"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9"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28/02/2024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3293874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7"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9"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28/02/2024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91344798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5"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5"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28/02/2024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0141136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1"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5"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28/02/2024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
        <p:nvSpPr>
          <p:cNvPr id="13" name="TextBox 12"/>
          <p:cNvSpPr txBox="1"/>
          <p:nvPr/>
        </p:nvSpPr>
        <p:spPr>
          <a:xfrm>
            <a:off x="9330491"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265907285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5" y="3124201"/>
            <a:ext cx="8825659"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28/02/2024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06588762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61"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5" y="2667000"/>
            <a:ext cx="2946795"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1"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1"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3"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28/02/2024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68375322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1"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3"/>
            <a:ext cx="294005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6"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5"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2"/>
            <a:ext cx="293440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1"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701"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6" y="4827210"/>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3"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28/02/2024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82031739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28/02/2024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36635148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3" y="430215"/>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4"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28/02/2024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4389139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28/02/2024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1278836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7" y="2861735"/>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9"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28/02/2024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9641387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3" y="2060577"/>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4" y="2056093"/>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28/02/2024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3403050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3"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6"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6"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28/02/2024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85836534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28/02/2024</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9847668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28/02/2024</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488309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5"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5" y="3129282"/>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28/02/2024</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3825016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7"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7"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5"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28/02/2024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7998727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1" y="2669687"/>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1" y="2892349"/>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3" y="6092866"/>
            <a:ext cx="993735"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2"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20"/>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41"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28/02/2024</a:t>
            </a:fld>
            <a:endParaRPr lang="fr-FR"/>
          </a:p>
        </p:txBody>
      </p:sp>
      <p:sp>
        <p:nvSpPr>
          <p:cNvPr id="5" name="Footer Placeholder 4"/>
          <p:cNvSpPr>
            <a:spLocks noGrp="1"/>
          </p:cNvSpPr>
          <p:nvPr>
            <p:ph type="ftr" sz="quarter" idx="3"/>
          </p:nvPr>
        </p:nvSpPr>
        <p:spPr>
          <a:xfrm rot="5400000">
            <a:off x="8951575" y="3225299"/>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2" y="295731"/>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1346983014"/>
      </p:ext>
    </p:extLst>
  </p:cSld>
  <p:clrMap bg1="dk1" tx1="lt1" bg2="dk2" tx2="lt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 id="2147483800" r:id="rId14"/>
    <p:sldLayoutId id="2147483801" r:id="rId15"/>
    <p:sldLayoutId id="2147483802" r:id="rId16"/>
    <p:sldLayoutId id="2147483803"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8099" y="-579966"/>
            <a:ext cx="10799233" cy="1545460"/>
          </a:xfrm>
        </p:spPr>
        <p:txBody>
          <a:bodyPr>
            <a:normAutofit/>
          </a:bodyPr>
          <a:lstStyle/>
          <a:p>
            <a:pPr>
              <a:spcBef>
                <a:spcPts val="1200"/>
              </a:spcBef>
            </a:pPr>
            <a:r>
              <a:rPr lang="fr-FR" sz="3200" b="1" dirty="0">
                <a:solidFill>
                  <a:schemeClr val="tx1"/>
                </a:solidFill>
                <a:latin typeface="Arial" panose="020B0604020202020204" pitchFamily="34" charset="0"/>
                <a:cs typeface="Arial" panose="020B0604020202020204" pitchFamily="34" charset="0"/>
              </a:rPr>
              <a:t>2. Étude de la demande</a:t>
            </a:r>
            <a:br>
              <a:rPr lang="fr-FR" sz="2800" b="1" dirty="0">
                <a:solidFill>
                  <a:srgbClr val="FFFF00"/>
                </a:solidFill>
                <a:latin typeface="Arial" panose="020B0604020202020204" pitchFamily="34" charset="0"/>
                <a:cs typeface="Arial" panose="020B0604020202020204" pitchFamily="34" charset="0"/>
              </a:rPr>
            </a:br>
            <a:r>
              <a:rPr lang="fr-FR" sz="2800" b="1" dirty="0">
                <a:solidFill>
                  <a:srgbClr val="FFFF00"/>
                </a:solidFill>
                <a:latin typeface="Arial" panose="020B0604020202020204" pitchFamily="34" charset="0"/>
                <a:cs typeface="Arial" panose="020B0604020202020204" pitchFamily="34" charset="0"/>
              </a:rPr>
              <a:t>2.1. Étude quantitative</a:t>
            </a:r>
            <a:endParaRPr lang="fr-FR" sz="2800" dirty="0">
              <a:solidFill>
                <a:srgbClr val="FFFF00"/>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2A68CE71-77ED-4039-BF1A-DA37EE7DC7AC}"/>
              </a:ext>
            </a:extLst>
          </p:cNvPr>
          <p:cNvSpPr/>
          <p:nvPr/>
        </p:nvSpPr>
        <p:spPr>
          <a:xfrm>
            <a:off x="266163" y="1117600"/>
            <a:ext cx="11430536" cy="1369606"/>
          </a:xfrm>
          <a:prstGeom prst="rect">
            <a:avLst/>
          </a:prstGeom>
        </p:spPr>
        <p:txBody>
          <a:bodyPr wrap="square">
            <a:spAutoFit/>
          </a:bodyPr>
          <a:lstStyle/>
          <a:p>
            <a:pPr marL="342900" lvl="0" indent="-342900">
              <a:spcBef>
                <a:spcPts val="600"/>
              </a:spcBef>
              <a:spcAft>
                <a:spcPts val="600"/>
              </a:spcAft>
              <a:buFont typeface="Symbol" panose="05050102010706020507" pitchFamily="18" charset="2"/>
              <a:buChar char=""/>
            </a:pPr>
            <a:r>
              <a:rPr lang="fr-FR" sz="2400" b="1" kern="1400" spc="-50" dirty="0">
                <a:latin typeface="Arial" panose="020B0604020202020204" pitchFamily="34" charset="0"/>
                <a:ea typeface="Times New Roman" panose="02020603050405020304" pitchFamily="18" charset="0"/>
                <a:cs typeface="Times New Roman" panose="02020603050405020304" pitchFamily="18" charset="0"/>
              </a:rPr>
              <a:t>Chiffres clés</a:t>
            </a:r>
          </a:p>
          <a:p>
            <a:pPr algn="just">
              <a:spcAft>
                <a:spcPts val="600"/>
              </a:spcAft>
            </a:pPr>
            <a:r>
              <a:rPr lang="fr-FR" dirty="0">
                <a:latin typeface="Arial" panose="020B0604020202020204" pitchFamily="34" charset="0"/>
                <a:ea typeface="Times New Roman" panose="02020603050405020304" pitchFamily="18" charset="0"/>
              </a:rPr>
              <a:t>Les ventes de l’entreprise font partie d’un marché global dont la société est l’un des acteurs. Certaines informations sont disponibles dans l’entreprise auprès du service commerciale et dans le PGI, d’autres peuvent être obtenues auprès d’organismes professionnels (chambres des métiers ou CCI) ou de l’INSEE.</a:t>
            </a:r>
          </a:p>
        </p:txBody>
      </p:sp>
      <p:graphicFrame>
        <p:nvGraphicFramePr>
          <p:cNvPr id="4" name="Tableau 3">
            <a:extLst>
              <a:ext uri="{FF2B5EF4-FFF2-40B4-BE49-F238E27FC236}">
                <a16:creationId xmlns:a16="http://schemas.microsoft.com/office/drawing/2014/main" id="{16CF0F6B-06F7-456C-852D-B5FC04B06C95}"/>
              </a:ext>
            </a:extLst>
          </p:cNvPr>
          <p:cNvGraphicFramePr>
            <a:graphicFrameLocks noGrp="1"/>
          </p:cNvGraphicFramePr>
          <p:nvPr>
            <p:extLst>
              <p:ext uri="{D42A27DB-BD31-4B8C-83A1-F6EECF244321}">
                <p14:modId xmlns:p14="http://schemas.microsoft.com/office/powerpoint/2010/main" val="2013146208"/>
              </p:ext>
            </p:extLst>
          </p:nvPr>
        </p:nvGraphicFramePr>
        <p:xfrm>
          <a:off x="601432" y="2700867"/>
          <a:ext cx="10599802" cy="3716286"/>
        </p:xfrm>
        <a:graphic>
          <a:graphicData uri="http://schemas.openxmlformats.org/drawingml/2006/table">
            <a:tbl>
              <a:tblPr firstRow="1" firstCol="1" bandRow="1">
                <a:tableStyleId>{C4B1156A-380E-4F78-BDF5-A606A8083BF9}</a:tableStyleId>
              </a:tblPr>
              <a:tblGrid>
                <a:gridCol w="7019354">
                  <a:extLst>
                    <a:ext uri="{9D8B030D-6E8A-4147-A177-3AD203B41FA5}">
                      <a16:colId xmlns:a16="http://schemas.microsoft.com/office/drawing/2014/main" val="610404001"/>
                    </a:ext>
                  </a:extLst>
                </a:gridCol>
                <a:gridCol w="3580448">
                  <a:extLst>
                    <a:ext uri="{9D8B030D-6E8A-4147-A177-3AD203B41FA5}">
                      <a16:colId xmlns:a16="http://schemas.microsoft.com/office/drawing/2014/main" val="110681055"/>
                    </a:ext>
                  </a:extLst>
                </a:gridCol>
              </a:tblGrid>
              <a:tr h="195561">
                <a:tc>
                  <a:txBody>
                    <a:bodyPr/>
                    <a:lstStyle/>
                    <a:p>
                      <a:pPr algn="ctr">
                        <a:spcBef>
                          <a:spcPts val="300"/>
                        </a:spcBef>
                        <a:spcAft>
                          <a:spcPts val="300"/>
                        </a:spcAft>
                      </a:pPr>
                      <a:r>
                        <a:rPr lang="fr-FR" sz="1600" dirty="0">
                          <a:effectLst/>
                          <a:latin typeface="Arial" panose="020B0604020202020204" pitchFamily="34" charset="0"/>
                          <a:cs typeface="Arial" panose="020B0604020202020204" pitchFamily="34" charset="0"/>
                        </a:rPr>
                        <a:t>Données pertinentes</a:t>
                      </a:r>
                      <a:endParaRPr lang="fr-FR" sz="1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rgbClr val="00B0F0"/>
                    </a:solidFill>
                  </a:tcPr>
                </a:tc>
                <a:tc>
                  <a:txBody>
                    <a:bodyPr/>
                    <a:lstStyle/>
                    <a:p>
                      <a:pPr algn="ctr">
                        <a:spcBef>
                          <a:spcPts val="300"/>
                        </a:spcBef>
                        <a:spcAft>
                          <a:spcPts val="300"/>
                        </a:spcAft>
                      </a:pPr>
                      <a:r>
                        <a:rPr lang="fr-FR" sz="1600" dirty="0">
                          <a:effectLst/>
                          <a:latin typeface="Arial" panose="020B0604020202020204" pitchFamily="34" charset="0"/>
                          <a:cs typeface="Arial" panose="020B0604020202020204" pitchFamily="34" charset="0"/>
                        </a:rPr>
                        <a:t>Sources</a:t>
                      </a:r>
                      <a:endParaRPr lang="fr-FR" sz="1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rgbClr val="00B0F0"/>
                    </a:solidFill>
                  </a:tcPr>
                </a:tc>
                <a:extLst>
                  <a:ext uri="{0D108BD9-81ED-4DB2-BD59-A6C34878D82A}">
                    <a16:rowId xmlns:a16="http://schemas.microsoft.com/office/drawing/2014/main" val="2206841138"/>
                  </a:ext>
                </a:extLst>
              </a:tr>
              <a:tr h="261056">
                <a:tc>
                  <a:txBody>
                    <a:bodyPr/>
                    <a:lstStyle/>
                    <a:p>
                      <a:pPr>
                        <a:spcBef>
                          <a:spcPts val="100"/>
                        </a:spcBef>
                        <a:spcAft>
                          <a:spcPts val="100"/>
                        </a:spcAft>
                      </a:pPr>
                      <a:r>
                        <a:rPr lang="fr-FR" sz="1600" dirty="0">
                          <a:effectLst/>
                          <a:latin typeface="Arial" panose="020B0604020202020204" pitchFamily="34" charset="0"/>
                          <a:cs typeface="Arial" panose="020B0604020202020204" pitchFamily="34" charset="0"/>
                        </a:rPr>
                        <a:t>Nombre de clients de l’entreprise</a:t>
                      </a:r>
                      <a:endParaRPr lang="fr-FR" sz="1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spcBef>
                          <a:spcPts val="100"/>
                        </a:spcBef>
                        <a:spcAft>
                          <a:spcPts val="100"/>
                        </a:spcAft>
                      </a:pPr>
                      <a:r>
                        <a:rPr lang="fr-FR" sz="1600" dirty="0">
                          <a:effectLst/>
                          <a:latin typeface="Arial" panose="020B0604020202020204" pitchFamily="34" charset="0"/>
                          <a:cs typeface="Arial" panose="020B0604020202020204" pitchFamily="34" charset="0"/>
                        </a:rPr>
                        <a:t>PGI</a:t>
                      </a:r>
                      <a:endParaRPr lang="fr-FR" sz="1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591353998"/>
                  </a:ext>
                </a:extLst>
              </a:tr>
              <a:tr h="261056">
                <a:tc>
                  <a:txBody>
                    <a:bodyPr/>
                    <a:lstStyle/>
                    <a:p>
                      <a:pPr>
                        <a:spcBef>
                          <a:spcPts val="100"/>
                        </a:spcBef>
                        <a:spcAft>
                          <a:spcPts val="100"/>
                        </a:spcAft>
                      </a:pPr>
                      <a:r>
                        <a:rPr lang="fr-FR" sz="1600" dirty="0">
                          <a:effectLst/>
                          <a:latin typeface="Arial" panose="020B0604020202020204" pitchFamily="34" charset="0"/>
                          <a:cs typeface="Arial" panose="020B0604020202020204" pitchFamily="34" charset="0"/>
                        </a:rPr>
                        <a:t>Nombre de ventes</a:t>
                      </a:r>
                      <a:endParaRPr lang="fr-FR" sz="1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spcBef>
                          <a:spcPts val="100"/>
                        </a:spcBef>
                        <a:spcAft>
                          <a:spcPts val="100"/>
                        </a:spcAft>
                      </a:pPr>
                      <a:r>
                        <a:rPr lang="fr-FR" sz="1600" dirty="0">
                          <a:effectLst/>
                          <a:latin typeface="Arial" panose="020B0604020202020204" pitchFamily="34" charset="0"/>
                          <a:cs typeface="Arial" panose="020B0604020202020204" pitchFamily="34" charset="0"/>
                        </a:rPr>
                        <a:t>PGI</a:t>
                      </a:r>
                      <a:endParaRPr lang="fr-FR" sz="1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947083874"/>
                  </a:ext>
                </a:extLst>
              </a:tr>
              <a:tr h="261056">
                <a:tc>
                  <a:txBody>
                    <a:bodyPr/>
                    <a:lstStyle/>
                    <a:p>
                      <a:pPr>
                        <a:spcBef>
                          <a:spcPts val="100"/>
                        </a:spcBef>
                        <a:spcAft>
                          <a:spcPts val="100"/>
                        </a:spcAft>
                      </a:pPr>
                      <a:r>
                        <a:rPr lang="fr-FR" sz="1600" dirty="0">
                          <a:effectLst/>
                          <a:latin typeface="Arial" panose="020B0604020202020204" pitchFamily="34" charset="0"/>
                          <a:cs typeface="Arial" panose="020B0604020202020204" pitchFamily="34" charset="0"/>
                        </a:rPr>
                        <a:t>Nombre de ventes par client </a:t>
                      </a:r>
                      <a:endParaRPr lang="fr-FR" sz="1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spcBef>
                          <a:spcPts val="100"/>
                        </a:spcBef>
                        <a:spcAft>
                          <a:spcPts val="100"/>
                        </a:spcAft>
                      </a:pPr>
                      <a:r>
                        <a:rPr lang="fr-FR" sz="1600" dirty="0">
                          <a:effectLst/>
                          <a:latin typeface="Arial" panose="020B0604020202020204" pitchFamily="34" charset="0"/>
                          <a:cs typeface="Arial" panose="020B0604020202020204" pitchFamily="34" charset="0"/>
                        </a:rPr>
                        <a:t> </a:t>
                      </a:r>
                      <a:endParaRPr lang="fr-FR" sz="1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855391537"/>
                  </a:ext>
                </a:extLst>
              </a:tr>
              <a:tr h="261056">
                <a:tc>
                  <a:txBody>
                    <a:bodyPr/>
                    <a:lstStyle/>
                    <a:p>
                      <a:pPr>
                        <a:spcBef>
                          <a:spcPts val="100"/>
                        </a:spcBef>
                        <a:spcAft>
                          <a:spcPts val="100"/>
                        </a:spcAft>
                      </a:pPr>
                      <a:r>
                        <a:rPr lang="fr-FR" sz="1600" dirty="0">
                          <a:effectLst/>
                          <a:latin typeface="Arial" panose="020B0604020202020204" pitchFamily="34" charset="0"/>
                          <a:cs typeface="Arial" panose="020B0604020202020204" pitchFamily="34" charset="0"/>
                        </a:rPr>
                        <a:t>Quantités vendues total, par produit, service et par client (quantité)</a:t>
                      </a:r>
                      <a:endParaRPr lang="fr-FR" sz="1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spcBef>
                          <a:spcPts val="100"/>
                        </a:spcBef>
                        <a:spcAft>
                          <a:spcPts val="100"/>
                        </a:spcAft>
                      </a:pPr>
                      <a:r>
                        <a:rPr lang="fr-FR" sz="1600" dirty="0">
                          <a:effectLst/>
                          <a:latin typeface="Arial" panose="020B0604020202020204" pitchFamily="34" charset="0"/>
                          <a:cs typeface="Arial" panose="020B0604020202020204" pitchFamily="34" charset="0"/>
                        </a:rPr>
                        <a:t>PGI</a:t>
                      </a:r>
                      <a:endParaRPr lang="fr-FR" sz="1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548197332"/>
                  </a:ext>
                </a:extLst>
              </a:tr>
              <a:tr h="288448">
                <a:tc>
                  <a:txBody>
                    <a:bodyPr/>
                    <a:lstStyle/>
                    <a:p>
                      <a:pPr>
                        <a:spcBef>
                          <a:spcPts val="100"/>
                        </a:spcBef>
                        <a:spcAft>
                          <a:spcPts val="100"/>
                        </a:spcAft>
                      </a:pPr>
                      <a:r>
                        <a:rPr lang="fr-FR" sz="1600" dirty="0">
                          <a:effectLst/>
                          <a:latin typeface="Arial" panose="020B0604020202020204" pitchFamily="34" charset="0"/>
                          <a:cs typeface="Arial" panose="020B0604020202020204" pitchFamily="34" charset="0"/>
                        </a:rPr>
                        <a:t>Chiffre d’affaires total, par produit, service et par client (CA entreprise)</a:t>
                      </a:r>
                      <a:endParaRPr lang="fr-FR" sz="1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spcBef>
                          <a:spcPts val="100"/>
                        </a:spcBef>
                        <a:spcAft>
                          <a:spcPts val="100"/>
                        </a:spcAft>
                      </a:pPr>
                      <a:r>
                        <a:rPr lang="fr-FR" sz="1600" dirty="0">
                          <a:effectLst/>
                          <a:latin typeface="Arial" panose="020B0604020202020204" pitchFamily="34" charset="0"/>
                          <a:cs typeface="Arial" panose="020B0604020202020204" pitchFamily="34" charset="0"/>
                        </a:rPr>
                        <a:t>PGI</a:t>
                      </a:r>
                      <a:endParaRPr lang="fr-FR" sz="1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151916086"/>
                  </a:ext>
                </a:extLst>
              </a:tr>
              <a:tr h="261056">
                <a:tc>
                  <a:txBody>
                    <a:bodyPr/>
                    <a:lstStyle/>
                    <a:p>
                      <a:pPr>
                        <a:spcBef>
                          <a:spcPts val="100"/>
                        </a:spcBef>
                        <a:spcAft>
                          <a:spcPts val="100"/>
                        </a:spcAft>
                      </a:pPr>
                      <a:r>
                        <a:rPr lang="fr-FR" sz="1600" dirty="0">
                          <a:effectLst/>
                          <a:latin typeface="Arial" panose="020B0604020202020204" pitchFamily="34" charset="0"/>
                          <a:cs typeface="Arial" panose="020B0604020202020204" pitchFamily="34" charset="0"/>
                        </a:rPr>
                        <a:t>Taille du marché en nombre de clients (quantité marché)</a:t>
                      </a:r>
                      <a:endParaRPr lang="fr-FR" sz="1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spcBef>
                          <a:spcPts val="100"/>
                        </a:spcBef>
                        <a:spcAft>
                          <a:spcPts val="100"/>
                        </a:spcAft>
                      </a:pPr>
                      <a:r>
                        <a:rPr lang="fr-FR" sz="1600" dirty="0">
                          <a:effectLst/>
                          <a:latin typeface="Arial" panose="020B0604020202020204" pitchFamily="34" charset="0"/>
                          <a:cs typeface="Arial" panose="020B0604020202020204" pitchFamily="34" charset="0"/>
                        </a:rPr>
                        <a:t>INSEE, CCI ; organisme prof…</a:t>
                      </a:r>
                      <a:endParaRPr lang="fr-FR" sz="1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09679349"/>
                  </a:ext>
                </a:extLst>
              </a:tr>
              <a:tr h="261056">
                <a:tc>
                  <a:txBody>
                    <a:bodyPr/>
                    <a:lstStyle/>
                    <a:p>
                      <a:pPr>
                        <a:spcBef>
                          <a:spcPts val="100"/>
                        </a:spcBef>
                        <a:spcAft>
                          <a:spcPts val="100"/>
                        </a:spcAft>
                      </a:pPr>
                      <a:r>
                        <a:rPr lang="fr-FR" sz="1600" dirty="0">
                          <a:effectLst/>
                          <a:latin typeface="Arial" panose="020B0604020202020204" pitchFamily="34" charset="0"/>
                          <a:cs typeface="Arial" panose="020B0604020202020204" pitchFamily="34" charset="0"/>
                        </a:rPr>
                        <a:t>Taille du marché en chiffre d’affaires (CA marché)</a:t>
                      </a:r>
                      <a:endParaRPr lang="fr-FR" sz="1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spcBef>
                          <a:spcPts val="100"/>
                        </a:spcBef>
                        <a:spcAft>
                          <a:spcPts val="100"/>
                        </a:spcAft>
                      </a:pPr>
                      <a:r>
                        <a:rPr lang="fr-FR" sz="1600" dirty="0">
                          <a:effectLst/>
                          <a:latin typeface="Arial" panose="020B0604020202020204" pitchFamily="34" charset="0"/>
                          <a:cs typeface="Arial" panose="020B0604020202020204" pitchFamily="34" charset="0"/>
                        </a:rPr>
                        <a:t>INSEE, CCI ; organisme prof…</a:t>
                      </a:r>
                      <a:endParaRPr lang="fr-FR" sz="1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4276955693"/>
                  </a:ext>
                </a:extLst>
              </a:tr>
              <a:tr h="261056">
                <a:tc>
                  <a:txBody>
                    <a:bodyPr/>
                    <a:lstStyle/>
                    <a:p>
                      <a:pPr>
                        <a:spcBef>
                          <a:spcPts val="100"/>
                        </a:spcBef>
                        <a:spcAft>
                          <a:spcPts val="100"/>
                        </a:spcAft>
                      </a:pPr>
                      <a:r>
                        <a:rPr lang="fr-FR" sz="1600" dirty="0">
                          <a:effectLst/>
                          <a:latin typeface="Arial" panose="020B0604020202020204" pitchFamily="34" charset="0"/>
                          <a:cs typeface="Arial" panose="020B0604020202020204" pitchFamily="34" charset="0"/>
                        </a:rPr>
                        <a:t>Panier moyen de l’entreprise (CA/quantité)</a:t>
                      </a:r>
                      <a:endParaRPr lang="fr-FR" sz="1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spcBef>
                          <a:spcPts val="100"/>
                        </a:spcBef>
                        <a:spcAft>
                          <a:spcPts val="100"/>
                        </a:spcAft>
                      </a:pPr>
                      <a:r>
                        <a:rPr lang="fr-FR" sz="1600" dirty="0">
                          <a:effectLst/>
                          <a:latin typeface="Arial" panose="020B0604020202020204" pitchFamily="34" charset="0"/>
                          <a:cs typeface="Arial" panose="020B0604020202020204" pitchFamily="34" charset="0"/>
                        </a:rPr>
                        <a:t>PGI</a:t>
                      </a:r>
                      <a:endParaRPr lang="fr-FR" sz="1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221931009"/>
                  </a:ext>
                </a:extLst>
              </a:tr>
              <a:tr h="261056">
                <a:tc>
                  <a:txBody>
                    <a:bodyPr/>
                    <a:lstStyle/>
                    <a:p>
                      <a:pPr>
                        <a:spcBef>
                          <a:spcPts val="100"/>
                        </a:spcBef>
                        <a:spcAft>
                          <a:spcPts val="100"/>
                        </a:spcAft>
                      </a:pPr>
                      <a:r>
                        <a:rPr lang="fr-FR" sz="1600">
                          <a:effectLst/>
                          <a:latin typeface="Arial" panose="020B0604020202020204" pitchFamily="34" charset="0"/>
                          <a:cs typeface="Arial" panose="020B0604020202020204" pitchFamily="34" charset="0"/>
                        </a:rPr>
                        <a:t>Panier moyen du marché (CA marché/ quantité marché)</a:t>
                      </a:r>
                      <a:endParaRPr lang="fr-FR" sz="160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spcBef>
                          <a:spcPts val="100"/>
                        </a:spcBef>
                        <a:spcAft>
                          <a:spcPts val="100"/>
                        </a:spcAft>
                      </a:pPr>
                      <a:r>
                        <a:rPr lang="fr-FR" sz="1600" dirty="0">
                          <a:effectLst/>
                          <a:latin typeface="Arial" panose="020B0604020202020204" pitchFamily="34" charset="0"/>
                          <a:cs typeface="Arial" panose="020B0604020202020204" pitchFamily="34" charset="0"/>
                        </a:rPr>
                        <a:t>INSEE, CCI ; organisme prof…</a:t>
                      </a:r>
                      <a:endParaRPr lang="fr-FR" sz="1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139940108"/>
                  </a:ext>
                </a:extLst>
              </a:tr>
              <a:tr h="312382">
                <a:tc>
                  <a:txBody>
                    <a:bodyPr/>
                    <a:lstStyle/>
                    <a:p>
                      <a:pPr>
                        <a:spcBef>
                          <a:spcPts val="100"/>
                        </a:spcBef>
                        <a:spcAft>
                          <a:spcPts val="100"/>
                        </a:spcAft>
                      </a:pPr>
                      <a:r>
                        <a:rPr lang="fr-FR" sz="1600">
                          <a:effectLst/>
                          <a:latin typeface="Arial" panose="020B0604020202020204" pitchFamily="34" charset="0"/>
                          <a:cs typeface="Arial" panose="020B0604020202020204" pitchFamily="34" charset="0"/>
                        </a:rPr>
                        <a:t>La part de marché de l’entreprise (CA marché / CA entreprise)</a:t>
                      </a:r>
                      <a:endParaRPr lang="fr-FR" sz="160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spcBef>
                          <a:spcPts val="100"/>
                        </a:spcBef>
                        <a:spcAft>
                          <a:spcPts val="100"/>
                        </a:spcAft>
                      </a:pPr>
                      <a:r>
                        <a:rPr lang="fr-FR" sz="1600" dirty="0">
                          <a:effectLst/>
                          <a:latin typeface="Arial" panose="020B0604020202020204" pitchFamily="34" charset="0"/>
                          <a:cs typeface="Arial" panose="020B0604020202020204" pitchFamily="34" charset="0"/>
                        </a:rPr>
                        <a:t>PGI + INSEE, CCI ; organisme prof…</a:t>
                      </a:r>
                      <a:endParaRPr lang="fr-FR" sz="1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216191208"/>
                  </a:ext>
                </a:extLst>
              </a:tr>
              <a:tr h="261056">
                <a:tc>
                  <a:txBody>
                    <a:bodyPr/>
                    <a:lstStyle/>
                    <a:p>
                      <a:pPr>
                        <a:spcBef>
                          <a:spcPts val="100"/>
                        </a:spcBef>
                        <a:spcAft>
                          <a:spcPts val="100"/>
                        </a:spcAft>
                      </a:pPr>
                      <a:r>
                        <a:rPr lang="fr-FR" sz="1600">
                          <a:effectLst/>
                          <a:latin typeface="Arial" panose="020B0604020202020204" pitchFamily="34" charset="0"/>
                          <a:cs typeface="Arial" panose="020B0604020202020204" pitchFamily="34" charset="0"/>
                        </a:rPr>
                        <a:t>Le taux d’incidents</a:t>
                      </a:r>
                      <a:endParaRPr lang="fr-FR" sz="160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spcBef>
                          <a:spcPts val="100"/>
                        </a:spcBef>
                        <a:spcAft>
                          <a:spcPts val="100"/>
                        </a:spcAft>
                      </a:pPr>
                      <a:r>
                        <a:rPr lang="fr-FR" sz="1600" dirty="0">
                          <a:effectLst/>
                          <a:latin typeface="Arial" panose="020B0604020202020204" pitchFamily="34" charset="0"/>
                          <a:cs typeface="Arial" panose="020B0604020202020204" pitchFamily="34" charset="0"/>
                        </a:rPr>
                        <a:t>PGI</a:t>
                      </a:r>
                      <a:endParaRPr lang="fr-FR" sz="1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237695486"/>
                  </a:ext>
                </a:extLst>
              </a:tr>
              <a:tr h="261056">
                <a:tc>
                  <a:txBody>
                    <a:bodyPr/>
                    <a:lstStyle/>
                    <a:p>
                      <a:pPr>
                        <a:spcBef>
                          <a:spcPts val="100"/>
                        </a:spcBef>
                        <a:spcAft>
                          <a:spcPts val="100"/>
                        </a:spcAft>
                      </a:pPr>
                      <a:r>
                        <a:rPr lang="fr-FR" sz="1600">
                          <a:effectLst/>
                          <a:latin typeface="Arial" panose="020B0604020202020204" pitchFamily="34" charset="0"/>
                          <a:cs typeface="Arial" panose="020B0604020202020204" pitchFamily="34" charset="0"/>
                        </a:rPr>
                        <a:t>La répartition sociologique, géographiques des consommateurs,</a:t>
                      </a:r>
                      <a:endParaRPr lang="fr-FR" sz="160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spcBef>
                          <a:spcPts val="100"/>
                        </a:spcBef>
                        <a:spcAft>
                          <a:spcPts val="100"/>
                        </a:spcAft>
                      </a:pPr>
                      <a:r>
                        <a:rPr lang="fr-FR" sz="1600" dirty="0">
                          <a:effectLst/>
                          <a:latin typeface="Arial" panose="020B0604020202020204" pitchFamily="34" charset="0"/>
                          <a:cs typeface="Arial" panose="020B0604020202020204" pitchFamily="34" charset="0"/>
                        </a:rPr>
                        <a:t>INSEE, CCI ; organisme prof…</a:t>
                      </a:r>
                      <a:endParaRPr lang="fr-FR" sz="1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372168568"/>
                  </a:ext>
                </a:extLst>
              </a:tr>
              <a:tr h="261056">
                <a:tc>
                  <a:txBody>
                    <a:bodyPr/>
                    <a:lstStyle/>
                    <a:p>
                      <a:pPr>
                        <a:spcBef>
                          <a:spcPts val="100"/>
                        </a:spcBef>
                        <a:spcAft>
                          <a:spcPts val="100"/>
                        </a:spcAft>
                      </a:pPr>
                      <a:r>
                        <a:rPr lang="fr-FR" sz="1600">
                          <a:effectLst/>
                          <a:latin typeface="Arial" panose="020B0604020202020204" pitchFamily="34" charset="0"/>
                          <a:cs typeface="Arial" panose="020B0604020202020204" pitchFamily="34" charset="0"/>
                        </a:rPr>
                        <a:t>Délai entre 2 achats </a:t>
                      </a:r>
                      <a:endParaRPr lang="fr-FR" sz="160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spcBef>
                          <a:spcPts val="100"/>
                        </a:spcBef>
                        <a:spcAft>
                          <a:spcPts val="100"/>
                        </a:spcAft>
                      </a:pPr>
                      <a:r>
                        <a:rPr lang="fr-FR" sz="1600" dirty="0">
                          <a:effectLst/>
                          <a:latin typeface="Arial" panose="020B0604020202020204" pitchFamily="34" charset="0"/>
                          <a:cs typeface="Arial" panose="020B0604020202020204" pitchFamily="34" charset="0"/>
                        </a:rPr>
                        <a:t> </a:t>
                      </a:r>
                      <a:endParaRPr lang="fr-FR" sz="1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2740514797"/>
                  </a:ext>
                </a:extLst>
              </a:tr>
            </a:tbl>
          </a:graphicData>
        </a:graphic>
      </p:graphicFrame>
    </p:spTree>
    <p:extLst>
      <p:ext uri="{BB962C8B-B14F-4D97-AF65-F5344CB8AC3E}">
        <p14:creationId xmlns:p14="http://schemas.microsoft.com/office/powerpoint/2010/main" val="328418614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1599" y="80434"/>
            <a:ext cx="10799233" cy="828021"/>
          </a:xfrm>
        </p:spPr>
        <p:txBody>
          <a:bodyPr>
            <a:noAutofit/>
          </a:bodyPr>
          <a:lstStyle/>
          <a:p>
            <a:pPr>
              <a:spcBef>
                <a:spcPts val="1200"/>
              </a:spcBef>
            </a:pPr>
            <a:r>
              <a:rPr lang="fr-FR" sz="2800" b="1" dirty="0">
                <a:solidFill>
                  <a:schemeClr val="tx1"/>
                </a:solidFill>
                <a:latin typeface="Arial" panose="020B0604020202020204" pitchFamily="34" charset="0"/>
                <a:cs typeface="Arial" panose="020B0604020202020204" pitchFamily="34" charset="0"/>
              </a:rPr>
              <a:t>2. Étude de la demande</a:t>
            </a:r>
            <a:br>
              <a:rPr lang="fr-FR" sz="2800" b="1" dirty="0">
                <a:solidFill>
                  <a:srgbClr val="FFFF00"/>
                </a:solidFill>
                <a:latin typeface="Arial" panose="020B0604020202020204" pitchFamily="34" charset="0"/>
                <a:cs typeface="Arial" panose="020B0604020202020204" pitchFamily="34" charset="0"/>
              </a:rPr>
            </a:br>
            <a:r>
              <a:rPr lang="fr-FR" sz="2800" b="1" dirty="0">
                <a:solidFill>
                  <a:srgbClr val="FFFF00"/>
                </a:solidFill>
                <a:latin typeface="Arial" panose="020B0604020202020204" pitchFamily="34" charset="0"/>
                <a:cs typeface="Arial" panose="020B0604020202020204" pitchFamily="34" charset="0"/>
              </a:rPr>
              <a:t>2.1. Étude quantitative</a:t>
            </a:r>
            <a:endParaRPr lang="fr-FR" sz="2800" dirty="0">
              <a:solidFill>
                <a:srgbClr val="FFFF00"/>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7FBBE566-A08C-4EC8-BE8C-FA295D9A91DF}"/>
              </a:ext>
            </a:extLst>
          </p:cNvPr>
          <p:cNvSpPr/>
          <p:nvPr/>
        </p:nvSpPr>
        <p:spPr>
          <a:xfrm>
            <a:off x="140636" y="979630"/>
            <a:ext cx="5453737" cy="523220"/>
          </a:xfrm>
          <a:prstGeom prst="rect">
            <a:avLst/>
          </a:prstGeom>
        </p:spPr>
        <p:txBody>
          <a:bodyPr wrap="none">
            <a:spAutoFit/>
          </a:bodyPr>
          <a:lstStyle/>
          <a:p>
            <a:pPr marL="342900" lvl="0" indent="-342900">
              <a:spcBef>
                <a:spcPts val="600"/>
              </a:spcBef>
              <a:spcAft>
                <a:spcPts val="600"/>
              </a:spcAft>
              <a:buFont typeface="Symbol" panose="05050102010706020507" pitchFamily="18" charset="2"/>
              <a:buChar char=""/>
            </a:pPr>
            <a:r>
              <a:rPr lang="fr-FR" sz="2800" b="1" kern="1400" spc="-50" dirty="0">
                <a:latin typeface="Arial" panose="020B0604020202020204" pitchFamily="34" charset="0"/>
                <a:ea typeface="Times New Roman" panose="02020603050405020304" pitchFamily="18" charset="0"/>
                <a:cs typeface="Times New Roman" panose="02020603050405020304" pitchFamily="18" charset="0"/>
              </a:rPr>
              <a:t>Besoins, motivations et freins</a:t>
            </a:r>
          </a:p>
        </p:txBody>
      </p:sp>
      <p:graphicFrame>
        <p:nvGraphicFramePr>
          <p:cNvPr id="4" name="Tableau 3">
            <a:extLst>
              <a:ext uri="{FF2B5EF4-FFF2-40B4-BE49-F238E27FC236}">
                <a16:creationId xmlns:a16="http://schemas.microsoft.com/office/drawing/2014/main" id="{ADF7030C-60D6-4496-BC30-1DD52BEB3AB4}"/>
              </a:ext>
            </a:extLst>
          </p:cNvPr>
          <p:cNvGraphicFramePr>
            <a:graphicFrameLocks noGrp="1"/>
          </p:cNvGraphicFramePr>
          <p:nvPr>
            <p:extLst>
              <p:ext uri="{D42A27DB-BD31-4B8C-83A1-F6EECF244321}">
                <p14:modId xmlns:p14="http://schemas.microsoft.com/office/powerpoint/2010/main" val="2010659136"/>
              </p:ext>
            </p:extLst>
          </p:nvPr>
        </p:nvGraphicFramePr>
        <p:xfrm>
          <a:off x="368502" y="1934633"/>
          <a:ext cx="11417098" cy="4233332"/>
        </p:xfrm>
        <a:graphic>
          <a:graphicData uri="http://schemas.openxmlformats.org/drawingml/2006/table">
            <a:tbl>
              <a:tblPr firstRow="1" firstCol="1" bandRow="1">
                <a:tableStyleId>{5C22544A-7EE6-4342-B048-85BDC9FD1C3A}</a:tableStyleId>
              </a:tblPr>
              <a:tblGrid>
                <a:gridCol w="1821331">
                  <a:extLst>
                    <a:ext uri="{9D8B030D-6E8A-4147-A177-3AD203B41FA5}">
                      <a16:colId xmlns:a16="http://schemas.microsoft.com/office/drawing/2014/main" val="3127264049"/>
                    </a:ext>
                  </a:extLst>
                </a:gridCol>
                <a:gridCol w="1772313">
                  <a:extLst>
                    <a:ext uri="{9D8B030D-6E8A-4147-A177-3AD203B41FA5}">
                      <a16:colId xmlns:a16="http://schemas.microsoft.com/office/drawing/2014/main" val="2865883323"/>
                    </a:ext>
                  </a:extLst>
                </a:gridCol>
                <a:gridCol w="7823454">
                  <a:extLst>
                    <a:ext uri="{9D8B030D-6E8A-4147-A177-3AD203B41FA5}">
                      <a16:colId xmlns:a16="http://schemas.microsoft.com/office/drawing/2014/main" val="2663792245"/>
                    </a:ext>
                  </a:extLst>
                </a:gridCol>
              </a:tblGrid>
              <a:tr h="422762">
                <a:tc rowSpan="7">
                  <a:txBody>
                    <a:bodyPr/>
                    <a:lstStyle/>
                    <a:p>
                      <a:pPr algn="ctr">
                        <a:spcBef>
                          <a:spcPts val="600"/>
                        </a:spcBef>
                        <a:spcAft>
                          <a:spcPts val="300"/>
                        </a:spcAft>
                      </a:pPr>
                      <a:r>
                        <a:rPr lang="fr-FR" sz="2400" dirty="0">
                          <a:effectLst/>
                          <a:latin typeface="Arial" panose="020B0604020202020204" pitchFamily="34" charset="0"/>
                          <a:cs typeface="Arial" panose="020B0604020202020204" pitchFamily="34" charset="0"/>
                        </a:rPr>
                        <a:t>La motivation</a:t>
                      </a:r>
                      <a:endParaRPr lang="fr-FR"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2652" marR="2652" marT="0" marB="0" anchor="ctr"/>
                </a:tc>
                <a:tc gridSpan="2">
                  <a:txBody>
                    <a:bodyPr/>
                    <a:lstStyle/>
                    <a:p>
                      <a:pPr algn="ctr">
                        <a:spcBef>
                          <a:spcPts val="200"/>
                        </a:spcBef>
                        <a:spcAft>
                          <a:spcPts val="200"/>
                        </a:spcAft>
                      </a:pPr>
                      <a:r>
                        <a:rPr lang="fr-FR" sz="2000" dirty="0">
                          <a:effectLst/>
                          <a:latin typeface="Arial" panose="020B0604020202020204" pitchFamily="34" charset="0"/>
                          <a:cs typeface="Arial" panose="020B0604020202020204" pitchFamily="34" charset="0"/>
                        </a:rPr>
                        <a:t>Les éléments suivants influent sur la motivation</a:t>
                      </a:r>
                      <a:endParaRPr lang="fr-F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2652" marR="2652" marT="0" marB="0" anchor="ctr"/>
                </a:tc>
                <a:tc hMerge="1">
                  <a:txBody>
                    <a:bodyPr/>
                    <a:lstStyle/>
                    <a:p>
                      <a:endParaRPr lang="fr-FR"/>
                    </a:p>
                  </a:txBody>
                  <a:tcPr/>
                </a:tc>
                <a:extLst>
                  <a:ext uri="{0D108BD9-81ED-4DB2-BD59-A6C34878D82A}">
                    <a16:rowId xmlns:a16="http://schemas.microsoft.com/office/drawing/2014/main" val="1384341050"/>
                  </a:ext>
                </a:extLst>
              </a:tr>
              <a:tr h="422762">
                <a:tc vMerge="1">
                  <a:txBody>
                    <a:bodyPr/>
                    <a:lstStyle/>
                    <a:p>
                      <a:endParaRPr lang="fr-FR"/>
                    </a:p>
                  </a:txBody>
                  <a:tcPr/>
                </a:tc>
                <a:tc>
                  <a:txBody>
                    <a:bodyPr/>
                    <a:lstStyle/>
                    <a:p>
                      <a:pPr>
                        <a:spcAft>
                          <a:spcPts val="0"/>
                        </a:spcAft>
                      </a:pPr>
                      <a:r>
                        <a:rPr lang="fr-FR" sz="1800" b="1" dirty="0">
                          <a:effectLst/>
                          <a:latin typeface="Arial" panose="020B0604020202020204" pitchFamily="34" charset="0"/>
                          <a:cs typeface="Arial" panose="020B0604020202020204" pitchFamily="34" charset="0"/>
                        </a:rPr>
                        <a:t>Famille</a:t>
                      </a:r>
                      <a:endParaRPr lang="fr-FR"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2652" marR="2652" marT="0" marB="0" anchor="ctr"/>
                </a:tc>
                <a:tc>
                  <a:txBody>
                    <a:bodyPr/>
                    <a:lstStyle/>
                    <a:p>
                      <a:pPr>
                        <a:spcAft>
                          <a:spcPts val="0"/>
                        </a:spcAft>
                      </a:pPr>
                      <a:r>
                        <a:rPr lang="fr-FR" sz="1800" dirty="0">
                          <a:effectLst/>
                          <a:latin typeface="Arial" panose="020B0604020202020204" pitchFamily="34" charset="0"/>
                          <a:cs typeface="Arial" panose="020B0604020202020204" pitchFamily="34" charset="0"/>
                        </a:rPr>
                        <a:t>Elle transmet ses valeurs, ses habitudes, ses normes, sa culture.</a:t>
                      </a:r>
                      <a:endParaRPr lang="fr-F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2652" marR="2652" marT="0" marB="0" anchor="ctr"/>
                </a:tc>
                <a:extLst>
                  <a:ext uri="{0D108BD9-81ED-4DB2-BD59-A6C34878D82A}">
                    <a16:rowId xmlns:a16="http://schemas.microsoft.com/office/drawing/2014/main" val="748048274"/>
                  </a:ext>
                </a:extLst>
              </a:tr>
              <a:tr h="422762">
                <a:tc vMerge="1">
                  <a:txBody>
                    <a:bodyPr/>
                    <a:lstStyle/>
                    <a:p>
                      <a:endParaRPr lang="fr-FR"/>
                    </a:p>
                  </a:txBody>
                  <a:tcPr/>
                </a:tc>
                <a:tc>
                  <a:txBody>
                    <a:bodyPr/>
                    <a:lstStyle/>
                    <a:p>
                      <a:pPr>
                        <a:spcAft>
                          <a:spcPts val="0"/>
                        </a:spcAft>
                      </a:pPr>
                      <a:r>
                        <a:rPr lang="fr-FR" sz="1800" b="1" dirty="0">
                          <a:effectLst/>
                          <a:latin typeface="Arial" panose="020B0604020202020204" pitchFamily="34" charset="0"/>
                          <a:cs typeface="Arial" panose="020B0604020202020204" pitchFamily="34" charset="0"/>
                        </a:rPr>
                        <a:t>Culture</a:t>
                      </a:r>
                      <a:endParaRPr lang="fr-FR"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2652" marR="2652" marT="0" marB="0" anchor="ctr"/>
                </a:tc>
                <a:tc>
                  <a:txBody>
                    <a:bodyPr/>
                    <a:lstStyle/>
                    <a:p>
                      <a:pPr>
                        <a:spcAft>
                          <a:spcPts val="0"/>
                        </a:spcAft>
                      </a:pPr>
                      <a:r>
                        <a:rPr lang="fr-FR" sz="1800" dirty="0">
                          <a:effectLst/>
                          <a:latin typeface="Arial" panose="020B0604020202020204" pitchFamily="34" charset="0"/>
                          <a:cs typeface="Arial" panose="020B0604020202020204" pitchFamily="34" charset="0"/>
                        </a:rPr>
                        <a:t>Elle est liée à la famille, au niveau d’étude, aux relations, aux expériences. </a:t>
                      </a:r>
                      <a:endParaRPr lang="fr-F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2652" marR="2652" marT="0" marB="0" anchor="ctr"/>
                </a:tc>
                <a:extLst>
                  <a:ext uri="{0D108BD9-81ED-4DB2-BD59-A6C34878D82A}">
                    <a16:rowId xmlns:a16="http://schemas.microsoft.com/office/drawing/2014/main" val="2836323740"/>
                  </a:ext>
                </a:extLst>
              </a:tr>
              <a:tr h="658899">
                <a:tc vMerge="1">
                  <a:txBody>
                    <a:bodyPr/>
                    <a:lstStyle/>
                    <a:p>
                      <a:endParaRPr lang="fr-FR"/>
                    </a:p>
                  </a:txBody>
                  <a:tcPr/>
                </a:tc>
                <a:tc>
                  <a:txBody>
                    <a:bodyPr/>
                    <a:lstStyle/>
                    <a:p>
                      <a:pPr>
                        <a:spcAft>
                          <a:spcPts val="0"/>
                        </a:spcAft>
                      </a:pPr>
                      <a:r>
                        <a:rPr lang="fr-FR" sz="1800" b="1" dirty="0">
                          <a:effectLst/>
                          <a:latin typeface="Arial" panose="020B0604020202020204" pitchFamily="34" charset="0"/>
                          <a:cs typeface="Arial" panose="020B0604020202020204" pitchFamily="34" charset="0"/>
                        </a:rPr>
                        <a:t>Classe sociale</a:t>
                      </a:r>
                      <a:endParaRPr lang="fr-FR"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2652" marR="2652" marT="0" marB="0" anchor="ctr"/>
                </a:tc>
                <a:tc>
                  <a:txBody>
                    <a:bodyPr/>
                    <a:lstStyle/>
                    <a:p>
                      <a:pPr>
                        <a:spcAft>
                          <a:spcPts val="0"/>
                        </a:spcAft>
                      </a:pPr>
                      <a:r>
                        <a:rPr lang="fr-FR" sz="1800" dirty="0">
                          <a:effectLst/>
                          <a:latin typeface="Arial" panose="020B0604020202020204" pitchFamily="34" charset="0"/>
                          <a:cs typeface="Arial" panose="020B0604020202020204" pitchFamily="34" charset="0"/>
                        </a:rPr>
                        <a:t>L’individu s’identifie à un groupe social dont il en reprend les valeurs et les codes.</a:t>
                      </a:r>
                      <a:endParaRPr lang="fr-F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2652" marR="2652" marT="0" marB="0" anchor="ctr"/>
                </a:tc>
                <a:extLst>
                  <a:ext uri="{0D108BD9-81ED-4DB2-BD59-A6C34878D82A}">
                    <a16:rowId xmlns:a16="http://schemas.microsoft.com/office/drawing/2014/main" val="3062511181"/>
                  </a:ext>
                </a:extLst>
              </a:tr>
              <a:tr h="988349">
                <a:tc vMerge="1">
                  <a:txBody>
                    <a:bodyPr/>
                    <a:lstStyle/>
                    <a:p>
                      <a:endParaRPr lang="fr-FR"/>
                    </a:p>
                  </a:txBody>
                  <a:tcPr/>
                </a:tc>
                <a:tc>
                  <a:txBody>
                    <a:bodyPr/>
                    <a:lstStyle/>
                    <a:p>
                      <a:pPr>
                        <a:spcAft>
                          <a:spcPts val="0"/>
                        </a:spcAft>
                      </a:pPr>
                      <a:r>
                        <a:rPr lang="fr-FR" sz="1800" b="1" dirty="0">
                          <a:effectLst/>
                          <a:latin typeface="Arial" panose="020B0604020202020204" pitchFamily="34" charset="0"/>
                          <a:cs typeface="Arial" panose="020B0604020202020204" pitchFamily="34" charset="0"/>
                        </a:rPr>
                        <a:t>Stimuli</a:t>
                      </a:r>
                      <a:endParaRPr lang="fr-FR"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2652" marR="2652" marT="0" marB="0" anchor="ctr"/>
                </a:tc>
                <a:tc>
                  <a:txBody>
                    <a:bodyPr/>
                    <a:lstStyle/>
                    <a:p>
                      <a:pPr>
                        <a:spcAft>
                          <a:spcPts val="0"/>
                        </a:spcAft>
                      </a:pPr>
                      <a:r>
                        <a:rPr lang="fr-FR" sz="1800" dirty="0">
                          <a:effectLst/>
                          <a:latin typeface="Arial" panose="020B0604020202020204" pitchFamily="34" charset="0"/>
                          <a:cs typeface="Arial" panose="020B0604020202020204" pitchFamily="34" charset="0"/>
                        </a:rPr>
                        <a:t>L’entreprise envoie des messages qui sont pris en compte par le consommateur avant de passer à l’acte (publicité, argumentaire, le prix, le mode de distribution).</a:t>
                      </a:r>
                      <a:endParaRPr lang="fr-F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2652" marR="2652" marT="0" marB="0" anchor="ctr"/>
                </a:tc>
                <a:extLst>
                  <a:ext uri="{0D108BD9-81ED-4DB2-BD59-A6C34878D82A}">
                    <a16:rowId xmlns:a16="http://schemas.microsoft.com/office/drawing/2014/main" val="2865578222"/>
                  </a:ext>
                </a:extLst>
              </a:tr>
              <a:tr h="658899">
                <a:tc vMerge="1">
                  <a:txBody>
                    <a:bodyPr/>
                    <a:lstStyle/>
                    <a:p>
                      <a:endParaRPr lang="fr-FR"/>
                    </a:p>
                  </a:txBody>
                  <a:tcPr/>
                </a:tc>
                <a:tc>
                  <a:txBody>
                    <a:bodyPr/>
                    <a:lstStyle/>
                    <a:p>
                      <a:pPr>
                        <a:spcAft>
                          <a:spcPts val="0"/>
                        </a:spcAft>
                      </a:pPr>
                      <a:r>
                        <a:rPr lang="fr-FR" sz="1800" b="1" dirty="0">
                          <a:effectLst/>
                          <a:latin typeface="Arial" panose="020B0604020202020204" pitchFamily="34" charset="0"/>
                          <a:cs typeface="Arial" panose="020B0604020202020204" pitchFamily="34" charset="0"/>
                        </a:rPr>
                        <a:t>Âge</a:t>
                      </a:r>
                      <a:endParaRPr lang="fr-FR"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2652" marR="2652" marT="0" marB="0" anchor="ctr"/>
                </a:tc>
                <a:tc>
                  <a:txBody>
                    <a:bodyPr/>
                    <a:lstStyle/>
                    <a:p>
                      <a:pPr>
                        <a:spcAft>
                          <a:spcPts val="0"/>
                        </a:spcAft>
                      </a:pPr>
                      <a:r>
                        <a:rPr lang="fr-FR" sz="1800" dirty="0">
                          <a:effectLst/>
                          <a:latin typeface="Arial" panose="020B0604020202020204" pitchFamily="34" charset="0"/>
                          <a:cs typeface="Arial" panose="020B0604020202020204" pitchFamily="34" charset="0"/>
                        </a:rPr>
                        <a:t>Les besoins et les attentes varient avec l’âge et la consommation y est directement liée. </a:t>
                      </a:r>
                      <a:endParaRPr lang="fr-F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2652" marR="2652" marT="0" marB="0" anchor="ctr"/>
                </a:tc>
                <a:extLst>
                  <a:ext uri="{0D108BD9-81ED-4DB2-BD59-A6C34878D82A}">
                    <a16:rowId xmlns:a16="http://schemas.microsoft.com/office/drawing/2014/main" val="3106202159"/>
                  </a:ext>
                </a:extLst>
              </a:tr>
              <a:tr h="658899">
                <a:tc vMerge="1">
                  <a:txBody>
                    <a:bodyPr/>
                    <a:lstStyle/>
                    <a:p>
                      <a:endParaRPr lang="fr-FR"/>
                    </a:p>
                  </a:txBody>
                  <a:tcPr/>
                </a:tc>
                <a:tc>
                  <a:txBody>
                    <a:bodyPr/>
                    <a:lstStyle/>
                    <a:p>
                      <a:pPr>
                        <a:spcAft>
                          <a:spcPts val="0"/>
                        </a:spcAft>
                      </a:pPr>
                      <a:r>
                        <a:rPr lang="fr-FR" sz="1800" b="1" dirty="0">
                          <a:effectLst/>
                          <a:latin typeface="Arial" panose="020B0604020202020204" pitchFamily="34" charset="0"/>
                          <a:cs typeface="Arial" panose="020B0604020202020204" pitchFamily="34" charset="0"/>
                        </a:rPr>
                        <a:t>Croyances</a:t>
                      </a:r>
                      <a:endParaRPr lang="fr-FR"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2652" marR="2652" marT="0" marB="0" anchor="ctr"/>
                </a:tc>
                <a:tc>
                  <a:txBody>
                    <a:bodyPr/>
                    <a:lstStyle/>
                    <a:p>
                      <a:pPr>
                        <a:spcAft>
                          <a:spcPts val="0"/>
                        </a:spcAft>
                      </a:pPr>
                      <a:r>
                        <a:rPr lang="fr-FR" sz="1800" dirty="0">
                          <a:effectLst/>
                          <a:latin typeface="Arial" panose="020B0604020202020204" pitchFamily="34" charset="0"/>
                          <a:cs typeface="Arial" panose="020B0604020202020204" pitchFamily="34" charset="0"/>
                        </a:rPr>
                        <a:t>Les croyances font partie de la personnalité. Elles proviennent de la famille, du groupe social ou de la perception de soi. </a:t>
                      </a:r>
                      <a:endParaRPr lang="fr-F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2652" marR="2652" marT="0" marB="0" anchor="ctr"/>
                </a:tc>
                <a:extLst>
                  <a:ext uri="{0D108BD9-81ED-4DB2-BD59-A6C34878D82A}">
                    <a16:rowId xmlns:a16="http://schemas.microsoft.com/office/drawing/2014/main" val="1517927470"/>
                  </a:ext>
                </a:extLst>
              </a:tr>
            </a:tbl>
          </a:graphicData>
        </a:graphic>
      </p:graphicFrame>
    </p:spTree>
    <p:extLst>
      <p:ext uri="{BB962C8B-B14F-4D97-AF65-F5344CB8AC3E}">
        <p14:creationId xmlns:p14="http://schemas.microsoft.com/office/powerpoint/2010/main" val="14247132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1599" y="80434"/>
            <a:ext cx="10799233" cy="1007533"/>
          </a:xfrm>
        </p:spPr>
        <p:txBody>
          <a:bodyPr>
            <a:normAutofit fontScale="90000"/>
          </a:bodyPr>
          <a:lstStyle/>
          <a:p>
            <a:pPr>
              <a:spcBef>
                <a:spcPts val="1200"/>
              </a:spcBef>
            </a:pPr>
            <a:r>
              <a:rPr lang="fr-FR" sz="3600" b="1" dirty="0">
                <a:solidFill>
                  <a:schemeClr val="tx1"/>
                </a:solidFill>
                <a:latin typeface="Arial" panose="020B0604020202020204" pitchFamily="34" charset="0"/>
                <a:cs typeface="Arial" panose="020B0604020202020204" pitchFamily="34" charset="0"/>
              </a:rPr>
              <a:t>2. Étude de la demande</a:t>
            </a:r>
            <a:br>
              <a:rPr lang="fr-FR" sz="3200" b="1" dirty="0">
                <a:solidFill>
                  <a:srgbClr val="FFFF00"/>
                </a:solidFill>
                <a:latin typeface="Arial" panose="020B0604020202020204" pitchFamily="34" charset="0"/>
                <a:cs typeface="Arial" panose="020B0604020202020204" pitchFamily="34" charset="0"/>
              </a:rPr>
            </a:br>
            <a:r>
              <a:rPr lang="fr-FR" sz="3200" b="1" dirty="0">
                <a:solidFill>
                  <a:srgbClr val="FFFF00"/>
                </a:solidFill>
                <a:latin typeface="Arial" panose="020B0604020202020204" pitchFamily="34" charset="0"/>
                <a:cs typeface="Arial" panose="020B0604020202020204" pitchFamily="34" charset="0"/>
              </a:rPr>
              <a:t>2.1. Étude quantitative</a:t>
            </a:r>
            <a:endParaRPr lang="fr-FR" sz="3200" dirty="0">
              <a:solidFill>
                <a:srgbClr val="FFFF00"/>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7FBBE566-A08C-4EC8-BE8C-FA295D9A91DF}"/>
              </a:ext>
            </a:extLst>
          </p:cNvPr>
          <p:cNvSpPr/>
          <p:nvPr/>
        </p:nvSpPr>
        <p:spPr>
          <a:xfrm>
            <a:off x="153515" y="1159934"/>
            <a:ext cx="5453737" cy="523220"/>
          </a:xfrm>
          <a:prstGeom prst="rect">
            <a:avLst/>
          </a:prstGeom>
        </p:spPr>
        <p:txBody>
          <a:bodyPr wrap="none">
            <a:spAutoFit/>
          </a:bodyPr>
          <a:lstStyle/>
          <a:p>
            <a:pPr marL="342900" lvl="0" indent="-342900">
              <a:spcBef>
                <a:spcPts val="600"/>
              </a:spcBef>
              <a:spcAft>
                <a:spcPts val="600"/>
              </a:spcAft>
              <a:buFont typeface="Symbol" panose="05050102010706020507" pitchFamily="18" charset="2"/>
              <a:buChar char=""/>
            </a:pPr>
            <a:r>
              <a:rPr lang="fr-FR" sz="2800" b="1" kern="1400" spc="-50" dirty="0">
                <a:latin typeface="Arial" panose="020B0604020202020204" pitchFamily="34" charset="0"/>
                <a:ea typeface="Times New Roman" panose="02020603050405020304" pitchFamily="18" charset="0"/>
                <a:cs typeface="Times New Roman" panose="02020603050405020304" pitchFamily="18" charset="0"/>
              </a:rPr>
              <a:t>Besoins, motivations et freins</a:t>
            </a:r>
          </a:p>
        </p:txBody>
      </p:sp>
      <p:graphicFrame>
        <p:nvGraphicFramePr>
          <p:cNvPr id="4" name="Tableau 3">
            <a:extLst>
              <a:ext uri="{FF2B5EF4-FFF2-40B4-BE49-F238E27FC236}">
                <a16:creationId xmlns:a16="http://schemas.microsoft.com/office/drawing/2014/main" id="{ADF7030C-60D6-4496-BC30-1DD52BEB3AB4}"/>
              </a:ext>
            </a:extLst>
          </p:cNvPr>
          <p:cNvGraphicFramePr>
            <a:graphicFrameLocks noGrp="1"/>
          </p:cNvGraphicFramePr>
          <p:nvPr>
            <p:extLst>
              <p:ext uri="{D42A27DB-BD31-4B8C-83A1-F6EECF244321}">
                <p14:modId xmlns:p14="http://schemas.microsoft.com/office/powerpoint/2010/main" val="1122745534"/>
              </p:ext>
            </p:extLst>
          </p:nvPr>
        </p:nvGraphicFramePr>
        <p:xfrm>
          <a:off x="690235" y="1871133"/>
          <a:ext cx="10799233" cy="4373036"/>
        </p:xfrm>
        <a:graphic>
          <a:graphicData uri="http://schemas.openxmlformats.org/drawingml/2006/table">
            <a:tbl>
              <a:tblPr firstRow="1" firstCol="1" bandRow="1">
                <a:tableStyleId>{5C22544A-7EE6-4342-B048-85BDC9FD1C3A}</a:tableStyleId>
              </a:tblPr>
              <a:tblGrid>
                <a:gridCol w="1697365">
                  <a:extLst>
                    <a:ext uri="{9D8B030D-6E8A-4147-A177-3AD203B41FA5}">
                      <a16:colId xmlns:a16="http://schemas.microsoft.com/office/drawing/2014/main" val="3127264049"/>
                    </a:ext>
                  </a:extLst>
                </a:gridCol>
                <a:gridCol w="1892300">
                  <a:extLst>
                    <a:ext uri="{9D8B030D-6E8A-4147-A177-3AD203B41FA5}">
                      <a16:colId xmlns:a16="http://schemas.microsoft.com/office/drawing/2014/main" val="2865883323"/>
                    </a:ext>
                  </a:extLst>
                </a:gridCol>
                <a:gridCol w="7209568">
                  <a:extLst>
                    <a:ext uri="{9D8B030D-6E8A-4147-A177-3AD203B41FA5}">
                      <a16:colId xmlns:a16="http://schemas.microsoft.com/office/drawing/2014/main" val="2663792245"/>
                    </a:ext>
                  </a:extLst>
                </a:gridCol>
              </a:tblGrid>
              <a:tr h="473568">
                <a:tc rowSpan="6">
                  <a:txBody>
                    <a:bodyPr/>
                    <a:lstStyle/>
                    <a:p>
                      <a:pPr algn="ctr">
                        <a:spcBef>
                          <a:spcPts val="600"/>
                        </a:spcBef>
                        <a:spcAft>
                          <a:spcPts val="300"/>
                        </a:spcAft>
                      </a:pPr>
                      <a:r>
                        <a:rPr lang="fr-FR" sz="2400" dirty="0">
                          <a:effectLst/>
                          <a:latin typeface="Arial" panose="020B0604020202020204" pitchFamily="34" charset="0"/>
                          <a:cs typeface="Arial" panose="020B0604020202020204" pitchFamily="34" charset="0"/>
                        </a:rPr>
                        <a:t>La motivation</a:t>
                      </a:r>
                      <a:endParaRPr lang="fr-FR"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2652" marR="2652" marT="0" marB="0" anchor="ctr"/>
                </a:tc>
                <a:tc gridSpan="2">
                  <a:txBody>
                    <a:bodyPr/>
                    <a:lstStyle/>
                    <a:p>
                      <a:pPr algn="ctr">
                        <a:spcBef>
                          <a:spcPts val="200"/>
                        </a:spcBef>
                        <a:spcAft>
                          <a:spcPts val="200"/>
                        </a:spcAft>
                      </a:pPr>
                      <a:r>
                        <a:rPr lang="fr-FR" sz="2000" dirty="0">
                          <a:effectLst/>
                          <a:latin typeface="Arial" panose="020B0604020202020204" pitchFamily="34" charset="0"/>
                          <a:cs typeface="Arial" panose="020B0604020202020204" pitchFamily="34" charset="0"/>
                        </a:rPr>
                        <a:t>Les éléments suivants influent sur la motivation</a:t>
                      </a:r>
                      <a:endParaRPr lang="fr-F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2652" marR="2652" marT="0" marB="0" anchor="ctr"/>
                </a:tc>
                <a:tc hMerge="1">
                  <a:txBody>
                    <a:bodyPr/>
                    <a:lstStyle/>
                    <a:p>
                      <a:endParaRPr lang="fr-FR"/>
                    </a:p>
                  </a:txBody>
                  <a:tcPr/>
                </a:tc>
                <a:extLst>
                  <a:ext uri="{0D108BD9-81ED-4DB2-BD59-A6C34878D82A}">
                    <a16:rowId xmlns:a16="http://schemas.microsoft.com/office/drawing/2014/main" val="1384341050"/>
                  </a:ext>
                </a:extLst>
              </a:tr>
              <a:tr h="738083">
                <a:tc vMerge="1">
                  <a:txBody>
                    <a:bodyPr/>
                    <a:lstStyle/>
                    <a:p>
                      <a:endParaRPr lang="fr-FR"/>
                    </a:p>
                  </a:txBody>
                  <a:tcPr/>
                </a:tc>
                <a:tc>
                  <a:txBody>
                    <a:bodyPr/>
                    <a:lstStyle/>
                    <a:p>
                      <a:pPr>
                        <a:spcAft>
                          <a:spcPts val="0"/>
                        </a:spcAft>
                      </a:pPr>
                      <a:r>
                        <a:rPr lang="fr-FR" sz="1800" b="1" dirty="0">
                          <a:effectLst/>
                          <a:latin typeface="Arial" panose="020B0604020202020204" pitchFamily="34" charset="0"/>
                          <a:cs typeface="Arial" panose="020B0604020202020204" pitchFamily="34" charset="0"/>
                        </a:rPr>
                        <a:t>Croyances</a:t>
                      </a:r>
                      <a:endParaRPr lang="fr-FR"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2652" marR="2652" marT="0" marB="0" anchor="ctr"/>
                </a:tc>
                <a:tc>
                  <a:txBody>
                    <a:bodyPr/>
                    <a:lstStyle/>
                    <a:p>
                      <a:pPr>
                        <a:spcAft>
                          <a:spcPts val="0"/>
                        </a:spcAft>
                      </a:pPr>
                      <a:r>
                        <a:rPr lang="fr-FR" sz="1800" dirty="0">
                          <a:effectLst/>
                          <a:latin typeface="Arial" panose="020B0604020202020204" pitchFamily="34" charset="0"/>
                          <a:cs typeface="Arial" panose="020B0604020202020204" pitchFamily="34" charset="0"/>
                        </a:rPr>
                        <a:t>Les croyances font partie de la personnalité. Elles proviennent de la famille, du groupe social ou de la perception de soi. </a:t>
                      </a:r>
                      <a:endParaRPr lang="fr-F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2652" marR="2652" marT="0" marB="0" anchor="ctr"/>
                </a:tc>
                <a:extLst>
                  <a:ext uri="{0D108BD9-81ED-4DB2-BD59-A6C34878D82A}">
                    <a16:rowId xmlns:a16="http://schemas.microsoft.com/office/drawing/2014/main" val="1517927470"/>
                  </a:ext>
                </a:extLst>
              </a:tr>
              <a:tr h="738083">
                <a:tc vMerge="1">
                  <a:txBody>
                    <a:bodyPr/>
                    <a:lstStyle/>
                    <a:p>
                      <a:endParaRPr lang="fr-FR"/>
                    </a:p>
                  </a:txBody>
                  <a:tcPr/>
                </a:tc>
                <a:tc>
                  <a:txBody>
                    <a:bodyPr/>
                    <a:lstStyle/>
                    <a:p>
                      <a:pPr>
                        <a:spcAft>
                          <a:spcPts val="0"/>
                        </a:spcAft>
                      </a:pPr>
                      <a:r>
                        <a:rPr lang="fr-FR" sz="1800" b="1" dirty="0">
                          <a:effectLst/>
                          <a:latin typeface="Arial" panose="020B0604020202020204" pitchFamily="34" charset="0"/>
                          <a:cs typeface="Arial" panose="020B0604020202020204" pitchFamily="34" charset="0"/>
                        </a:rPr>
                        <a:t>Profession</a:t>
                      </a:r>
                      <a:endParaRPr lang="fr-FR"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2652" marR="2652" marT="0" marB="0" anchor="ctr"/>
                </a:tc>
                <a:tc>
                  <a:txBody>
                    <a:bodyPr/>
                    <a:lstStyle/>
                    <a:p>
                      <a:pPr>
                        <a:spcAft>
                          <a:spcPts val="0"/>
                        </a:spcAft>
                      </a:pPr>
                      <a:r>
                        <a:rPr lang="fr-FR" sz="1800" dirty="0">
                          <a:effectLst/>
                          <a:latin typeface="Arial" panose="020B0604020202020204" pitchFamily="34" charset="0"/>
                          <a:cs typeface="Arial" panose="020B0604020202020204" pitchFamily="34" charset="0"/>
                        </a:rPr>
                        <a:t>La profession entraine des achats liés au travail et des achats d’adhésion aux valeurs du groupe.</a:t>
                      </a:r>
                      <a:endParaRPr lang="fr-F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2652" marR="2652" marT="0" marB="0" anchor="ctr"/>
                </a:tc>
                <a:extLst>
                  <a:ext uri="{0D108BD9-81ED-4DB2-BD59-A6C34878D82A}">
                    <a16:rowId xmlns:a16="http://schemas.microsoft.com/office/drawing/2014/main" val="4040100148"/>
                  </a:ext>
                </a:extLst>
              </a:tr>
              <a:tr h="738083">
                <a:tc vMerge="1">
                  <a:txBody>
                    <a:bodyPr/>
                    <a:lstStyle/>
                    <a:p>
                      <a:endParaRPr lang="fr-FR"/>
                    </a:p>
                  </a:txBody>
                  <a:tcPr/>
                </a:tc>
                <a:tc>
                  <a:txBody>
                    <a:bodyPr/>
                    <a:lstStyle/>
                    <a:p>
                      <a:pPr>
                        <a:spcAft>
                          <a:spcPts val="0"/>
                        </a:spcAft>
                      </a:pPr>
                      <a:r>
                        <a:rPr lang="fr-FR" sz="1800" b="1" dirty="0">
                          <a:effectLst/>
                          <a:latin typeface="Arial" panose="020B0604020202020204" pitchFamily="34" charset="0"/>
                          <a:cs typeface="Arial" panose="020B0604020202020204" pitchFamily="34" charset="0"/>
                        </a:rPr>
                        <a:t>Situation financière</a:t>
                      </a:r>
                      <a:endParaRPr lang="fr-FR"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2652" marR="2652" marT="0" marB="0" anchor="ctr"/>
                </a:tc>
                <a:tc>
                  <a:txBody>
                    <a:bodyPr/>
                    <a:lstStyle/>
                    <a:p>
                      <a:pPr>
                        <a:spcAft>
                          <a:spcPts val="0"/>
                        </a:spcAft>
                      </a:pPr>
                      <a:r>
                        <a:rPr lang="fr-FR" sz="1800" dirty="0">
                          <a:effectLst/>
                          <a:latin typeface="Arial" panose="020B0604020202020204" pitchFamily="34" charset="0"/>
                          <a:cs typeface="Arial" panose="020B0604020202020204" pitchFamily="34" charset="0"/>
                        </a:rPr>
                        <a:t>Elle influe directement sur le montant et sur la valeur des achats</a:t>
                      </a:r>
                      <a:endParaRPr lang="fr-F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2652" marR="2652" marT="0" marB="0" anchor="ctr"/>
                </a:tc>
                <a:extLst>
                  <a:ext uri="{0D108BD9-81ED-4DB2-BD59-A6C34878D82A}">
                    <a16:rowId xmlns:a16="http://schemas.microsoft.com/office/drawing/2014/main" val="578725711"/>
                  </a:ext>
                </a:extLst>
              </a:tr>
              <a:tr h="947136">
                <a:tc vMerge="1">
                  <a:txBody>
                    <a:bodyPr/>
                    <a:lstStyle/>
                    <a:p>
                      <a:endParaRPr lang="fr-FR"/>
                    </a:p>
                  </a:txBody>
                  <a:tcPr/>
                </a:tc>
                <a:tc>
                  <a:txBody>
                    <a:bodyPr/>
                    <a:lstStyle/>
                    <a:p>
                      <a:pPr>
                        <a:spcAft>
                          <a:spcPts val="0"/>
                        </a:spcAft>
                      </a:pPr>
                      <a:r>
                        <a:rPr lang="fr-FR" sz="1800" b="1" dirty="0">
                          <a:effectLst/>
                          <a:latin typeface="Arial" panose="020B0604020202020204" pitchFamily="34" charset="0"/>
                          <a:cs typeface="Arial" panose="020B0604020202020204" pitchFamily="34" charset="0"/>
                        </a:rPr>
                        <a:t>Concept de soi</a:t>
                      </a:r>
                      <a:endParaRPr lang="fr-FR"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2652" marR="2652" marT="0" marB="0" anchor="ctr"/>
                </a:tc>
                <a:tc>
                  <a:txBody>
                    <a:bodyPr/>
                    <a:lstStyle/>
                    <a:p>
                      <a:pPr>
                        <a:spcAft>
                          <a:spcPts val="0"/>
                        </a:spcAft>
                      </a:pPr>
                      <a:r>
                        <a:rPr lang="fr-FR" sz="1800" dirty="0">
                          <a:effectLst/>
                          <a:latin typeface="Arial" panose="020B0604020202020204" pitchFamily="34" charset="0"/>
                          <a:cs typeface="Arial" panose="020B0604020202020204" pitchFamily="34" charset="0"/>
                        </a:rPr>
                        <a:t>C’est l’image que l’individu a de lui-même. L’achat doit être cohérent avec cette image et la renforcer sans quoi l’achat va provoquer un conflit chez l’individu. </a:t>
                      </a:r>
                      <a:endParaRPr lang="fr-F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2652" marR="2652" marT="0" marB="0" anchor="ctr"/>
                </a:tc>
                <a:extLst>
                  <a:ext uri="{0D108BD9-81ED-4DB2-BD59-A6C34878D82A}">
                    <a16:rowId xmlns:a16="http://schemas.microsoft.com/office/drawing/2014/main" val="480818348"/>
                  </a:ext>
                </a:extLst>
              </a:tr>
              <a:tr h="738083">
                <a:tc vMerge="1">
                  <a:txBody>
                    <a:bodyPr/>
                    <a:lstStyle/>
                    <a:p>
                      <a:endParaRPr lang="fr-FR"/>
                    </a:p>
                  </a:txBody>
                  <a:tcPr/>
                </a:tc>
                <a:tc>
                  <a:txBody>
                    <a:bodyPr/>
                    <a:lstStyle/>
                    <a:p>
                      <a:pPr>
                        <a:spcAft>
                          <a:spcPts val="0"/>
                        </a:spcAft>
                      </a:pPr>
                      <a:r>
                        <a:rPr lang="fr-FR" sz="1800" b="1" dirty="0">
                          <a:effectLst/>
                          <a:latin typeface="Arial" panose="020B0604020202020204" pitchFamily="34" charset="0"/>
                          <a:cs typeface="Arial" panose="020B0604020202020204" pitchFamily="34" charset="0"/>
                        </a:rPr>
                        <a:t>Style de vie</a:t>
                      </a:r>
                      <a:endParaRPr lang="fr-FR"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2652" marR="2652" marT="0" marB="0" anchor="ctr"/>
                </a:tc>
                <a:tc>
                  <a:txBody>
                    <a:bodyPr/>
                    <a:lstStyle/>
                    <a:p>
                      <a:pPr>
                        <a:spcAft>
                          <a:spcPts val="0"/>
                        </a:spcAft>
                      </a:pPr>
                      <a:r>
                        <a:rPr lang="fr-CA" sz="1800" dirty="0">
                          <a:effectLst/>
                          <a:latin typeface="Arial" panose="020B0604020202020204" pitchFamily="34" charset="0"/>
                          <a:cs typeface="Arial" panose="020B0604020202020204" pitchFamily="34" charset="0"/>
                        </a:rPr>
                        <a:t>Il s’exprime par ses activités, ses centres d’intérêts et par la consommation qui en résulte.</a:t>
                      </a:r>
                      <a:endParaRPr lang="fr-F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2652" marR="2652" marT="0" marB="0" anchor="ctr"/>
                </a:tc>
                <a:extLst>
                  <a:ext uri="{0D108BD9-81ED-4DB2-BD59-A6C34878D82A}">
                    <a16:rowId xmlns:a16="http://schemas.microsoft.com/office/drawing/2014/main" val="187631938"/>
                  </a:ext>
                </a:extLst>
              </a:tr>
            </a:tbl>
          </a:graphicData>
        </a:graphic>
      </p:graphicFrame>
    </p:spTree>
    <p:extLst>
      <p:ext uri="{BB962C8B-B14F-4D97-AF65-F5344CB8AC3E}">
        <p14:creationId xmlns:p14="http://schemas.microsoft.com/office/powerpoint/2010/main" val="134289804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8099" y="-579966"/>
            <a:ext cx="10799233" cy="1739900"/>
          </a:xfrm>
        </p:spPr>
        <p:txBody>
          <a:bodyPr>
            <a:normAutofit/>
          </a:bodyPr>
          <a:lstStyle/>
          <a:p>
            <a:pPr>
              <a:spcBef>
                <a:spcPts val="1200"/>
              </a:spcBef>
            </a:pPr>
            <a:r>
              <a:rPr lang="fr-FR" sz="3600" b="1" dirty="0">
                <a:solidFill>
                  <a:schemeClr val="tx1"/>
                </a:solidFill>
                <a:latin typeface="Arial" panose="020B0604020202020204" pitchFamily="34" charset="0"/>
                <a:cs typeface="Arial" panose="020B0604020202020204" pitchFamily="34" charset="0"/>
              </a:rPr>
              <a:t>2. Étude de la demande</a:t>
            </a:r>
            <a:br>
              <a:rPr lang="fr-FR" sz="3200" b="1" dirty="0">
                <a:solidFill>
                  <a:srgbClr val="FFFF00"/>
                </a:solidFill>
                <a:latin typeface="Arial" panose="020B0604020202020204" pitchFamily="34" charset="0"/>
                <a:cs typeface="Arial" panose="020B0604020202020204" pitchFamily="34" charset="0"/>
              </a:rPr>
            </a:br>
            <a:r>
              <a:rPr lang="fr-FR" sz="3200" b="1" dirty="0">
                <a:solidFill>
                  <a:srgbClr val="FFFF00"/>
                </a:solidFill>
                <a:latin typeface="Arial" panose="020B0604020202020204" pitchFamily="34" charset="0"/>
                <a:cs typeface="Arial" panose="020B0604020202020204" pitchFamily="34" charset="0"/>
              </a:rPr>
              <a:t>2.1. Étude quantitative</a:t>
            </a:r>
            <a:endParaRPr lang="fr-FR" sz="3200" dirty="0">
              <a:solidFill>
                <a:srgbClr val="FFFF00"/>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7FBBE566-A08C-4EC8-BE8C-FA295D9A91DF}"/>
              </a:ext>
            </a:extLst>
          </p:cNvPr>
          <p:cNvSpPr/>
          <p:nvPr/>
        </p:nvSpPr>
        <p:spPr>
          <a:xfrm>
            <a:off x="153515" y="1159934"/>
            <a:ext cx="5453737" cy="523220"/>
          </a:xfrm>
          <a:prstGeom prst="rect">
            <a:avLst/>
          </a:prstGeom>
        </p:spPr>
        <p:txBody>
          <a:bodyPr wrap="none">
            <a:spAutoFit/>
          </a:bodyPr>
          <a:lstStyle/>
          <a:p>
            <a:pPr marL="342900" lvl="0" indent="-342900">
              <a:spcBef>
                <a:spcPts val="600"/>
              </a:spcBef>
              <a:spcAft>
                <a:spcPts val="600"/>
              </a:spcAft>
              <a:buFont typeface="Symbol" panose="05050102010706020507" pitchFamily="18" charset="2"/>
              <a:buChar char=""/>
            </a:pPr>
            <a:r>
              <a:rPr lang="fr-FR" sz="2800" b="1" kern="1400" spc="-50" dirty="0">
                <a:latin typeface="Arial" panose="020B0604020202020204" pitchFamily="34" charset="0"/>
                <a:ea typeface="Times New Roman" panose="02020603050405020304" pitchFamily="18" charset="0"/>
                <a:cs typeface="Times New Roman" panose="02020603050405020304" pitchFamily="18" charset="0"/>
              </a:rPr>
              <a:t>Besoins, motivations et freins</a:t>
            </a:r>
          </a:p>
        </p:txBody>
      </p:sp>
      <p:graphicFrame>
        <p:nvGraphicFramePr>
          <p:cNvPr id="4" name="Tableau 3">
            <a:extLst>
              <a:ext uri="{FF2B5EF4-FFF2-40B4-BE49-F238E27FC236}">
                <a16:creationId xmlns:a16="http://schemas.microsoft.com/office/drawing/2014/main" id="{ADF7030C-60D6-4496-BC30-1DD52BEB3AB4}"/>
              </a:ext>
            </a:extLst>
          </p:cNvPr>
          <p:cNvGraphicFramePr>
            <a:graphicFrameLocks noGrp="1"/>
          </p:cNvGraphicFramePr>
          <p:nvPr>
            <p:extLst>
              <p:ext uri="{D42A27DB-BD31-4B8C-83A1-F6EECF244321}">
                <p14:modId xmlns:p14="http://schemas.microsoft.com/office/powerpoint/2010/main" val="3696168518"/>
              </p:ext>
            </p:extLst>
          </p:nvPr>
        </p:nvGraphicFramePr>
        <p:xfrm>
          <a:off x="364268" y="1985434"/>
          <a:ext cx="11472132" cy="4315296"/>
        </p:xfrm>
        <a:graphic>
          <a:graphicData uri="http://schemas.openxmlformats.org/drawingml/2006/table">
            <a:tbl>
              <a:tblPr firstRow="1" firstCol="1" bandRow="1">
                <a:tableStyleId>{5C22544A-7EE6-4342-B048-85BDC9FD1C3A}</a:tableStyleId>
              </a:tblPr>
              <a:tblGrid>
                <a:gridCol w="1300600">
                  <a:extLst>
                    <a:ext uri="{9D8B030D-6E8A-4147-A177-3AD203B41FA5}">
                      <a16:colId xmlns:a16="http://schemas.microsoft.com/office/drawing/2014/main" val="3127264049"/>
                    </a:ext>
                  </a:extLst>
                </a:gridCol>
                <a:gridCol w="1311165">
                  <a:extLst>
                    <a:ext uri="{9D8B030D-6E8A-4147-A177-3AD203B41FA5}">
                      <a16:colId xmlns:a16="http://schemas.microsoft.com/office/drawing/2014/main" val="2865883323"/>
                    </a:ext>
                  </a:extLst>
                </a:gridCol>
                <a:gridCol w="8860367">
                  <a:extLst>
                    <a:ext uri="{9D8B030D-6E8A-4147-A177-3AD203B41FA5}">
                      <a16:colId xmlns:a16="http://schemas.microsoft.com/office/drawing/2014/main" val="2663792245"/>
                    </a:ext>
                  </a:extLst>
                </a:gridCol>
              </a:tblGrid>
              <a:tr h="582056">
                <a:tc rowSpan="7">
                  <a:txBody>
                    <a:bodyPr/>
                    <a:lstStyle/>
                    <a:p>
                      <a:pPr algn="ctr">
                        <a:spcBef>
                          <a:spcPts val="600"/>
                        </a:spcBef>
                        <a:spcAft>
                          <a:spcPts val="300"/>
                        </a:spcAft>
                      </a:pPr>
                      <a:r>
                        <a:rPr lang="fr-FR" sz="2400" dirty="0">
                          <a:effectLst/>
                          <a:latin typeface="Arial" panose="020B0604020202020204" pitchFamily="34" charset="0"/>
                          <a:cs typeface="Arial" panose="020B0604020202020204" pitchFamily="34" charset="0"/>
                        </a:rPr>
                        <a:t>Les freins </a:t>
                      </a:r>
                      <a:endParaRPr lang="fr-FR"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2652" marR="2652" marT="0" marB="0" anchor="ctr"/>
                </a:tc>
                <a:tc gridSpan="2">
                  <a:txBody>
                    <a:bodyPr/>
                    <a:lstStyle/>
                    <a:p>
                      <a:pPr algn="ctr">
                        <a:spcBef>
                          <a:spcPts val="200"/>
                        </a:spcBef>
                        <a:spcAft>
                          <a:spcPts val="200"/>
                        </a:spcAft>
                      </a:pPr>
                      <a:r>
                        <a:rPr lang="fr-FR" sz="2000" dirty="0">
                          <a:effectLst/>
                          <a:latin typeface="Arial" panose="020B0604020202020204" pitchFamily="34" charset="0"/>
                          <a:cs typeface="Arial" panose="020B0604020202020204" pitchFamily="34" charset="0"/>
                        </a:rPr>
                        <a:t>Ce sont les raisons qui freinent ou empêche le passage à l’acte. </a:t>
                      </a:r>
                      <a:endParaRPr lang="fr-F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2652" marR="2652" marT="0" marB="0" anchor="ctr"/>
                </a:tc>
                <a:tc hMerge="1">
                  <a:txBody>
                    <a:bodyPr/>
                    <a:lstStyle/>
                    <a:p>
                      <a:endParaRPr lang="fr-FR"/>
                    </a:p>
                  </a:txBody>
                  <a:tcPr/>
                </a:tc>
                <a:extLst>
                  <a:ext uri="{0D108BD9-81ED-4DB2-BD59-A6C34878D82A}">
                    <a16:rowId xmlns:a16="http://schemas.microsoft.com/office/drawing/2014/main" val="3323463215"/>
                  </a:ext>
                </a:extLst>
              </a:tr>
              <a:tr h="582056">
                <a:tc vMerge="1">
                  <a:txBody>
                    <a:bodyPr/>
                    <a:lstStyle/>
                    <a:p>
                      <a:endParaRPr lang="fr-FR"/>
                    </a:p>
                  </a:txBody>
                  <a:tcPr/>
                </a:tc>
                <a:tc>
                  <a:txBody>
                    <a:bodyPr/>
                    <a:lstStyle/>
                    <a:p>
                      <a:pPr algn="just">
                        <a:spcAft>
                          <a:spcPts val="0"/>
                        </a:spcAft>
                      </a:pPr>
                      <a:r>
                        <a:rPr lang="fr-FR" sz="1800" b="1" dirty="0">
                          <a:effectLst/>
                          <a:latin typeface="Arial" panose="020B0604020202020204" pitchFamily="34" charset="0"/>
                          <a:cs typeface="Arial" panose="020B0604020202020204" pitchFamily="34" charset="0"/>
                        </a:rPr>
                        <a:t>Revenus</a:t>
                      </a:r>
                      <a:endParaRPr lang="fr-FR"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2652" marR="2652" marT="0" marB="0" anchor="ctr"/>
                </a:tc>
                <a:tc>
                  <a:txBody>
                    <a:bodyPr/>
                    <a:lstStyle/>
                    <a:p>
                      <a:pPr algn="l">
                        <a:spcAft>
                          <a:spcPts val="0"/>
                        </a:spcAft>
                      </a:pPr>
                      <a:r>
                        <a:rPr lang="fr-FR" sz="1800" dirty="0">
                          <a:effectLst/>
                          <a:latin typeface="Arial" panose="020B0604020202020204" pitchFamily="34" charset="0"/>
                          <a:cs typeface="Arial" panose="020B0604020202020204" pitchFamily="34" charset="0"/>
                        </a:rPr>
                        <a:t>Le manque ou la baisse de revenus freinent la consommation.</a:t>
                      </a:r>
                      <a:endParaRPr lang="fr-F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2652" marR="2652" marT="0" marB="0" anchor="ctr"/>
                </a:tc>
                <a:extLst>
                  <a:ext uri="{0D108BD9-81ED-4DB2-BD59-A6C34878D82A}">
                    <a16:rowId xmlns:a16="http://schemas.microsoft.com/office/drawing/2014/main" val="2109179473"/>
                  </a:ext>
                </a:extLst>
              </a:tr>
              <a:tr h="582056">
                <a:tc vMerge="1">
                  <a:txBody>
                    <a:bodyPr/>
                    <a:lstStyle/>
                    <a:p>
                      <a:endParaRPr lang="fr-FR"/>
                    </a:p>
                  </a:txBody>
                  <a:tcPr/>
                </a:tc>
                <a:tc>
                  <a:txBody>
                    <a:bodyPr/>
                    <a:lstStyle/>
                    <a:p>
                      <a:pPr algn="just">
                        <a:spcAft>
                          <a:spcPts val="0"/>
                        </a:spcAft>
                      </a:pPr>
                      <a:r>
                        <a:rPr lang="fr-FR" sz="1800" b="1" dirty="0">
                          <a:effectLst/>
                          <a:latin typeface="Arial" panose="020B0604020202020204" pitchFamily="34" charset="0"/>
                          <a:cs typeface="Arial" panose="020B0604020202020204" pitchFamily="34" charset="0"/>
                        </a:rPr>
                        <a:t>Prix </a:t>
                      </a:r>
                      <a:endParaRPr lang="fr-FR"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2652" marR="2652" marT="0" marB="0" anchor="ctr"/>
                </a:tc>
                <a:tc>
                  <a:txBody>
                    <a:bodyPr/>
                    <a:lstStyle/>
                    <a:p>
                      <a:pPr algn="l">
                        <a:spcAft>
                          <a:spcPts val="0"/>
                        </a:spcAft>
                      </a:pPr>
                      <a:r>
                        <a:rPr lang="fr-FR" sz="1800" dirty="0">
                          <a:effectLst/>
                          <a:latin typeface="Arial" panose="020B0604020202020204" pitchFamily="34" charset="0"/>
                          <a:cs typeface="Arial" panose="020B0604020202020204" pitchFamily="34" charset="0"/>
                        </a:rPr>
                        <a:t>Un prix trop élevé peut attirer des clients et en fait fuir d’autres.</a:t>
                      </a:r>
                      <a:endParaRPr lang="fr-F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2652" marR="2652" marT="0" marB="0" anchor="ctr"/>
                </a:tc>
                <a:extLst>
                  <a:ext uri="{0D108BD9-81ED-4DB2-BD59-A6C34878D82A}">
                    <a16:rowId xmlns:a16="http://schemas.microsoft.com/office/drawing/2014/main" val="454942702"/>
                  </a:ext>
                </a:extLst>
              </a:tr>
              <a:tr h="582056">
                <a:tc vMerge="1">
                  <a:txBody>
                    <a:bodyPr/>
                    <a:lstStyle/>
                    <a:p>
                      <a:endParaRPr lang="fr-FR"/>
                    </a:p>
                  </a:txBody>
                  <a:tcPr/>
                </a:tc>
                <a:tc>
                  <a:txBody>
                    <a:bodyPr/>
                    <a:lstStyle/>
                    <a:p>
                      <a:pPr algn="just">
                        <a:spcAft>
                          <a:spcPts val="0"/>
                        </a:spcAft>
                      </a:pPr>
                      <a:r>
                        <a:rPr lang="fr-FR" sz="1800" b="1" dirty="0">
                          <a:effectLst/>
                          <a:latin typeface="Arial" panose="020B0604020202020204" pitchFamily="34" charset="0"/>
                          <a:cs typeface="Arial" panose="020B0604020202020204" pitchFamily="34" charset="0"/>
                        </a:rPr>
                        <a:t>Design </a:t>
                      </a:r>
                      <a:endParaRPr lang="fr-FR"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2652" marR="2652" marT="0" marB="0" anchor="ctr"/>
                </a:tc>
                <a:tc>
                  <a:txBody>
                    <a:bodyPr/>
                    <a:lstStyle/>
                    <a:p>
                      <a:pPr algn="l">
                        <a:spcAft>
                          <a:spcPts val="0"/>
                        </a:spcAft>
                      </a:pPr>
                      <a:r>
                        <a:rPr lang="fr-FR" sz="1800" dirty="0">
                          <a:effectLst/>
                          <a:latin typeface="Arial" panose="020B0604020202020204" pitchFamily="34" charset="0"/>
                          <a:cs typeface="Arial" panose="020B0604020202020204" pitchFamily="34" charset="0"/>
                        </a:rPr>
                        <a:t>Un design inadapté, trop originale peut attirer des clients et en fait fuir.</a:t>
                      </a:r>
                      <a:endParaRPr lang="fr-F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2652" marR="2652" marT="0" marB="0" anchor="ctr"/>
                </a:tc>
                <a:extLst>
                  <a:ext uri="{0D108BD9-81ED-4DB2-BD59-A6C34878D82A}">
                    <a16:rowId xmlns:a16="http://schemas.microsoft.com/office/drawing/2014/main" val="2239814625"/>
                  </a:ext>
                </a:extLst>
              </a:tr>
              <a:tr h="582056">
                <a:tc vMerge="1">
                  <a:txBody>
                    <a:bodyPr/>
                    <a:lstStyle/>
                    <a:p>
                      <a:endParaRPr lang="fr-FR"/>
                    </a:p>
                  </a:txBody>
                  <a:tcPr/>
                </a:tc>
                <a:tc>
                  <a:txBody>
                    <a:bodyPr/>
                    <a:lstStyle/>
                    <a:p>
                      <a:pPr algn="just">
                        <a:spcAft>
                          <a:spcPts val="0"/>
                        </a:spcAft>
                      </a:pPr>
                      <a:r>
                        <a:rPr lang="fr-FR" sz="1800" b="1" dirty="0">
                          <a:effectLst/>
                          <a:latin typeface="Arial" panose="020B0604020202020204" pitchFamily="34" charset="0"/>
                          <a:cs typeface="Arial" panose="020B0604020202020204" pitchFamily="34" charset="0"/>
                        </a:rPr>
                        <a:t>Rumeur</a:t>
                      </a:r>
                      <a:endParaRPr lang="fr-FR"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2652" marR="2652" marT="0" marB="0" anchor="ctr"/>
                </a:tc>
                <a:tc>
                  <a:txBody>
                    <a:bodyPr/>
                    <a:lstStyle/>
                    <a:p>
                      <a:pPr algn="l">
                        <a:spcAft>
                          <a:spcPts val="0"/>
                        </a:spcAft>
                      </a:pPr>
                      <a:r>
                        <a:rPr lang="fr-FR" sz="1800" dirty="0">
                          <a:effectLst/>
                          <a:latin typeface="Arial" panose="020B0604020202020204" pitchFamily="34" charset="0"/>
                          <a:cs typeface="Arial" panose="020B0604020202020204" pitchFamily="34" charset="0"/>
                        </a:rPr>
                        <a:t>Les rumeurs et évaluations négatives circulent vites sur les réseaux sociaux et peuvent rapidement « casser » un produit.</a:t>
                      </a:r>
                      <a:endParaRPr lang="fr-F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2652" marR="2652" marT="0" marB="0" anchor="ctr"/>
                </a:tc>
                <a:extLst>
                  <a:ext uri="{0D108BD9-81ED-4DB2-BD59-A6C34878D82A}">
                    <a16:rowId xmlns:a16="http://schemas.microsoft.com/office/drawing/2014/main" val="105360206"/>
                  </a:ext>
                </a:extLst>
              </a:tr>
              <a:tr h="732528">
                <a:tc vMerge="1">
                  <a:txBody>
                    <a:bodyPr/>
                    <a:lstStyle/>
                    <a:p>
                      <a:endParaRPr lang="fr-FR"/>
                    </a:p>
                  </a:txBody>
                  <a:tcPr/>
                </a:tc>
                <a:tc>
                  <a:txBody>
                    <a:bodyPr/>
                    <a:lstStyle/>
                    <a:p>
                      <a:pPr algn="just">
                        <a:spcAft>
                          <a:spcPts val="300"/>
                        </a:spcAft>
                      </a:pPr>
                      <a:r>
                        <a:rPr lang="fr-FR" sz="1800" b="1" dirty="0">
                          <a:effectLst/>
                          <a:latin typeface="Arial" panose="020B0604020202020204" pitchFamily="34" charset="0"/>
                          <a:cs typeface="Arial" panose="020B0604020202020204" pitchFamily="34" charset="0"/>
                        </a:rPr>
                        <a:t>La peur </a:t>
                      </a:r>
                      <a:endParaRPr lang="fr-FR"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2652" marR="2652" marT="0" marB="0" anchor="ctr"/>
                </a:tc>
                <a:tc>
                  <a:txBody>
                    <a:bodyPr/>
                    <a:lstStyle/>
                    <a:p>
                      <a:pPr algn="l">
                        <a:spcAft>
                          <a:spcPts val="300"/>
                        </a:spcAft>
                      </a:pPr>
                      <a:r>
                        <a:rPr lang="fr-FR" sz="1800" dirty="0">
                          <a:effectLst/>
                          <a:latin typeface="Arial" panose="020B0604020202020204" pitchFamily="34" charset="0"/>
                          <a:cs typeface="Arial" panose="020B0604020202020204" pitchFamily="34" charset="0"/>
                        </a:rPr>
                        <a:t>Elle résulte de la crainte de difficultés réelles ou imaginées concernant du produit acheté. Elle peut concerner le produit, le fournisseur, la livraison, la garantie, la sécurité, etc.</a:t>
                      </a:r>
                      <a:endParaRPr lang="fr-F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2652" marR="2652" marT="0" marB="0" anchor="ctr"/>
                </a:tc>
                <a:extLst>
                  <a:ext uri="{0D108BD9-81ED-4DB2-BD59-A6C34878D82A}">
                    <a16:rowId xmlns:a16="http://schemas.microsoft.com/office/drawing/2014/main" val="2389683336"/>
                  </a:ext>
                </a:extLst>
              </a:tr>
              <a:tr h="582056">
                <a:tc vMerge="1">
                  <a:txBody>
                    <a:bodyPr/>
                    <a:lstStyle/>
                    <a:p>
                      <a:endParaRPr lang="fr-FR"/>
                    </a:p>
                  </a:txBody>
                  <a:tcPr/>
                </a:tc>
                <a:tc>
                  <a:txBody>
                    <a:bodyPr/>
                    <a:lstStyle/>
                    <a:p>
                      <a:pPr algn="just">
                        <a:spcAft>
                          <a:spcPts val="300"/>
                        </a:spcAft>
                      </a:pPr>
                      <a:r>
                        <a:rPr lang="fr-FR" sz="1800" b="1" dirty="0">
                          <a:effectLst/>
                          <a:latin typeface="Arial" panose="020B0604020202020204" pitchFamily="34" charset="0"/>
                          <a:cs typeface="Arial" panose="020B0604020202020204" pitchFamily="34" charset="0"/>
                        </a:rPr>
                        <a:t>Les inhibitions</a:t>
                      </a:r>
                      <a:endParaRPr lang="fr-FR"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2652" marR="2652" marT="0" marB="0" anchor="ctr"/>
                </a:tc>
                <a:tc>
                  <a:txBody>
                    <a:bodyPr/>
                    <a:lstStyle/>
                    <a:p>
                      <a:pPr algn="l">
                        <a:spcAft>
                          <a:spcPts val="300"/>
                        </a:spcAft>
                      </a:pPr>
                      <a:r>
                        <a:rPr lang="fr-FR" sz="1800" dirty="0">
                          <a:effectLst/>
                          <a:latin typeface="Arial" panose="020B0604020202020204" pitchFamily="34" charset="0"/>
                          <a:cs typeface="Arial" panose="020B0604020202020204" pitchFamily="34" charset="0"/>
                        </a:rPr>
                        <a:t>Elles traduisent un conflit entre le désire et la crainte réelle ou imaginée des conséquences de l’achat sur son image par exemple.</a:t>
                      </a:r>
                      <a:endParaRPr lang="fr-F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2652" marR="2652" marT="0" marB="0" anchor="ctr"/>
                </a:tc>
                <a:extLst>
                  <a:ext uri="{0D108BD9-81ED-4DB2-BD59-A6C34878D82A}">
                    <a16:rowId xmlns:a16="http://schemas.microsoft.com/office/drawing/2014/main" val="3614492691"/>
                  </a:ext>
                </a:extLst>
              </a:tr>
            </a:tbl>
          </a:graphicData>
        </a:graphic>
      </p:graphicFrame>
    </p:spTree>
    <p:extLst>
      <p:ext uri="{BB962C8B-B14F-4D97-AF65-F5344CB8AC3E}">
        <p14:creationId xmlns:p14="http://schemas.microsoft.com/office/powerpoint/2010/main" val="3745975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8099" y="-579966"/>
            <a:ext cx="10799233" cy="1629657"/>
          </a:xfrm>
        </p:spPr>
        <p:txBody>
          <a:bodyPr>
            <a:normAutofit/>
          </a:bodyPr>
          <a:lstStyle/>
          <a:p>
            <a:pPr>
              <a:spcBef>
                <a:spcPts val="1200"/>
              </a:spcBef>
            </a:pPr>
            <a:r>
              <a:rPr lang="fr-FR" sz="3200" b="1" dirty="0">
                <a:solidFill>
                  <a:schemeClr val="tx1"/>
                </a:solidFill>
                <a:latin typeface="Arial" panose="020B0604020202020204" pitchFamily="34" charset="0"/>
                <a:cs typeface="Arial" panose="020B0604020202020204" pitchFamily="34" charset="0"/>
              </a:rPr>
              <a:t>2. Étude de la demande</a:t>
            </a:r>
            <a:br>
              <a:rPr lang="fr-FR" sz="2800" b="1" dirty="0">
                <a:solidFill>
                  <a:srgbClr val="FFFF00"/>
                </a:solidFill>
                <a:latin typeface="Arial" panose="020B0604020202020204" pitchFamily="34" charset="0"/>
                <a:cs typeface="Arial" panose="020B0604020202020204" pitchFamily="34" charset="0"/>
              </a:rPr>
            </a:br>
            <a:r>
              <a:rPr lang="fr-FR" sz="2800" b="1" dirty="0">
                <a:solidFill>
                  <a:srgbClr val="FFFF00"/>
                </a:solidFill>
                <a:latin typeface="Arial" panose="020B0604020202020204" pitchFamily="34" charset="0"/>
                <a:cs typeface="Arial" panose="020B0604020202020204" pitchFamily="34" charset="0"/>
              </a:rPr>
              <a:t>2.1. Étude quantitative</a:t>
            </a:r>
            <a:endParaRPr lang="fr-FR" sz="2800" dirty="0">
              <a:solidFill>
                <a:srgbClr val="FFFF00"/>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8EAE734F-8571-45F3-9BB3-E2E22060C216}"/>
              </a:ext>
            </a:extLst>
          </p:cNvPr>
          <p:cNvSpPr/>
          <p:nvPr/>
        </p:nvSpPr>
        <p:spPr>
          <a:xfrm>
            <a:off x="198437" y="1226072"/>
            <a:ext cx="11621029" cy="1800493"/>
          </a:xfrm>
          <a:prstGeom prst="rect">
            <a:avLst/>
          </a:prstGeom>
        </p:spPr>
        <p:txBody>
          <a:bodyPr wrap="square">
            <a:spAutoFit/>
          </a:bodyPr>
          <a:lstStyle/>
          <a:p>
            <a:pPr marL="342900" lvl="0" indent="-342900">
              <a:spcBef>
                <a:spcPts val="1200"/>
              </a:spcBef>
              <a:spcAft>
                <a:spcPts val="600"/>
              </a:spcAft>
              <a:buFont typeface="Symbol" panose="05050102010706020507" pitchFamily="18" charset="2"/>
              <a:buChar char=""/>
            </a:pPr>
            <a:r>
              <a:rPr lang="fr-FR" sz="2400" b="1" kern="1400" spc="-50" dirty="0">
                <a:latin typeface="Arial" panose="020B0604020202020204" pitchFamily="34" charset="0"/>
                <a:ea typeface="Times New Roman" panose="02020603050405020304" pitchFamily="18" charset="0"/>
                <a:cs typeface="Times New Roman" panose="02020603050405020304" pitchFamily="18" charset="0"/>
              </a:rPr>
              <a:t>L’analyse du marché : le graphe Pareto</a:t>
            </a:r>
          </a:p>
          <a:p>
            <a:pPr algn="just">
              <a:spcBef>
                <a:spcPts val="600"/>
              </a:spcBef>
              <a:spcAft>
                <a:spcPts val="0"/>
              </a:spcAft>
            </a:pPr>
            <a:r>
              <a:rPr lang="fr-FR" dirty="0">
                <a:latin typeface="Arial" panose="020B0604020202020204" pitchFamily="34" charset="0"/>
                <a:ea typeface="Times New Roman" panose="02020603050405020304" pitchFamily="18" charset="0"/>
              </a:rPr>
              <a:t>Le diagramme de Pareto permet d’analyser la répartition de la clientèle d’un marché général ou du marché de l’entreprise en la répartissant selon la loi dite des 20/80 (20 % des clients produisent 80 % des ventes).</a:t>
            </a:r>
          </a:p>
          <a:p>
            <a:pPr algn="just">
              <a:spcBef>
                <a:spcPts val="600"/>
              </a:spcBef>
              <a:spcAft>
                <a:spcPts val="0"/>
              </a:spcAft>
            </a:pPr>
            <a:r>
              <a:rPr lang="fr-FR" dirty="0">
                <a:latin typeface="Arial" panose="020B0604020202020204" pitchFamily="34" charset="0"/>
                <a:ea typeface="Times New Roman" panose="02020603050405020304" pitchFamily="18" charset="0"/>
              </a:rPr>
              <a:t>Exemple :</a:t>
            </a:r>
            <a:r>
              <a:rPr lang="fr-FR" b="1" dirty="0">
                <a:latin typeface="Arial" panose="020B0604020202020204" pitchFamily="34" charset="0"/>
                <a:ea typeface="Times New Roman" panose="02020603050405020304" pitchFamily="18" charset="0"/>
              </a:rPr>
              <a:t> </a:t>
            </a:r>
            <a:r>
              <a:rPr lang="fr-FR" dirty="0">
                <a:latin typeface="Arial" panose="020B0604020202020204" pitchFamily="34" charset="0"/>
                <a:ea typeface="Times New Roman" panose="02020603050405020304" pitchFamily="18" charset="0"/>
              </a:rPr>
              <a:t>80 % des ventes sont réalisées avec 20 % des clients. Ce sont les clients à « chouchouter et à surveiller.</a:t>
            </a:r>
          </a:p>
        </p:txBody>
      </p:sp>
      <p:pic>
        <p:nvPicPr>
          <p:cNvPr id="4" name="Image 3">
            <a:extLst>
              <a:ext uri="{FF2B5EF4-FFF2-40B4-BE49-F238E27FC236}">
                <a16:creationId xmlns:a16="http://schemas.microsoft.com/office/drawing/2014/main" id="{F95EDF3F-1127-4F02-B192-7B7BEAAF74C4}"/>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335730" y="3264501"/>
            <a:ext cx="9453214" cy="3062032"/>
          </a:xfrm>
          <a:prstGeom prst="rect">
            <a:avLst/>
          </a:prstGeom>
        </p:spPr>
      </p:pic>
    </p:spTree>
    <p:extLst>
      <p:ext uri="{BB962C8B-B14F-4D97-AF65-F5344CB8AC3E}">
        <p14:creationId xmlns:p14="http://schemas.microsoft.com/office/powerpoint/2010/main" val="317136141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8099" y="-579966"/>
            <a:ext cx="10799233" cy="1551590"/>
          </a:xfrm>
        </p:spPr>
        <p:txBody>
          <a:bodyPr>
            <a:normAutofit/>
          </a:bodyPr>
          <a:lstStyle/>
          <a:p>
            <a:pPr>
              <a:spcBef>
                <a:spcPts val="1200"/>
              </a:spcBef>
            </a:pPr>
            <a:r>
              <a:rPr lang="fr-FR" sz="3200" b="1" dirty="0">
                <a:solidFill>
                  <a:schemeClr val="tx1"/>
                </a:solidFill>
                <a:latin typeface="Arial" panose="020B0604020202020204" pitchFamily="34" charset="0"/>
                <a:cs typeface="Arial" panose="020B0604020202020204" pitchFamily="34" charset="0"/>
              </a:rPr>
              <a:t>2. Étude de la demande</a:t>
            </a:r>
            <a:br>
              <a:rPr lang="fr-FR" sz="2800" b="1" dirty="0">
                <a:solidFill>
                  <a:srgbClr val="FFFF00"/>
                </a:solidFill>
                <a:latin typeface="Arial" panose="020B0604020202020204" pitchFamily="34" charset="0"/>
                <a:cs typeface="Arial" panose="020B0604020202020204" pitchFamily="34" charset="0"/>
              </a:rPr>
            </a:br>
            <a:r>
              <a:rPr lang="fr-FR" sz="2800" b="1" dirty="0">
                <a:solidFill>
                  <a:srgbClr val="FFFF00"/>
                </a:solidFill>
                <a:latin typeface="Arial" panose="020B0604020202020204" pitchFamily="34" charset="0"/>
                <a:cs typeface="Arial" panose="020B0604020202020204" pitchFamily="34" charset="0"/>
              </a:rPr>
              <a:t>2.2. Étude qualitative</a:t>
            </a:r>
            <a:endParaRPr lang="fr-FR" sz="2800" dirty="0">
              <a:solidFill>
                <a:srgbClr val="FFFF00"/>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0C9A192-07E5-41E4-B3C9-3892F2577835}"/>
              </a:ext>
            </a:extLst>
          </p:cNvPr>
          <p:cNvSpPr/>
          <p:nvPr/>
        </p:nvSpPr>
        <p:spPr>
          <a:xfrm>
            <a:off x="511580" y="1327875"/>
            <a:ext cx="11142787" cy="1938992"/>
          </a:xfrm>
          <a:prstGeom prst="rect">
            <a:avLst/>
          </a:prstGeom>
        </p:spPr>
        <p:txBody>
          <a:bodyPr wrap="square">
            <a:spAutoFit/>
          </a:bodyPr>
          <a:lstStyle/>
          <a:p>
            <a:pPr algn="ctr">
              <a:spcBef>
                <a:spcPts val="600"/>
              </a:spcBef>
              <a:spcAft>
                <a:spcPts val="600"/>
              </a:spcAft>
            </a:pPr>
            <a:r>
              <a:rPr lang="fr-FR" sz="2000" b="1" dirty="0">
                <a:latin typeface="Arial" panose="020B0604020202020204" pitchFamily="34" charset="0"/>
                <a:ea typeface="Times New Roman" panose="02020603050405020304" pitchFamily="18" charset="0"/>
              </a:rPr>
              <a:t>Un marché est constitué d’acheteurs réels, d’acheteurs potentiels et de non-acheteurs. </a:t>
            </a:r>
          </a:p>
          <a:p>
            <a:pPr algn="ctr">
              <a:spcBef>
                <a:spcPts val="600"/>
              </a:spcBef>
              <a:spcAft>
                <a:spcPts val="600"/>
              </a:spcAft>
            </a:pPr>
            <a:r>
              <a:rPr lang="fr-FR" sz="2000" b="1" dirty="0">
                <a:solidFill>
                  <a:srgbClr val="00B0F0"/>
                </a:solidFill>
                <a:latin typeface="Arial" panose="020B0604020202020204" pitchFamily="34" charset="0"/>
                <a:ea typeface="Times New Roman" panose="02020603050405020304" pitchFamily="18" charset="0"/>
              </a:rPr>
              <a:t>Selon les clients, les motivations d’achats diffèrent et l’argumentation doit être adaptée à chaque profil. </a:t>
            </a:r>
          </a:p>
          <a:p>
            <a:pPr algn="just">
              <a:spcBef>
                <a:spcPts val="600"/>
              </a:spcBef>
              <a:spcAft>
                <a:spcPts val="600"/>
              </a:spcAft>
            </a:pPr>
            <a:r>
              <a:rPr lang="fr-FR" sz="2000" i="1" dirty="0">
                <a:latin typeface="Arial" panose="020B0604020202020204" pitchFamily="34" charset="0"/>
                <a:ea typeface="Times New Roman" panose="02020603050405020304" pitchFamily="18" charset="0"/>
              </a:rPr>
              <a:t>Les arguments utilisés avec un écologiste sont différents de ceux utilisées avec un amateur de voitures de sport.</a:t>
            </a:r>
            <a:endParaRPr lang="fr-FR" sz="2000" dirty="0">
              <a:latin typeface="Arial" panose="020B0604020202020204" pitchFamily="34" charset="0"/>
              <a:ea typeface="Times New Roman" panose="02020603050405020304" pitchFamily="18" charset="0"/>
            </a:endParaRPr>
          </a:p>
        </p:txBody>
      </p:sp>
      <p:pic>
        <p:nvPicPr>
          <p:cNvPr id="6" name="Image 5" descr="Une image contenant capture d’écran&#10;&#10;Description générée automatiquement">
            <a:extLst>
              <a:ext uri="{FF2B5EF4-FFF2-40B4-BE49-F238E27FC236}">
                <a16:creationId xmlns:a16="http://schemas.microsoft.com/office/drawing/2014/main" id="{12C4B411-7C9F-401D-9B6B-2587E1D76B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5571" y="3477535"/>
            <a:ext cx="10694804" cy="2408841"/>
          </a:xfrm>
          <a:prstGeom prst="rect">
            <a:avLst/>
          </a:prstGeom>
        </p:spPr>
      </p:pic>
    </p:spTree>
    <p:extLst>
      <p:ext uri="{BB962C8B-B14F-4D97-AF65-F5344CB8AC3E}">
        <p14:creationId xmlns:p14="http://schemas.microsoft.com/office/powerpoint/2010/main" val="75741093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8099" y="-579966"/>
            <a:ext cx="10799233" cy="1575932"/>
          </a:xfrm>
        </p:spPr>
        <p:txBody>
          <a:bodyPr>
            <a:normAutofit/>
          </a:bodyPr>
          <a:lstStyle/>
          <a:p>
            <a:pPr>
              <a:spcBef>
                <a:spcPts val="1200"/>
              </a:spcBef>
            </a:pPr>
            <a:r>
              <a:rPr lang="fr-FR" sz="3200" b="1" dirty="0">
                <a:solidFill>
                  <a:schemeClr val="tx1"/>
                </a:solidFill>
                <a:latin typeface="Arial" panose="020B0604020202020204" pitchFamily="34" charset="0"/>
                <a:cs typeface="Arial" panose="020B0604020202020204" pitchFamily="34" charset="0"/>
              </a:rPr>
              <a:t>2. Étude de la demande</a:t>
            </a:r>
            <a:br>
              <a:rPr lang="fr-FR" sz="2800" b="1" dirty="0">
                <a:solidFill>
                  <a:srgbClr val="FFFF00"/>
                </a:solidFill>
                <a:latin typeface="Arial" panose="020B0604020202020204" pitchFamily="34" charset="0"/>
                <a:cs typeface="Arial" panose="020B0604020202020204" pitchFamily="34" charset="0"/>
              </a:rPr>
            </a:br>
            <a:r>
              <a:rPr lang="fr-FR" sz="2800" b="1" dirty="0">
                <a:solidFill>
                  <a:srgbClr val="FFFF00"/>
                </a:solidFill>
                <a:latin typeface="Arial" panose="020B0604020202020204" pitchFamily="34" charset="0"/>
                <a:cs typeface="Arial" panose="020B0604020202020204" pitchFamily="34" charset="0"/>
              </a:rPr>
              <a:t>2.2. Étude qualitative</a:t>
            </a:r>
            <a:endParaRPr lang="fr-FR" sz="2800" dirty="0">
              <a:solidFill>
                <a:srgbClr val="FFFF00"/>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3C4FBD71-C5FC-40A9-8D1A-BF05CC92996F}"/>
              </a:ext>
            </a:extLst>
          </p:cNvPr>
          <p:cNvSpPr/>
          <p:nvPr/>
        </p:nvSpPr>
        <p:spPr>
          <a:xfrm>
            <a:off x="588434" y="1581964"/>
            <a:ext cx="9660466" cy="3370153"/>
          </a:xfrm>
          <a:prstGeom prst="rect">
            <a:avLst/>
          </a:prstGeom>
        </p:spPr>
        <p:txBody>
          <a:bodyPr wrap="square">
            <a:spAutoFit/>
          </a:bodyPr>
          <a:lstStyle/>
          <a:p>
            <a:pPr algn="ctr">
              <a:spcBef>
                <a:spcPts val="1800"/>
              </a:spcBef>
              <a:spcAft>
                <a:spcPts val="0"/>
              </a:spcAft>
            </a:pPr>
            <a:r>
              <a:rPr lang="fr-FR" sz="2400" dirty="0">
                <a:latin typeface="Arial" panose="020B0604020202020204" pitchFamily="34" charset="0"/>
                <a:ea typeface="Times New Roman" panose="02020603050405020304" pitchFamily="18" charset="0"/>
              </a:rPr>
              <a:t>Il est important d’identifier les raisons qui poussent :</a:t>
            </a:r>
          </a:p>
          <a:p>
            <a:pPr marL="342900" lvl="0" indent="-342900" algn="just">
              <a:spcBef>
                <a:spcPts val="1800"/>
              </a:spcBef>
              <a:spcAft>
                <a:spcPts val="0"/>
              </a:spcAft>
              <a:buFont typeface="Wingdings" panose="05000000000000000000" pitchFamily="2" charset="2"/>
              <a:buChar char="q"/>
            </a:pPr>
            <a:r>
              <a:rPr lang="fr-FR" sz="2400" dirty="0">
                <a:latin typeface="Arial" panose="020B0604020202020204" pitchFamily="34" charset="0"/>
                <a:ea typeface="Calibri" panose="020F0502020204030204" pitchFamily="34" charset="0"/>
              </a:rPr>
              <a:t>les acheteurs de produits ou services à préférer nos produits ou à préférer les articles des concurrents.</a:t>
            </a:r>
          </a:p>
          <a:p>
            <a:pPr marL="342900" lvl="0" indent="-342900" algn="just">
              <a:spcBef>
                <a:spcPts val="1800"/>
              </a:spcBef>
              <a:spcAft>
                <a:spcPts val="0"/>
              </a:spcAft>
              <a:buFont typeface="Wingdings" panose="05000000000000000000" pitchFamily="2" charset="2"/>
              <a:buChar char="q"/>
            </a:pPr>
            <a:r>
              <a:rPr lang="fr-FR" sz="2400" dirty="0">
                <a:latin typeface="Arial" panose="020B0604020202020204" pitchFamily="34" charset="0"/>
                <a:ea typeface="Calibri" panose="020F0502020204030204" pitchFamily="34" charset="0"/>
              </a:rPr>
              <a:t>les non-consommateurs relatifs à ne pas passer à l’acte d’achat.</a:t>
            </a:r>
          </a:p>
          <a:p>
            <a:pPr algn="ctr">
              <a:spcBef>
                <a:spcPts val="1800"/>
              </a:spcBef>
              <a:spcAft>
                <a:spcPts val="0"/>
              </a:spcAft>
            </a:pPr>
            <a:r>
              <a:rPr lang="fr-FR" sz="2400" b="1" dirty="0">
                <a:solidFill>
                  <a:srgbClr val="00B0F0"/>
                </a:solidFill>
                <a:latin typeface="Arial" panose="020B0604020202020204" pitchFamily="34" charset="0"/>
                <a:ea typeface="Times New Roman" panose="02020603050405020304" pitchFamily="18" charset="0"/>
              </a:rPr>
              <a:t>Cette compréhension des motivations et des attentes de chaque groupe apporte des réponses aux évolutions à apporter aux produits et services commercialisés par l’entreprise. </a:t>
            </a:r>
          </a:p>
        </p:txBody>
      </p:sp>
    </p:spTree>
    <p:extLst>
      <p:ext uri="{BB962C8B-B14F-4D97-AF65-F5344CB8AC3E}">
        <p14:creationId xmlns:p14="http://schemas.microsoft.com/office/powerpoint/2010/main" val="195893885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8099" y="-579966"/>
            <a:ext cx="10799233" cy="1537296"/>
          </a:xfrm>
        </p:spPr>
        <p:txBody>
          <a:bodyPr>
            <a:normAutofit/>
          </a:bodyPr>
          <a:lstStyle/>
          <a:p>
            <a:pPr>
              <a:spcBef>
                <a:spcPts val="1200"/>
              </a:spcBef>
            </a:pPr>
            <a:r>
              <a:rPr lang="fr-FR" sz="3200" b="1" dirty="0">
                <a:solidFill>
                  <a:schemeClr val="tx1"/>
                </a:solidFill>
                <a:latin typeface="Arial" panose="020B0604020202020204" pitchFamily="34" charset="0"/>
                <a:cs typeface="Arial" panose="020B0604020202020204" pitchFamily="34" charset="0"/>
              </a:rPr>
              <a:t>2. Étude de la demande</a:t>
            </a:r>
            <a:br>
              <a:rPr lang="fr-FR" sz="2800" b="1" dirty="0">
                <a:solidFill>
                  <a:srgbClr val="FFFF00"/>
                </a:solidFill>
                <a:latin typeface="Arial" panose="020B0604020202020204" pitchFamily="34" charset="0"/>
                <a:cs typeface="Arial" panose="020B0604020202020204" pitchFamily="34" charset="0"/>
              </a:rPr>
            </a:br>
            <a:r>
              <a:rPr lang="fr-FR" sz="2800" b="1" dirty="0">
                <a:solidFill>
                  <a:srgbClr val="FFFF00"/>
                </a:solidFill>
                <a:latin typeface="Arial" panose="020B0604020202020204" pitchFamily="34" charset="0"/>
                <a:cs typeface="Arial" panose="020B0604020202020204" pitchFamily="34" charset="0"/>
              </a:rPr>
              <a:t>2.2. Étude qualitative</a:t>
            </a:r>
            <a:endParaRPr lang="fr-FR" sz="2800" dirty="0">
              <a:solidFill>
                <a:srgbClr val="FFFF00"/>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FBC83EF3-4CB6-4DFA-9EC3-9B179844491A}"/>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5" name="Rectangle 3">
            <a:extLst>
              <a:ext uri="{FF2B5EF4-FFF2-40B4-BE49-F238E27FC236}">
                <a16:creationId xmlns:a16="http://schemas.microsoft.com/office/drawing/2014/main" id="{CBEE741A-07DA-4342-9295-F0DE5A4AFE1A}"/>
              </a:ext>
            </a:extLst>
          </p:cNvPr>
          <p:cNvSpPr>
            <a:spLocks noChangeArrowheads="1"/>
          </p:cNvSpPr>
          <p:nvPr/>
        </p:nvSpPr>
        <p:spPr bwMode="auto">
          <a:xfrm>
            <a:off x="287867" y="1391050"/>
            <a:ext cx="7001934" cy="2000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2400" b="1" i="0" u="none" strike="noStrike" cap="none" normalizeH="0" baseline="0" dirty="0">
                <a:ln>
                  <a:noFill/>
                </a:ln>
                <a:effectLst/>
                <a:ea typeface="Times New Roman" panose="02020603050405020304" pitchFamily="18" charset="0"/>
                <a:cs typeface="Arial" panose="020B0604020202020204" pitchFamily="34" charset="0"/>
              </a:rPr>
              <a:t>Décision d’achat : intervenants et processus</a:t>
            </a:r>
            <a:endParaRPr kumimoji="0" lang="fr-FR" altLang="fr-FR" sz="2400" b="0" i="0" u="none" strike="noStrike" cap="none" normalizeH="0" baseline="0" dirty="0">
              <a:ln>
                <a:noFill/>
              </a:ln>
              <a:effectLst/>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altLang="fr-FR" sz="2000" b="0" i="0" u="none" strike="noStrike" cap="none" normalizeH="0" baseline="0" dirty="0">
              <a:ln>
                <a:noFill/>
              </a:ln>
              <a:effectLst/>
              <a:ea typeface="Times New Roman" panose="02020603050405020304" pitchFamily="18"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altLang="fr-FR" sz="2000" b="0" i="0" u="none" strike="noStrike" cap="none" normalizeH="0" baseline="0" dirty="0">
              <a:ln>
                <a:noFill/>
              </a:ln>
              <a:effectLst/>
              <a:ea typeface="Times New Roman" panose="02020603050405020304" pitchFamily="18"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2000" b="0" i="0" u="none" strike="noStrike" cap="none" normalizeH="0" baseline="0" dirty="0">
                <a:ln>
                  <a:noFill/>
                </a:ln>
                <a:effectLst/>
                <a:ea typeface="Times New Roman" panose="02020603050405020304" pitchFamily="18" charset="0"/>
                <a:cs typeface="Arial" panose="020B0604020202020204" pitchFamily="34" charset="0"/>
              </a:rPr>
              <a:t>L’acte d’achat suit, en général, un processus constant qui va de l’identification du besoin, à la recherche d’informations avant de prendre une décision. </a:t>
            </a:r>
          </a:p>
        </p:txBody>
      </p:sp>
      <p:graphicFrame>
        <p:nvGraphicFramePr>
          <p:cNvPr id="6" name="Diagramme 5">
            <a:extLst>
              <a:ext uri="{FF2B5EF4-FFF2-40B4-BE49-F238E27FC236}">
                <a16:creationId xmlns:a16="http://schemas.microsoft.com/office/drawing/2014/main" id="{3C56367E-BC93-42FB-8242-7EEFFFEFC153}"/>
              </a:ext>
            </a:extLst>
          </p:cNvPr>
          <p:cNvGraphicFramePr/>
          <p:nvPr>
            <p:extLst>
              <p:ext uri="{D42A27DB-BD31-4B8C-83A1-F6EECF244321}">
                <p14:modId xmlns:p14="http://schemas.microsoft.com/office/powerpoint/2010/main" val="3224029262"/>
              </p:ext>
            </p:extLst>
          </p:nvPr>
        </p:nvGraphicFramePr>
        <p:xfrm>
          <a:off x="7683500" y="1701799"/>
          <a:ext cx="3835399" cy="37634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4220304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8099" y="-579966"/>
            <a:ext cx="10799233" cy="1563053"/>
          </a:xfrm>
        </p:spPr>
        <p:txBody>
          <a:bodyPr>
            <a:normAutofit/>
          </a:bodyPr>
          <a:lstStyle/>
          <a:p>
            <a:pPr>
              <a:spcBef>
                <a:spcPts val="1200"/>
              </a:spcBef>
            </a:pPr>
            <a:r>
              <a:rPr lang="fr-FR" sz="3200" b="1" dirty="0">
                <a:solidFill>
                  <a:schemeClr val="tx1"/>
                </a:solidFill>
                <a:latin typeface="Arial" panose="020B0604020202020204" pitchFamily="34" charset="0"/>
                <a:cs typeface="Arial" panose="020B0604020202020204" pitchFamily="34" charset="0"/>
              </a:rPr>
              <a:t>2. Étude de la demande</a:t>
            </a:r>
            <a:br>
              <a:rPr lang="fr-FR" sz="2800" b="1" dirty="0">
                <a:solidFill>
                  <a:srgbClr val="FFFF00"/>
                </a:solidFill>
                <a:latin typeface="Arial" panose="020B0604020202020204" pitchFamily="34" charset="0"/>
                <a:cs typeface="Arial" panose="020B0604020202020204" pitchFamily="34" charset="0"/>
              </a:rPr>
            </a:br>
            <a:r>
              <a:rPr lang="fr-FR" sz="2800" b="1" dirty="0">
                <a:solidFill>
                  <a:srgbClr val="FFFF00"/>
                </a:solidFill>
                <a:latin typeface="Arial" panose="020B0604020202020204" pitchFamily="34" charset="0"/>
                <a:cs typeface="Arial" panose="020B0604020202020204" pitchFamily="34" charset="0"/>
              </a:rPr>
              <a:t>2.2. Étude qualitative</a:t>
            </a:r>
            <a:endParaRPr lang="fr-FR" sz="2800" dirty="0">
              <a:solidFill>
                <a:srgbClr val="FFFF00"/>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FBC83EF3-4CB6-4DFA-9EC3-9B179844491A}"/>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endParaRPr>
          </a:p>
        </p:txBody>
      </p:sp>
      <p:graphicFrame>
        <p:nvGraphicFramePr>
          <p:cNvPr id="7" name="Diagramme 6">
            <a:extLst>
              <a:ext uri="{FF2B5EF4-FFF2-40B4-BE49-F238E27FC236}">
                <a16:creationId xmlns:a16="http://schemas.microsoft.com/office/drawing/2014/main" id="{58450C6B-4011-4594-BE1B-566C68FDA274}"/>
              </a:ext>
            </a:extLst>
          </p:cNvPr>
          <p:cNvGraphicFramePr/>
          <p:nvPr>
            <p:extLst>
              <p:ext uri="{D42A27DB-BD31-4B8C-83A1-F6EECF244321}">
                <p14:modId xmlns:p14="http://schemas.microsoft.com/office/powerpoint/2010/main" val="1250727830"/>
              </p:ext>
            </p:extLst>
          </p:nvPr>
        </p:nvGraphicFramePr>
        <p:xfrm>
          <a:off x="448732" y="2146299"/>
          <a:ext cx="10727267" cy="39539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7">
            <a:extLst>
              <a:ext uri="{FF2B5EF4-FFF2-40B4-BE49-F238E27FC236}">
                <a16:creationId xmlns:a16="http://schemas.microsoft.com/office/drawing/2014/main" id="{14CB56B6-85A0-4BF1-8546-E39FB4CA106F}"/>
              </a:ext>
            </a:extLst>
          </p:cNvPr>
          <p:cNvSpPr/>
          <p:nvPr/>
        </p:nvSpPr>
        <p:spPr>
          <a:xfrm>
            <a:off x="486601" y="1212732"/>
            <a:ext cx="6909264" cy="461665"/>
          </a:xfrm>
          <a:prstGeom prst="rect">
            <a:avLst/>
          </a:prstGeom>
        </p:spPr>
        <p:txBody>
          <a:bodyPr wrap="none">
            <a:spAutoFit/>
          </a:bodyPr>
          <a:lstStyle/>
          <a:p>
            <a:pPr marL="171450" lvl="0" indent="-171450" algn="just" eaLnBrk="0" fontAlgn="base" hangingPunct="0">
              <a:spcBef>
                <a:spcPct val="0"/>
              </a:spcBef>
              <a:spcAft>
                <a:spcPct val="0"/>
              </a:spcAft>
              <a:buFont typeface="Arial" panose="020B0604020202020204" pitchFamily="34" charset="0"/>
              <a:buChar char="•"/>
            </a:pPr>
            <a:r>
              <a:rPr lang="fr-FR" altLang="fr-FR" sz="2400" b="1" dirty="0">
                <a:ea typeface="Times New Roman" panose="02020603050405020304" pitchFamily="18" charset="0"/>
                <a:cs typeface="Arial" panose="020B0604020202020204" pitchFamily="34" charset="0"/>
              </a:rPr>
              <a:t>Décision d’achat : intervenants et processus</a:t>
            </a:r>
            <a:endParaRPr lang="fr-FR" altLang="fr-FR" sz="2400" dirty="0"/>
          </a:p>
        </p:txBody>
      </p:sp>
    </p:spTree>
    <p:extLst>
      <p:ext uri="{BB962C8B-B14F-4D97-AF65-F5344CB8AC3E}">
        <p14:creationId xmlns:p14="http://schemas.microsoft.com/office/powerpoint/2010/main" val="420110120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8099" y="-579966"/>
            <a:ext cx="10799233" cy="1627448"/>
          </a:xfrm>
        </p:spPr>
        <p:txBody>
          <a:bodyPr>
            <a:normAutofit/>
          </a:bodyPr>
          <a:lstStyle/>
          <a:p>
            <a:pPr>
              <a:spcBef>
                <a:spcPts val="1200"/>
              </a:spcBef>
            </a:pPr>
            <a:r>
              <a:rPr lang="fr-FR" sz="3200" b="1" dirty="0">
                <a:solidFill>
                  <a:schemeClr val="tx1"/>
                </a:solidFill>
                <a:latin typeface="Arial" panose="020B0604020202020204" pitchFamily="34" charset="0"/>
                <a:cs typeface="Arial" panose="020B0604020202020204" pitchFamily="34" charset="0"/>
              </a:rPr>
              <a:t>2. Étude de la demande</a:t>
            </a:r>
            <a:br>
              <a:rPr lang="fr-FR" sz="2800" b="1" dirty="0">
                <a:solidFill>
                  <a:srgbClr val="FFFF00"/>
                </a:solidFill>
                <a:latin typeface="Arial" panose="020B0604020202020204" pitchFamily="34" charset="0"/>
                <a:cs typeface="Arial" panose="020B0604020202020204" pitchFamily="34" charset="0"/>
              </a:rPr>
            </a:br>
            <a:r>
              <a:rPr lang="fr-FR" sz="2800" b="1" dirty="0">
                <a:solidFill>
                  <a:srgbClr val="FFFF00"/>
                </a:solidFill>
                <a:latin typeface="Arial" panose="020B0604020202020204" pitchFamily="34" charset="0"/>
                <a:cs typeface="Arial" panose="020B0604020202020204" pitchFamily="34" charset="0"/>
              </a:rPr>
              <a:t>2.1. Étude quantitative</a:t>
            </a:r>
            <a:endParaRPr lang="fr-FR" sz="2800" dirty="0">
              <a:solidFill>
                <a:srgbClr val="FFFF00"/>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6EF54878-B04E-4F39-AE67-1B1C0F5FB123}"/>
              </a:ext>
            </a:extLst>
          </p:cNvPr>
          <p:cNvSpPr/>
          <p:nvPr/>
        </p:nvSpPr>
        <p:spPr>
          <a:xfrm>
            <a:off x="275404" y="1047482"/>
            <a:ext cx="11087100" cy="1215717"/>
          </a:xfrm>
          <a:prstGeom prst="rect">
            <a:avLst/>
          </a:prstGeom>
        </p:spPr>
        <p:txBody>
          <a:bodyPr wrap="square">
            <a:spAutoFit/>
          </a:bodyPr>
          <a:lstStyle/>
          <a:p>
            <a:pPr marL="342900" lvl="0" indent="-342900">
              <a:spcBef>
                <a:spcPts val="1200"/>
              </a:spcBef>
              <a:spcAft>
                <a:spcPts val="600"/>
              </a:spcAft>
              <a:buFont typeface="Symbol" panose="05050102010706020507" pitchFamily="18" charset="2"/>
              <a:buChar char=""/>
            </a:pPr>
            <a:r>
              <a:rPr lang="fr-FR" sz="2800" b="1" kern="1400" spc="-50" dirty="0">
                <a:latin typeface="Arial" panose="020B0604020202020204" pitchFamily="34" charset="0"/>
                <a:ea typeface="Times New Roman" panose="02020603050405020304" pitchFamily="18" charset="0"/>
                <a:cs typeface="Times New Roman" panose="02020603050405020304" pitchFamily="18" charset="0"/>
              </a:rPr>
              <a:t>Les acteurs de l’achat</a:t>
            </a:r>
          </a:p>
          <a:p>
            <a:pPr>
              <a:spcAft>
                <a:spcPts val="600"/>
              </a:spcAft>
            </a:pPr>
            <a:r>
              <a:rPr lang="fr-FR" sz="2000" dirty="0">
                <a:latin typeface="Arial" panose="020B0604020202020204" pitchFamily="34" charset="0"/>
                <a:ea typeface="Times New Roman" panose="02020603050405020304" pitchFamily="18" charset="0"/>
              </a:rPr>
              <a:t>Différents acteurs interviennent sur un marché. Leurs rôles sont différents et doivent être compris par l’entreprise.</a:t>
            </a:r>
          </a:p>
        </p:txBody>
      </p:sp>
      <p:graphicFrame>
        <p:nvGraphicFramePr>
          <p:cNvPr id="4" name="Tableau 3">
            <a:extLst>
              <a:ext uri="{FF2B5EF4-FFF2-40B4-BE49-F238E27FC236}">
                <a16:creationId xmlns:a16="http://schemas.microsoft.com/office/drawing/2014/main" id="{6B69121C-A678-405B-8690-22714153734F}"/>
              </a:ext>
            </a:extLst>
          </p:cNvPr>
          <p:cNvGraphicFramePr>
            <a:graphicFrameLocks noGrp="1"/>
          </p:cNvGraphicFramePr>
          <p:nvPr>
            <p:extLst>
              <p:ext uri="{D42A27DB-BD31-4B8C-83A1-F6EECF244321}">
                <p14:modId xmlns:p14="http://schemas.microsoft.com/office/powerpoint/2010/main" val="1292690691"/>
              </p:ext>
            </p:extLst>
          </p:nvPr>
        </p:nvGraphicFramePr>
        <p:xfrm>
          <a:off x="668867" y="2446867"/>
          <a:ext cx="10926412" cy="3913812"/>
        </p:xfrm>
        <a:graphic>
          <a:graphicData uri="http://schemas.openxmlformats.org/drawingml/2006/table">
            <a:tbl>
              <a:tblPr firstRow="1" firstCol="1" bandRow="1">
                <a:tableStyleId>{00A15C55-8517-42AA-B614-E9B94910E393}</a:tableStyleId>
              </a:tblPr>
              <a:tblGrid>
                <a:gridCol w="1799584">
                  <a:extLst>
                    <a:ext uri="{9D8B030D-6E8A-4147-A177-3AD203B41FA5}">
                      <a16:colId xmlns:a16="http://schemas.microsoft.com/office/drawing/2014/main" val="2694671121"/>
                    </a:ext>
                  </a:extLst>
                </a:gridCol>
                <a:gridCol w="9126828">
                  <a:extLst>
                    <a:ext uri="{9D8B030D-6E8A-4147-A177-3AD203B41FA5}">
                      <a16:colId xmlns:a16="http://schemas.microsoft.com/office/drawing/2014/main" val="2532866842"/>
                    </a:ext>
                  </a:extLst>
                </a:gridCol>
              </a:tblGrid>
              <a:tr h="355600">
                <a:tc>
                  <a:txBody>
                    <a:bodyPr/>
                    <a:lstStyle/>
                    <a:p>
                      <a:pPr algn="ctr">
                        <a:spcBef>
                          <a:spcPts val="300"/>
                        </a:spcBef>
                        <a:spcAft>
                          <a:spcPts val="300"/>
                        </a:spcAft>
                      </a:pPr>
                      <a:r>
                        <a:rPr lang="fr-FR" sz="1700">
                          <a:effectLst/>
                          <a:latin typeface="Arial" panose="020B0604020202020204" pitchFamily="34" charset="0"/>
                          <a:cs typeface="Arial" panose="020B0604020202020204" pitchFamily="34" charset="0"/>
                        </a:rPr>
                        <a:t>Acteurs</a:t>
                      </a:r>
                      <a:endParaRPr lang="fr-FR" sz="17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a:spcBef>
                          <a:spcPts val="300"/>
                        </a:spcBef>
                        <a:spcAft>
                          <a:spcPts val="300"/>
                        </a:spcAft>
                      </a:pPr>
                      <a:r>
                        <a:rPr lang="fr-FR" sz="1700" dirty="0">
                          <a:effectLst/>
                          <a:latin typeface="Arial" panose="020B0604020202020204" pitchFamily="34" charset="0"/>
                          <a:cs typeface="Arial" panose="020B0604020202020204" pitchFamily="34" charset="0"/>
                        </a:rPr>
                        <a:t>Caractéristiques</a:t>
                      </a:r>
                      <a:endParaRPr lang="fr-FR" sz="1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338939500"/>
                  </a:ext>
                </a:extLst>
              </a:tr>
              <a:tr h="314569">
                <a:tc>
                  <a:txBody>
                    <a:bodyPr/>
                    <a:lstStyle/>
                    <a:p>
                      <a:pPr>
                        <a:spcBef>
                          <a:spcPts val="300"/>
                        </a:spcBef>
                        <a:spcAft>
                          <a:spcPts val="300"/>
                        </a:spcAft>
                      </a:pPr>
                      <a:r>
                        <a:rPr lang="fr-FR" sz="1700">
                          <a:effectLst/>
                          <a:latin typeface="Arial" panose="020B0604020202020204" pitchFamily="34" charset="0"/>
                          <a:cs typeface="Arial" panose="020B0604020202020204" pitchFamily="34" charset="0"/>
                        </a:rPr>
                        <a:t>L’acheteur</a:t>
                      </a:r>
                      <a:endParaRPr lang="fr-FR" sz="17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spcBef>
                          <a:spcPts val="300"/>
                        </a:spcBef>
                        <a:spcAft>
                          <a:spcPts val="300"/>
                        </a:spcAft>
                      </a:pPr>
                      <a:r>
                        <a:rPr lang="fr-FR" sz="1700">
                          <a:effectLst/>
                          <a:latin typeface="Arial" panose="020B0604020202020204" pitchFamily="34" charset="0"/>
                          <a:cs typeface="Arial" panose="020B0604020202020204" pitchFamily="34" charset="0"/>
                        </a:rPr>
                        <a:t>Il achète le produit à partir de ses besoins et motivations,</a:t>
                      </a:r>
                      <a:endParaRPr lang="fr-FR" sz="17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3099539874"/>
                  </a:ext>
                </a:extLst>
              </a:tr>
              <a:tr h="629139">
                <a:tc>
                  <a:txBody>
                    <a:bodyPr/>
                    <a:lstStyle/>
                    <a:p>
                      <a:pPr>
                        <a:spcBef>
                          <a:spcPts val="300"/>
                        </a:spcBef>
                        <a:spcAft>
                          <a:spcPts val="300"/>
                        </a:spcAft>
                      </a:pPr>
                      <a:r>
                        <a:rPr lang="fr-FR" sz="1700">
                          <a:effectLst/>
                          <a:latin typeface="Arial" panose="020B0604020202020204" pitchFamily="34" charset="0"/>
                          <a:cs typeface="Arial" panose="020B0604020202020204" pitchFamily="34" charset="0"/>
                        </a:rPr>
                        <a:t>Le prescripteur </a:t>
                      </a:r>
                      <a:endParaRPr lang="fr-FR" sz="17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spcBef>
                          <a:spcPts val="300"/>
                        </a:spcBef>
                        <a:spcAft>
                          <a:spcPts val="300"/>
                        </a:spcAft>
                      </a:pPr>
                      <a:r>
                        <a:rPr lang="fr-FR" sz="1700">
                          <a:effectLst/>
                          <a:latin typeface="Arial" panose="020B0604020202020204" pitchFamily="34" charset="0"/>
                          <a:cs typeface="Arial" panose="020B0604020202020204" pitchFamily="34" charset="0"/>
                        </a:rPr>
                        <a:t>Il prescrit le produit, son rôle est souvent institutionnel : médecin, pharmacien, garagiste, professeur…</a:t>
                      </a:r>
                      <a:endParaRPr lang="fr-FR" sz="17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3741605904"/>
                  </a:ext>
                </a:extLst>
              </a:tr>
              <a:tr h="727087">
                <a:tc>
                  <a:txBody>
                    <a:bodyPr/>
                    <a:lstStyle/>
                    <a:p>
                      <a:pPr>
                        <a:spcBef>
                          <a:spcPts val="300"/>
                        </a:spcBef>
                        <a:spcAft>
                          <a:spcPts val="300"/>
                        </a:spcAft>
                      </a:pPr>
                      <a:r>
                        <a:rPr lang="fr-FR" sz="1700">
                          <a:effectLst/>
                          <a:latin typeface="Arial" panose="020B0604020202020204" pitchFamily="34" charset="0"/>
                          <a:cs typeface="Arial" panose="020B0604020202020204" pitchFamily="34" charset="0"/>
                        </a:rPr>
                        <a:t>L’influenceur</a:t>
                      </a:r>
                      <a:endParaRPr lang="fr-FR" sz="17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just">
                        <a:spcBef>
                          <a:spcPts val="300"/>
                        </a:spcBef>
                        <a:spcAft>
                          <a:spcPts val="300"/>
                        </a:spcAft>
                      </a:pPr>
                      <a:r>
                        <a:rPr lang="fr-FR" sz="1700" dirty="0">
                          <a:effectLst/>
                          <a:latin typeface="Arial" panose="020B0604020202020204" pitchFamily="34" charset="0"/>
                          <a:cs typeface="Arial" panose="020B0604020202020204" pitchFamily="34" charset="0"/>
                        </a:rPr>
                        <a:t>C’est un leader auquel on attribue des compétences réelles ou supposées. Il est écouté et parfois suivi. Son rôle n’est pas institutionnel. Influenceur sur les réseaux sociaux, coach…</a:t>
                      </a:r>
                      <a:endParaRPr lang="fr-FR" sz="1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4201233494"/>
                  </a:ext>
                </a:extLst>
              </a:tr>
              <a:tr h="629139">
                <a:tc>
                  <a:txBody>
                    <a:bodyPr/>
                    <a:lstStyle/>
                    <a:p>
                      <a:pPr>
                        <a:spcBef>
                          <a:spcPts val="300"/>
                        </a:spcBef>
                        <a:spcAft>
                          <a:spcPts val="300"/>
                        </a:spcAft>
                      </a:pPr>
                      <a:r>
                        <a:rPr lang="fr-FR" sz="1700">
                          <a:effectLst/>
                          <a:latin typeface="Arial" panose="020B0604020202020204" pitchFamily="34" charset="0"/>
                          <a:cs typeface="Arial" panose="020B0604020202020204" pitchFamily="34" charset="0"/>
                        </a:rPr>
                        <a:t>Le fournisseur</a:t>
                      </a:r>
                      <a:endParaRPr lang="fr-FR" sz="17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spcBef>
                          <a:spcPts val="300"/>
                        </a:spcBef>
                        <a:spcAft>
                          <a:spcPts val="300"/>
                        </a:spcAft>
                      </a:pPr>
                      <a:r>
                        <a:rPr lang="fr-FR" sz="1700">
                          <a:effectLst/>
                          <a:latin typeface="Arial" panose="020B0604020202020204" pitchFamily="34" charset="0"/>
                          <a:cs typeface="Arial" panose="020B0604020202020204" pitchFamily="34" charset="0"/>
                        </a:rPr>
                        <a:t>Il alimente l’entreprise et sa réputation peut influencer les ventes (Opel et la technologie allemande, les banques écoresponsables…). </a:t>
                      </a:r>
                      <a:endParaRPr lang="fr-FR" sz="17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1622827092"/>
                  </a:ext>
                </a:extLst>
              </a:tr>
              <a:tr h="629139">
                <a:tc>
                  <a:txBody>
                    <a:bodyPr/>
                    <a:lstStyle/>
                    <a:p>
                      <a:pPr>
                        <a:spcBef>
                          <a:spcPts val="300"/>
                        </a:spcBef>
                        <a:spcAft>
                          <a:spcPts val="300"/>
                        </a:spcAft>
                      </a:pPr>
                      <a:r>
                        <a:rPr lang="fr-FR" sz="1700">
                          <a:effectLst/>
                          <a:latin typeface="Arial" panose="020B0604020202020204" pitchFamily="34" charset="0"/>
                          <a:cs typeface="Arial" panose="020B0604020202020204" pitchFamily="34" charset="0"/>
                        </a:rPr>
                        <a:t>Le distributeur</a:t>
                      </a:r>
                      <a:endParaRPr lang="fr-FR" sz="17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spcBef>
                          <a:spcPts val="300"/>
                        </a:spcBef>
                        <a:spcAft>
                          <a:spcPts val="300"/>
                        </a:spcAft>
                      </a:pPr>
                      <a:r>
                        <a:rPr lang="fr-FR" sz="1700">
                          <a:effectLst/>
                          <a:latin typeface="Arial" panose="020B0604020202020204" pitchFamily="34" charset="0"/>
                          <a:cs typeface="Arial" panose="020B0604020202020204" pitchFamily="34" charset="0"/>
                        </a:rPr>
                        <a:t>Il met les produits à la disposition des consommateurs. Il peut conseiller l’acheteur et être un accélérateur de ventes ou un frein à la vente.</a:t>
                      </a:r>
                      <a:endParaRPr lang="fr-FR" sz="17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1148715451"/>
                  </a:ext>
                </a:extLst>
              </a:tr>
              <a:tr h="629139">
                <a:tc>
                  <a:txBody>
                    <a:bodyPr/>
                    <a:lstStyle/>
                    <a:p>
                      <a:pPr>
                        <a:spcBef>
                          <a:spcPts val="300"/>
                        </a:spcBef>
                        <a:spcAft>
                          <a:spcPts val="300"/>
                        </a:spcAft>
                      </a:pPr>
                      <a:r>
                        <a:rPr lang="fr-FR" sz="1700">
                          <a:effectLst/>
                          <a:latin typeface="Arial" panose="020B0604020202020204" pitchFamily="34" charset="0"/>
                          <a:cs typeface="Arial" panose="020B0604020202020204" pitchFamily="34" charset="0"/>
                        </a:rPr>
                        <a:t>Le concurrent</a:t>
                      </a:r>
                      <a:endParaRPr lang="fr-FR" sz="17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spcBef>
                          <a:spcPts val="300"/>
                        </a:spcBef>
                        <a:spcAft>
                          <a:spcPts val="300"/>
                        </a:spcAft>
                      </a:pPr>
                      <a:r>
                        <a:rPr lang="fr-FR" sz="1700" dirty="0">
                          <a:effectLst/>
                          <a:latin typeface="Arial" panose="020B0604020202020204" pitchFamily="34" charset="0"/>
                          <a:cs typeface="Arial" panose="020B0604020202020204" pitchFamily="34" charset="0"/>
                        </a:rPr>
                        <a:t>Il vend les mêmes produits ou services. Sa réputation et la qualité de ses produits vont avoir une influence sur nos ventes.</a:t>
                      </a:r>
                      <a:endParaRPr lang="fr-FR" sz="1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3239009202"/>
                  </a:ext>
                </a:extLst>
              </a:tr>
            </a:tbl>
          </a:graphicData>
        </a:graphic>
      </p:graphicFrame>
    </p:spTree>
    <p:extLst>
      <p:ext uri="{BB962C8B-B14F-4D97-AF65-F5344CB8AC3E}">
        <p14:creationId xmlns:p14="http://schemas.microsoft.com/office/powerpoint/2010/main" val="299641286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8099" y="-579966"/>
            <a:ext cx="10799233" cy="1601690"/>
          </a:xfrm>
        </p:spPr>
        <p:txBody>
          <a:bodyPr>
            <a:normAutofit/>
          </a:bodyPr>
          <a:lstStyle/>
          <a:p>
            <a:pPr>
              <a:spcBef>
                <a:spcPts val="1200"/>
              </a:spcBef>
            </a:pPr>
            <a:r>
              <a:rPr lang="fr-FR" sz="3200" b="1" dirty="0">
                <a:solidFill>
                  <a:schemeClr val="tx1"/>
                </a:solidFill>
                <a:latin typeface="Arial" panose="020B0604020202020204" pitchFamily="34" charset="0"/>
                <a:cs typeface="Arial" panose="020B0604020202020204" pitchFamily="34" charset="0"/>
              </a:rPr>
              <a:t>2. Étude de la demande</a:t>
            </a:r>
            <a:br>
              <a:rPr lang="fr-FR" sz="2800" b="1" dirty="0">
                <a:solidFill>
                  <a:srgbClr val="FFFF00"/>
                </a:solidFill>
                <a:latin typeface="Arial" panose="020B0604020202020204" pitchFamily="34" charset="0"/>
                <a:cs typeface="Arial" panose="020B0604020202020204" pitchFamily="34" charset="0"/>
              </a:rPr>
            </a:br>
            <a:r>
              <a:rPr lang="fr-FR" sz="2800" b="1" dirty="0">
                <a:solidFill>
                  <a:srgbClr val="FFFF00"/>
                </a:solidFill>
                <a:latin typeface="Arial" panose="020B0604020202020204" pitchFamily="34" charset="0"/>
                <a:cs typeface="Arial" panose="020B0604020202020204" pitchFamily="34" charset="0"/>
              </a:rPr>
              <a:t>2.1. Étude quantitative</a:t>
            </a:r>
            <a:endParaRPr lang="fr-FR" sz="2800" dirty="0">
              <a:solidFill>
                <a:srgbClr val="FFFF00"/>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7FBBE566-A08C-4EC8-BE8C-FA295D9A91DF}"/>
              </a:ext>
            </a:extLst>
          </p:cNvPr>
          <p:cNvSpPr/>
          <p:nvPr/>
        </p:nvSpPr>
        <p:spPr>
          <a:xfrm>
            <a:off x="153515" y="1159934"/>
            <a:ext cx="5453737" cy="523220"/>
          </a:xfrm>
          <a:prstGeom prst="rect">
            <a:avLst/>
          </a:prstGeom>
        </p:spPr>
        <p:txBody>
          <a:bodyPr wrap="none">
            <a:spAutoFit/>
          </a:bodyPr>
          <a:lstStyle/>
          <a:p>
            <a:pPr marL="342900" lvl="0" indent="-342900">
              <a:spcBef>
                <a:spcPts val="600"/>
              </a:spcBef>
              <a:spcAft>
                <a:spcPts val="600"/>
              </a:spcAft>
              <a:buFont typeface="Symbol" panose="05050102010706020507" pitchFamily="18" charset="2"/>
              <a:buChar char=""/>
            </a:pPr>
            <a:r>
              <a:rPr lang="fr-FR" sz="2800" b="1" kern="1400" spc="-50" dirty="0">
                <a:latin typeface="Arial" panose="020B0604020202020204" pitchFamily="34" charset="0"/>
                <a:ea typeface="Times New Roman" panose="02020603050405020304" pitchFamily="18" charset="0"/>
                <a:cs typeface="Times New Roman" panose="02020603050405020304" pitchFamily="18" charset="0"/>
              </a:rPr>
              <a:t>Besoins, motivations et freins</a:t>
            </a:r>
          </a:p>
        </p:txBody>
      </p:sp>
      <p:graphicFrame>
        <p:nvGraphicFramePr>
          <p:cNvPr id="4" name="Tableau 3">
            <a:extLst>
              <a:ext uri="{FF2B5EF4-FFF2-40B4-BE49-F238E27FC236}">
                <a16:creationId xmlns:a16="http://schemas.microsoft.com/office/drawing/2014/main" id="{95F0C852-76EB-4D45-9554-43F62CA9F304}"/>
              </a:ext>
            </a:extLst>
          </p:cNvPr>
          <p:cNvGraphicFramePr>
            <a:graphicFrameLocks noGrp="1"/>
          </p:cNvGraphicFramePr>
          <p:nvPr>
            <p:extLst>
              <p:ext uri="{D42A27DB-BD31-4B8C-83A1-F6EECF244321}">
                <p14:modId xmlns:p14="http://schemas.microsoft.com/office/powerpoint/2010/main" val="3226575910"/>
              </p:ext>
            </p:extLst>
          </p:nvPr>
        </p:nvGraphicFramePr>
        <p:xfrm>
          <a:off x="895076" y="1900127"/>
          <a:ext cx="10136990" cy="4217040"/>
        </p:xfrm>
        <a:graphic>
          <a:graphicData uri="http://schemas.openxmlformats.org/drawingml/2006/table">
            <a:tbl>
              <a:tblPr firstRow="1" firstCol="1" bandRow="1">
                <a:tableStyleId>{5C22544A-7EE6-4342-B048-85BDC9FD1C3A}</a:tableStyleId>
              </a:tblPr>
              <a:tblGrid>
                <a:gridCol w="1390924">
                  <a:extLst>
                    <a:ext uri="{9D8B030D-6E8A-4147-A177-3AD203B41FA5}">
                      <a16:colId xmlns:a16="http://schemas.microsoft.com/office/drawing/2014/main" val="2769050501"/>
                    </a:ext>
                  </a:extLst>
                </a:gridCol>
                <a:gridCol w="8746066">
                  <a:extLst>
                    <a:ext uri="{9D8B030D-6E8A-4147-A177-3AD203B41FA5}">
                      <a16:colId xmlns:a16="http://schemas.microsoft.com/office/drawing/2014/main" val="2435053248"/>
                    </a:ext>
                  </a:extLst>
                </a:gridCol>
              </a:tblGrid>
              <a:tr h="4217040">
                <a:tc>
                  <a:txBody>
                    <a:bodyPr/>
                    <a:lstStyle/>
                    <a:p>
                      <a:pPr algn="ctr">
                        <a:spcAft>
                          <a:spcPts val="0"/>
                        </a:spcAft>
                      </a:pPr>
                      <a:r>
                        <a:rPr lang="fr-FR" sz="2400" dirty="0">
                          <a:solidFill>
                            <a:schemeClr val="bg1"/>
                          </a:solidFill>
                          <a:effectLst/>
                          <a:latin typeface="Arial" panose="020B0604020202020204" pitchFamily="34" charset="0"/>
                          <a:cs typeface="Arial" panose="020B0604020202020204" pitchFamily="34" charset="0"/>
                        </a:rPr>
                        <a:t>Les besoins</a:t>
                      </a:r>
                      <a:endParaRPr lang="fr-FR" sz="24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152400" marR="152400" algn="just">
                        <a:spcBef>
                          <a:spcPts val="240"/>
                        </a:spcBef>
                        <a:spcAft>
                          <a:spcPts val="0"/>
                        </a:spcAft>
                      </a:pPr>
                      <a:r>
                        <a:rPr lang="fr-FR" sz="2000" dirty="0">
                          <a:solidFill>
                            <a:schemeClr val="bg1"/>
                          </a:solidFill>
                          <a:effectLst/>
                          <a:latin typeface="Arial" panose="020B0604020202020204" pitchFamily="34" charset="0"/>
                          <a:cs typeface="Arial" panose="020B0604020202020204" pitchFamily="34" charset="0"/>
                        </a:rPr>
                        <a:t>Le besoin pousse l’individu à agir. Maslow en a identifié cinq. L'individu doit satisfaire les besoins de niveau inférieur avant les besoins de niveau supérieur.</a:t>
                      </a:r>
                      <a:endParaRPr lang="fr-FR" sz="3600" dirty="0">
                        <a:solidFill>
                          <a:schemeClr val="bg1"/>
                        </a:solidFill>
                        <a:effectLst/>
                        <a:latin typeface="Arial" panose="020B0604020202020204" pitchFamily="34" charset="0"/>
                        <a:cs typeface="Arial" panose="020B0604020202020204" pitchFamily="34" charset="0"/>
                      </a:endParaRPr>
                    </a:p>
                    <a:p>
                      <a:pPr marL="342900" marR="152400" lvl="0" indent="-342900" algn="just">
                        <a:spcBef>
                          <a:spcPts val="1800"/>
                        </a:spcBef>
                        <a:spcAft>
                          <a:spcPts val="0"/>
                        </a:spcAft>
                        <a:buFont typeface="+mj-lt"/>
                        <a:buAutoNum type="arabicPeriod"/>
                      </a:pPr>
                      <a:r>
                        <a:rPr lang="fr-FR" sz="2000" dirty="0">
                          <a:effectLst/>
                          <a:latin typeface="Arial" panose="020B0604020202020204" pitchFamily="34" charset="0"/>
                          <a:cs typeface="Arial" panose="020B0604020202020204" pitchFamily="34" charset="0"/>
                        </a:rPr>
                        <a:t>Besoins physiologiques (faim, sommeil, etc.), </a:t>
                      </a:r>
                      <a:endParaRPr lang="fr-FR" sz="3600" dirty="0">
                        <a:effectLst/>
                        <a:latin typeface="Arial" panose="020B0604020202020204" pitchFamily="34" charset="0"/>
                        <a:cs typeface="Arial" panose="020B0604020202020204" pitchFamily="34" charset="0"/>
                      </a:endParaRPr>
                    </a:p>
                    <a:p>
                      <a:pPr marL="342900" marR="152400" lvl="0" indent="-342900" algn="just">
                        <a:spcBef>
                          <a:spcPts val="1800"/>
                        </a:spcBef>
                        <a:spcAft>
                          <a:spcPts val="0"/>
                        </a:spcAft>
                        <a:buFont typeface="+mj-lt"/>
                        <a:buAutoNum type="arabicPeriod"/>
                      </a:pPr>
                      <a:r>
                        <a:rPr lang="fr-FR" sz="2000" dirty="0">
                          <a:effectLst/>
                          <a:latin typeface="Arial" panose="020B0604020202020204" pitchFamily="34" charset="0"/>
                          <a:cs typeface="Arial" panose="020B0604020202020204" pitchFamily="34" charset="0"/>
                        </a:rPr>
                        <a:t>Besoins de sécurité (santé, protection, stabilité, propriété), </a:t>
                      </a:r>
                      <a:endParaRPr lang="fr-FR" sz="3600" dirty="0">
                        <a:effectLst/>
                        <a:latin typeface="Arial" panose="020B0604020202020204" pitchFamily="34" charset="0"/>
                        <a:cs typeface="Arial" panose="020B0604020202020204" pitchFamily="34" charset="0"/>
                      </a:endParaRPr>
                    </a:p>
                    <a:p>
                      <a:pPr marL="342900" marR="152400" lvl="0" indent="-342900" algn="just">
                        <a:spcBef>
                          <a:spcPts val="1800"/>
                        </a:spcBef>
                        <a:spcAft>
                          <a:spcPts val="0"/>
                        </a:spcAft>
                        <a:buFont typeface="+mj-lt"/>
                        <a:buAutoNum type="arabicPeriod"/>
                      </a:pPr>
                      <a:r>
                        <a:rPr lang="fr-FR" sz="2000" dirty="0">
                          <a:effectLst/>
                          <a:latin typeface="Arial" panose="020B0604020202020204" pitchFamily="34" charset="0"/>
                          <a:cs typeface="Arial" panose="020B0604020202020204" pitchFamily="34" charset="0"/>
                        </a:rPr>
                        <a:t>Besoins d'appartenance (famille, amis, amours, bandes, etc.), </a:t>
                      </a:r>
                      <a:endParaRPr lang="fr-FR" sz="3600" dirty="0">
                        <a:effectLst/>
                        <a:latin typeface="Arial" panose="020B0604020202020204" pitchFamily="34" charset="0"/>
                        <a:cs typeface="Arial" panose="020B0604020202020204" pitchFamily="34" charset="0"/>
                      </a:endParaRPr>
                    </a:p>
                    <a:p>
                      <a:pPr marL="342900" marR="152400" lvl="0" indent="-342900" algn="just">
                        <a:spcBef>
                          <a:spcPts val="1800"/>
                        </a:spcBef>
                        <a:spcAft>
                          <a:spcPts val="0"/>
                        </a:spcAft>
                        <a:buFont typeface="+mj-lt"/>
                        <a:buAutoNum type="arabicPeriod"/>
                      </a:pPr>
                      <a:r>
                        <a:rPr lang="fr-FR" sz="2000" dirty="0">
                          <a:effectLst/>
                          <a:latin typeface="Arial" panose="020B0604020202020204" pitchFamily="34" charset="0"/>
                          <a:cs typeface="Arial" panose="020B0604020202020204" pitchFamily="34" charset="0"/>
                        </a:rPr>
                        <a:t>Besoins d'estime des autres (reconnaissance, réussite, etc.), de soi (confiance en soi) </a:t>
                      </a:r>
                      <a:endParaRPr lang="fr-FR" sz="3600" dirty="0">
                        <a:effectLst/>
                        <a:latin typeface="Arial" panose="020B0604020202020204" pitchFamily="34" charset="0"/>
                        <a:cs typeface="Arial" panose="020B0604020202020204" pitchFamily="34" charset="0"/>
                      </a:endParaRPr>
                    </a:p>
                    <a:p>
                      <a:pPr marL="342900" marR="152400" lvl="0" indent="-342900" algn="just">
                        <a:spcBef>
                          <a:spcPts val="1800"/>
                        </a:spcBef>
                        <a:spcAft>
                          <a:spcPts val="300"/>
                        </a:spcAft>
                        <a:buFont typeface="+mj-lt"/>
                        <a:buAutoNum type="arabicPeriod"/>
                      </a:pPr>
                      <a:r>
                        <a:rPr lang="fr-FR" sz="2000" dirty="0">
                          <a:effectLst/>
                          <a:latin typeface="Arial" panose="020B0604020202020204" pitchFamily="34" charset="0"/>
                          <a:cs typeface="Arial" panose="020B0604020202020204" pitchFamily="34" charset="0"/>
                        </a:rPr>
                        <a:t>Besoins de réalisation (autonomie, développement personnel).</a:t>
                      </a:r>
                      <a:endParaRPr lang="fr-FR" sz="3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3912028372"/>
                  </a:ext>
                </a:extLst>
              </a:tr>
            </a:tbl>
          </a:graphicData>
        </a:graphic>
      </p:graphicFrame>
    </p:spTree>
    <p:extLst>
      <p:ext uri="{BB962C8B-B14F-4D97-AF65-F5344CB8AC3E}">
        <p14:creationId xmlns:p14="http://schemas.microsoft.com/office/powerpoint/2010/main" val="124660336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8099" y="-579966"/>
            <a:ext cx="10799233" cy="1739900"/>
          </a:xfrm>
        </p:spPr>
        <p:txBody>
          <a:bodyPr>
            <a:normAutofit/>
          </a:bodyPr>
          <a:lstStyle/>
          <a:p>
            <a:pPr>
              <a:spcBef>
                <a:spcPts val="1200"/>
              </a:spcBef>
            </a:pPr>
            <a:r>
              <a:rPr lang="fr-FR" sz="3600" b="1" dirty="0">
                <a:solidFill>
                  <a:schemeClr val="tx1"/>
                </a:solidFill>
                <a:latin typeface="Arial" panose="020B0604020202020204" pitchFamily="34" charset="0"/>
                <a:cs typeface="Arial" panose="020B0604020202020204" pitchFamily="34" charset="0"/>
              </a:rPr>
              <a:t>2. Étude de la demande</a:t>
            </a:r>
            <a:br>
              <a:rPr lang="fr-FR" sz="3200" b="1" dirty="0">
                <a:solidFill>
                  <a:srgbClr val="FFFF00"/>
                </a:solidFill>
                <a:latin typeface="Arial" panose="020B0604020202020204" pitchFamily="34" charset="0"/>
                <a:cs typeface="Arial" panose="020B0604020202020204" pitchFamily="34" charset="0"/>
              </a:rPr>
            </a:br>
            <a:r>
              <a:rPr lang="fr-FR" sz="3200" b="1" dirty="0">
                <a:solidFill>
                  <a:srgbClr val="FFFF00"/>
                </a:solidFill>
                <a:latin typeface="Arial" panose="020B0604020202020204" pitchFamily="34" charset="0"/>
                <a:cs typeface="Arial" panose="020B0604020202020204" pitchFamily="34" charset="0"/>
              </a:rPr>
              <a:t>2.1. Étude quantitative</a:t>
            </a:r>
            <a:endParaRPr lang="fr-FR" sz="3200" dirty="0">
              <a:solidFill>
                <a:srgbClr val="FFFF00"/>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7FBBE566-A08C-4EC8-BE8C-FA295D9A91DF}"/>
              </a:ext>
            </a:extLst>
          </p:cNvPr>
          <p:cNvSpPr/>
          <p:nvPr/>
        </p:nvSpPr>
        <p:spPr>
          <a:xfrm>
            <a:off x="153515" y="1159934"/>
            <a:ext cx="5453737" cy="523220"/>
          </a:xfrm>
          <a:prstGeom prst="rect">
            <a:avLst/>
          </a:prstGeom>
        </p:spPr>
        <p:txBody>
          <a:bodyPr wrap="none">
            <a:spAutoFit/>
          </a:bodyPr>
          <a:lstStyle/>
          <a:p>
            <a:pPr marL="342900" lvl="0" indent="-342900">
              <a:spcBef>
                <a:spcPts val="600"/>
              </a:spcBef>
              <a:spcAft>
                <a:spcPts val="600"/>
              </a:spcAft>
              <a:buFont typeface="Symbol" panose="05050102010706020507" pitchFamily="18" charset="2"/>
              <a:buChar char=""/>
            </a:pPr>
            <a:r>
              <a:rPr lang="fr-FR" sz="2800" b="1" kern="1400" spc="-50" dirty="0">
                <a:latin typeface="Arial" panose="020B0604020202020204" pitchFamily="34" charset="0"/>
                <a:ea typeface="Times New Roman" panose="02020603050405020304" pitchFamily="18" charset="0"/>
                <a:cs typeface="Times New Roman" panose="02020603050405020304" pitchFamily="18" charset="0"/>
              </a:rPr>
              <a:t>Besoins, motivations et freins</a:t>
            </a:r>
          </a:p>
        </p:txBody>
      </p:sp>
      <p:graphicFrame>
        <p:nvGraphicFramePr>
          <p:cNvPr id="4" name="Tableau 3">
            <a:extLst>
              <a:ext uri="{FF2B5EF4-FFF2-40B4-BE49-F238E27FC236}">
                <a16:creationId xmlns:a16="http://schemas.microsoft.com/office/drawing/2014/main" id="{ADF7030C-60D6-4496-BC30-1DD52BEB3AB4}"/>
              </a:ext>
            </a:extLst>
          </p:cNvPr>
          <p:cNvGraphicFramePr>
            <a:graphicFrameLocks noGrp="1"/>
          </p:cNvGraphicFramePr>
          <p:nvPr>
            <p:extLst>
              <p:ext uri="{D42A27DB-BD31-4B8C-83A1-F6EECF244321}">
                <p14:modId xmlns:p14="http://schemas.microsoft.com/office/powerpoint/2010/main" val="3631163690"/>
              </p:ext>
            </p:extLst>
          </p:nvPr>
        </p:nvGraphicFramePr>
        <p:xfrm>
          <a:off x="419725" y="1871134"/>
          <a:ext cx="10945505" cy="2891366"/>
        </p:xfrm>
        <a:graphic>
          <a:graphicData uri="http://schemas.openxmlformats.org/drawingml/2006/table">
            <a:tbl>
              <a:tblPr firstRow="1" firstCol="1" bandRow="1">
                <a:tableStyleId>{5C22544A-7EE6-4342-B048-85BDC9FD1C3A}</a:tableStyleId>
              </a:tblPr>
              <a:tblGrid>
                <a:gridCol w="1893274">
                  <a:extLst>
                    <a:ext uri="{9D8B030D-6E8A-4147-A177-3AD203B41FA5}">
                      <a16:colId xmlns:a16="http://schemas.microsoft.com/office/drawing/2014/main" val="3127264049"/>
                    </a:ext>
                  </a:extLst>
                </a:gridCol>
                <a:gridCol w="9052231">
                  <a:extLst>
                    <a:ext uri="{9D8B030D-6E8A-4147-A177-3AD203B41FA5}">
                      <a16:colId xmlns:a16="http://schemas.microsoft.com/office/drawing/2014/main" val="2865883323"/>
                    </a:ext>
                  </a:extLst>
                </a:gridCol>
              </a:tblGrid>
              <a:tr h="2891366">
                <a:tc>
                  <a:txBody>
                    <a:bodyPr/>
                    <a:lstStyle/>
                    <a:p>
                      <a:pPr algn="ctr">
                        <a:lnSpc>
                          <a:spcPct val="100000"/>
                        </a:lnSpc>
                        <a:spcBef>
                          <a:spcPts val="600"/>
                        </a:spcBef>
                        <a:spcAft>
                          <a:spcPts val="300"/>
                        </a:spcAft>
                      </a:pPr>
                      <a:r>
                        <a:rPr lang="fr-FR" sz="2000" dirty="0">
                          <a:solidFill>
                            <a:schemeClr val="bg1"/>
                          </a:solidFill>
                          <a:effectLst/>
                          <a:latin typeface="Arial" panose="020B0604020202020204" pitchFamily="34" charset="0"/>
                          <a:cs typeface="Arial" panose="020B0604020202020204" pitchFamily="34" charset="0"/>
                        </a:rPr>
                        <a:t>La motivation</a:t>
                      </a:r>
                      <a:endParaRPr lang="fr-FR"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2652" marR="2652" marT="0" marB="0" anchor="ctr"/>
                </a:tc>
                <a:tc>
                  <a:txBody>
                    <a:bodyPr/>
                    <a:lstStyle/>
                    <a:p>
                      <a:pPr>
                        <a:lnSpc>
                          <a:spcPct val="100000"/>
                        </a:lnSpc>
                        <a:spcBef>
                          <a:spcPts val="200"/>
                        </a:spcBef>
                        <a:spcAft>
                          <a:spcPts val="200"/>
                        </a:spcAft>
                      </a:pPr>
                      <a:r>
                        <a:rPr lang="fr-FR" sz="2000" dirty="0">
                          <a:solidFill>
                            <a:schemeClr val="bg1"/>
                          </a:solidFill>
                          <a:effectLst/>
                          <a:latin typeface="Arial" panose="020B0604020202020204" pitchFamily="34" charset="0"/>
                          <a:cs typeface="Arial" panose="020B0604020202020204" pitchFamily="34" charset="0"/>
                        </a:rPr>
                        <a:t>Elle pousse le consommateur à passer à l'acte. Elles sont diverses et souvent d’ordre psychologique. Henri Joannis identifie trois types de motivations :</a:t>
                      </a:r>
                    </a:p>
                    <a:p>
                      <a:pPr marL="342900" lvl="0" indent="-342900" algn="just">
                        <a:lnSpc>
                          <a:spcPct val="100000"/>
                        </a:lnSpc>
                        <a:spcBef>
                          <a:spcPts val="1800"/>
                        </a:spcBef>
                        <a:spcAft>
                          <a:spcPts val="0"/>
                        </a:spcAft>
                        <a:buFont typeface="Symbol" panose="05050102010706020507" pitchFamily="18" charset="2"/>
                        <a:buChar char="-"/>
                      </a:pPr>
                      <a:r>
                        <a:rPr lang="fr-FR" sz="2000" dirty="0">
                          <a:solidFill>
                            <a:srgbClr val="FFFF00"/>
                          </a:solidFill>
                          <a:effectLst/>
                          <a:latin typeface="Arial" panose="020B0604020202020204" pitchFamily="34" charset="0"/>
                          <a:cs typeface="Arial" panose="020B0604020202020204" pitchFamily="34" charset="0"/>
                        </a:rPr>
                        <a:t>hédonistes</a:t>
                      </a:r>
                      <a:r>
                        <a:rPr lang="fr-FR" sz="2000" dirty="0">
                          <a:effectLst/>
                          <a:latin typeface="Arial" panose="020B0604020202020204" pitchFamily="34" charset="0"/>
                          <a:cs typeface="Arial" panose="020B0604020202020204" pitchFamily="34" charset="0"/>
                        </a:rPr>
                        <a:t> : l’envie désir de se faire plaisir.</a:t>
                      </a:r>
                    </a:p>
                    <a:p>
                      <a:pPr marL="342900" lvl="0" indent="-342900" algn="just">
                        <a:lnSpc>
                          <a:spcPct val="100000"/>
                        </a:lnSpc>
                        <a:spcBef>
                          <a:spcPts val="1800"/>
                        </a:spcBef>
                        <a:spcAft>
                          <a:spcPts val="0"/>
                        </a:spcAft>
                        <a:buFont typeface="Symbol" panose="05050102010706020507" pitchFamily="18" charset="2"/>
                        <a:buChar char="-"/>
                      </a:pPr>
                      <a:r>
                        <a:rPr lang="fr-FR" sz="2000" dirty="0">
                          <a:solidFill>
                            <a:srgbClr val="FFFF00"/>
                          </a:solidFill>
                          <a:effectLst/>
                          <a:latin typeface="Arial" panose="020B0604020202020204" pitchFamily="34" charset="0"/>
                          <a:cs typeface="Arial" panose="020B0604020202020204" pitchFamily="34" charset="0"/>
                        </a:rPr>
                        <a:t>oblatives</a:t>
                      </a:r>
                      <a:r>
                        <a:rPr lang="fr-FR" sz="2000" dirty="0">
                          <a:effectLst/>
                          <a:latin typeface="Arial" panose="020B0604020202020204" pitchFamily="34" charset="0"/>
                          <a:cs typeface="Arial" panose="020B0604020202020204" pitchFamily="34" charset="0"/>
                        </a:rPr>
                        <a:t> : l’envie de faire plaisir aux autres.</a:t>
                      </a:r>
                    </a:p>
                    <a:p>
                      <a:pPr marL="342900" lvl="0" indent="-342900" algn="l">
                        <a:lnSpc>
                          <a:spcPct val="100000"/>
                        </a:lnSpc>
                        <a:spcBef>
                          <a:spcPts val="1800"/>
                        </a:spcBef>
                        <a:spcAft>
                          <a:spcPts val="0"/>
                        </a:spcAft>
                        <a:buFont typeface="Symbol" panose="05050102010706020507" pitchFamily="18" charset="2"/>
                        <a:buChar char="-"/>
                      </a:pPr>
                      <a:r>
                        <a:rPr lang="fr-FR" sz="2000" dirty="0">
                          <a:effectLst/>
                          <a:latin typeface="Arial" panose="020B0604020202020204" pitchFamily="34" charset="0"/>
                          <a:cs typeface="Arial" panose="020B0604020202020204" pitchFamily="34" charset="0"/>
                        </a:rPr>
                        <a:t>d’</a:t>
                      </a:r>
                      <a:r>
                        <a:rPr lang="fr-FR" sz="2000" dirty="0">
                          <a:solidFill>
                            <a:srgbClr val="FFFF00"/>
                          </a:solidFill>
                          <a:effectLst/>
                          <a:latin typeface="Arial" panose="020B0604020202020204" pitchFamily="34" charset="0"/>
                          <a:cs typeface="Arial" panose="020B0604020202020204" pitchFamily="34" charset="0"/>
                        </a:rPr>
                        <a:t>auto-expression</a:t>
                      </a:r>
                      <a:r>
                        <a:rPr lang="fr-FR" sz="2000" dirty="0">
                          <a:effectLst/>
                          <a:latin typeface="Arial" panose="020B0604020202020204" pitchFamily="34" charset="0"/>
                          <a:cs typeface="Arial" panose="020B0604020202020204" pitchFamily="34" charset="0"/>
                        </a:rPr>
                        <a:t> : le besoin d’affirmation et d’accomplissement de soi</a:t>
                      </a:r>
                    </a:p>
                  </a:txBody>
                  <a:tcPr marL="2652" marR="2652" marT="0" marB="0"/>
                </a:tc>
                <a:extLst>
                  <a:ext uri="{0D108BD9-81ED-4DB2-BD59-A6C34878D82A}">
                    <a16:rowId xmlns:a16="http://schemas.microsoft.com/office/drawing/2014/main" val="1384341050"/>
                  </a:ext>
                </a:extLst>
              </a:tr>
            </a:tbl>
          </a:graphicData>
        </a:graphic>
      </p:graphicFrame>
    </p:spTree>
    <p:extLst>
      <p:ext uri="{BB962C8B-B14F-4D97-AF65-F5344CB8AC3E}">
        <p14:creationId xmlns:p14="http://schemas.microsoft.com/office/powerpoint/2010/main" val="428294380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788</TotalTime>
  <Words>1409</Words>
  <Application>Microsoft Office PowerPoint</Application>
  <PresentationFormat>Grand écran</PresentationFormat>
  <Paragraphs>138</Paragraphs>
  <Slides>12</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12</vt:i4>
      </vt:variant>
    </vt:vector>
  </HeadingPairs>
  <TitlesOfParts>
    <vt:vector size="19" baseType="lpstr">
      <vt:lpstr>Arial</vt:lpstr>
      <vt:lpstr>Century Gothic</vt:lpstr>
      <vt:lpstr>Symbol</vt:lpstr>
      <vt:lpstr>Times New Roman</vt:lpstr>
      <vt:lpstr>Wingdings</vt:lpstr>
      <vt:lpstr>Wingdings 3</vt:lpstr>
      <vt:lpstr>Ion</vt:lpstr>
      <vt:lpstr>2. Étude de la demande 2.1. Étude quantitative</vt:lpstr>
      <vt:lpstr>2. Étude de la demande 2.1. Étude quantitative</vt:lpstr>
      <vt:lpstr>2. Étude de la demande 2.2. Étude qualitative</vt:lpstr>
      <vt:lpstr>2. Étude de la demande 2.2. Étude qualitative</vt:lpstr>
      <vt:lpstr>2. Étude de la demande 2.2. Étude qualitative</vt:lpstr>
      <vt:lpstr>2. Étude de la demande 2.2. Étude qualitative</vt:lpstr>
      <vt:lpstr>2. Étude de la demande 2.1. Étude quantitative</vt:lpstr>
      <vt:lpstr>2. Étude de la demande 2.1. Étude quantitative</vt:lpstr>
      <vt:lpstr>2. Étude de la demande 2.1. Étude quantitative</vt:lpstr>
      <vt:lpstr>2. Étude de la demande 2.1. Étude quantitative</vt:lpstr>
      <vt:lpstr>2. Étude de la demande 2.1. Étude quantitative</vt:lpstr>
      <vt:lpstr>2. Étude de la demande 2.1. Étude quantitative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40</cp:revision>
  <dcterms:created xsi:type="dcterms:W3CDTF">2014-01-14T07:42:30Z</dcterms:created>
  <dcterms:modified xsi:type="dcterms:W3CDTF">2024-02-28T11:50:38Z</dcterms:modified>
</cp:coreProperties>
</file>