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9" r:id="rId2"/>
    <p:sldId id="260" r:id="rId3"/>
    <p:sldId id="261" r:id="rId4"/>
    <p:sldId id="262" r:id="rId5"/>
    <p:sldId id="267" r:id="rId6"/>
    <p:sldId id="264" r:id="rId7"/>
    <p:sldId id="265" r:id="rId8"/>
    <p:sldId id="273" r:id="rId9"/>
    <p:sldId id="276" r:id="rId10"/>
    <p:sldId id="266" r:id="rId11"/>
    <p:sldId id="277" r:id="rId12"/>
    <p:sldId id="274"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B11204-222B-4DEC-A24E-E7391331E7BC}" type="doc">
      <dgm:prSet loTypeId="urn:microsoft.com/office/officeart/2005/8/layout/process2" loCatId="process" qsTypeId="urn:microsoft.com/office/officeart/2005/8/quickstyle/simple1" qsCatId="simple" csTypeId="urn:microsoft.com/office/officeart/2005/8/colors/colorful1" csCatId="colorful" phldr="1"/>
      <dgm:spPr/>
      <dgm:t>
        <a:bodyPr/>
        <a:lstStyle/>
        <a:p>
          <a:endParaRPr lang="fr-FR"/>
        </a:p>
      </dgm:t>
    </dgm:pt>
    <dgm:pt modelId="{BBD5B82E-B525-4C40-A58C-47BE546A8E68}">
      <dgm:prSet phldrT="[Texte]" custT="1"/>
      <dgm:spPr/>
      <dgm:t>
        <a:bodyPr/>
        <a:lstStyle/>
        <a:p>
          <a:r>
            <a:rPr lang="fr-FR" sz="2000" b="1">
              <a:latin typeface="Arial" panose="020B0604020202020204" pitchFamily="34" charset="0"/>
              <a:cs typeface="Arial" panose="020B0604020202020204" pitchFamily="34" charset="0"/>
            </a:rPr>
            <a:t>Recherche d'informations</a:t>
          </a:r>
        </a:p>
      </dgm:t>
    </dgm:pt>
    <dgm:pt modelId="{B05C6600-4FD4-4A27-8240-370F5AF97D20}" type="parTrans" cxnId="{34117859-836C-4AAF-919D-FE7B9966CE1B}">
      <dgm:prSet/>
      <dgm:spPr/>
      <dgm:t>
        <a:bodyPr/>
        <a:lstStyle/>
        <a:p>
          <a:endParaRPr lang="fr-FR" sz="2000" b="1">
            <a:latin typeface="Arial" panose="020B0604020202020204" pitchFamily="34" charset="0"/>
            <a:cs typeface="Arial" panose="020B0604020202020204" pitchFamily="34" charset="0"/>
          </a:endParaRPr>
        </a:p>
      </dgm:t>
    </dgm:pt>
    <dgm:pt modelId="{21AF3302-FBCA-42AB-94E7-798789E23FEC}" type="sibTrans" cxnId="{34117859-836C-4AAF-919D-FE7B9966CE1B}">
      <dgm:prSet custT="1"/>
      <dgm:spPr/>
      <dgm:t>
        <a:bodyPr/>
        <a:lstStyle/>
        <a:p>
          <a:endParaRPr lang="fr-FR" sz="2000" b="1">
            <a:latin typeface="Arial" panose="020B0604020202020204" pitchFamily="34" charset="0"/>
            <a:cs typeface="Arial" panose="020B0604020202020204" pitchFamily="34" charset="0"/>
          </a:endParaRPr>
        </a:p>
      </dgm:t>
    </dgm:pt>
    <dgm:pt modelId="{3D15C965-A5D5-4456-8D58-6F2EC3A1C5CB}">
      <dgm:prSet phldrT="[Texte]" custT="1"/>
      <dgm:spPr/>
      <dgm:t>
        <a:bodyPr/>
        <a:lstStyle/>
        <a:p>
          <a:r>
            <a:rPr lang="fr-FR" sz="2000" b="1">
              <a:latin typeface="Arial" panose="020B0604020202020204" pitchFamily="34" charset="0"/>
              <a:cs typeface="Arial" panose="020B0604020202020204" pitchFamily="34" charset="0"/>
            </a:rPr>
            <a:t>Évaluation des solutions</a:t>
          </a:r>
        </a:p>
      </dgm:t>
    </dgm:pt>
    <dgm:pt modelId="{85A0BE3B-0AE1-4D96-B824-76246C7C562E}" type="parTrans" cxnId="{DE255C0B-4032-41D1-914A-29ED3A2427D3}">
      <dgm:prSet/>
      <dgm:spPr/>
      <dgm:t>
        <a:bodyPr/>
        <a:lstStyle/>
        <a:p>
          <a:endParaRPr lang="fr-FR" sz="2000" b="1">
            <a:latin typeface="Arial" panose="020B0604020202020204" pitchFamily="34" charset="0"/>
            <a:cs typeface="Arial" panose="020B0604020202020204" pitchFamily="34" charset="0"/>
          </a:endParaRPr>
        </a:p>
      </dgm:t>
    </dgm:pt>
    <dgm:pt modelId="{214DE83F-1AB6-46FB-A8BF-355DCFF58F45}" type="sibTrans" cxnId="{DE255C0B-4032-41D1-914A-29ED3A2427D3}">
      <dgm:prSet custT="1"/>
      <dgm:spPr/>
      <dgm:t>
        <a:bodyPr/>
        <a:lstStyle/>
        <a:p>
          <a:endParaRPr lang="fr-FR" sz="2000" b="1">
            <a:latin typeface="Arial" panose="020B0604020202020204" pitchFamily="34" charset="0"/>
            <a:cs typeface="Arial" panose="020B0604020202020204" pitchFamily="34" charset="0"/>
          </a:endParaRPr>
        </a:p>
      </dgm:t>
    </dgm:pt>
    <dgm:pt modelId="{3364C855-3C19-40AD-8418-1392A939C795}">
      <dgm:prSet phldrT="[Texte]" custT="1"/>
      <dgm:spPr/>
      <dgm:t>
        <a:bodyPr/>
        <a:lstStyle/>
        <a:p>
          <a:r>
            <a:rPr lang="fr-FR" sz="2000" b="1">
              <a:latin typeface="Arial" panose="020B0604020202020204" pitchFamily="34" charset="0"/>
              <a:cs typeface="Arial" panose="020B0604020202020204" pitchFamily="34" charset="0"/>
            </a:rPr>
            <a:t>Décision d'achat</a:t>
          </a:r>
        </a:p>
      </dgm:t>
    </dgm:pt>
    <dgm:pt modelId="{739B999A-C897-4CE2-A6A9-2B11F1A480FA}" type="parTrans" cxnId="{542F989C-15D4-40F9-8FA9-566FF215BF24}">
      <dgm:prSet/>
      <dgm:spPr/>
      <dgm:t>
        <a:bodyPr/>
        <a:lstStyle/>
        <a:p>
          <a:endParaRPr lang="fr-FR" sz="2000" b="1">
            <a:latin typeface="Arial" panose="020B0604020202020204" pitchFamily="34" charset="0"/>
            <a:cs typeface="Arial" panose="020B0604020202020204" pitchFamily="34" charset="0"/>
          </a:endParaRPr>
        </a:p>
      </dgm:t>
    </dgm:pt>
    <dgm:pt modelId="{40D45B4C-F729-4435-831F-BDAA1A059592}" type="sibTrans" cxnId="{542F989C-15D4-40F9-8FA9-566FF215BF24}">
      <dgm:prSet custT="1"/>
      <dgm:spPr/>
      <dgm:t>
        <a:bodyPr/>
        <a:lstStyle/>
        <a:p>
          <a:endParaRPr lang="fr-FR" sz="2000" b="1">
            <a:latin typeface="Arial" panose="020B0604020202020204" pitchFamily="34" charset="0"/>
            <a:cs typeface="Arial" panose="020B0604020202020204" pitchFamily="34" charset="0"/>
          </a:endParaRPr>
        </a:p>
      </dgm:t>
    </dgm:pt>
    <dgm:pt modelId="{CAFAA990-DE11-4889-92AA-F89D06021172}">
      <dgm:prSet phldrT="[Texte]" custT="1"/>
      <dgm:spPr/>
      <dgm:t>
        <a:bodyPr/>
        <a:lstStyle/>
        <a:p>
          <a:r>
            <a:rPr lang="fr-FR" sz="2000" b="1" dirty="0">
              <a:latin typeface="Arial" panose="020B0604020202020204" pitchFamily="34" charset="0"/>
              <a:cs typeface="Arial" panose="020B0604020202020204" pitchFamily="34" charset="0"/>
            </a:rPr>
            <a:t>Prise de conscience du besoin</a:t>
          </a:r>
        </a:p>
      </dgm:t>
    </dgm:pt>
    <dgm:pt modelId="{54B09669-AFDF-4C31-B13D-917AEA643CE1}" type="sibTrans" cxnId="{39A59E1F-E397-440D-BD80-1A0AC689C0C2}">
      <dgm:prSet custT="1"/>
      <dgm:spPr/>
      <dgm:t>
        <a:bodyPr/>
        <a:lstStyle/>
        <a:p>
          <a:endParaRPr lang="fr-FR" sz="2000" b="1">
            <a:latin typeface="Arial" panose="020B0604020202020204" pitchFamily="34" charset="0"/>
            <a:cs typeface="Arial" panose="020B0604020202020204" pitchFamily="34" charset="0"/>
          </a:endParaRPr>
        </a:p>
      </dgm:t>
    </dgm:pt>
    <dgm:pt modelId="{2DF61193-0CAA-4948-9541-6973A63AD8F0}" type="parTrans" cxnId="{39A59E1F-E397-440D-BD80-1A0AC689C0C2}">
      <dgm:prSet/>
      <dgm:spPr/>
      <dgm:t>
        <a:bodyPr/>
        <a:lstStyle/>
        <a:p>
          <a:endParaRPr lang="fr-FR" sz="2000" b="1">
            <a:latin typeface="Arial" panose="020B0604020202020204" pitchFamily="34" charset="0"/>
            <a:cs typeface="Arial" panose="020B0604020202020204" pitchFamily="34" charset="0"/>
          </a:endParaRPr>
        </a:p>
      </dgm:t>
    </dgm:pt>
    <dgm:pt modelId="{7D840C83-6CA8-47AF-8507-E28A62B741F1}" type="pres">
      <dgm:prSet presAssocID="{16B11204-222B-4DEC-A24E-E7391331E7BC}" presName="linearFlow" presStyleCnt="0">
        <dgm:presLayoutVars>
          <dgm:resizeHandles val="exact"/>
        </dgm:presLayoutVars>
      </dgm:prSet>
      <dgm:spPr/>
    </dgm:pt>
    <dgm:pt modelId="{2EE843A4-4427-4B1B-84F1-39DB6A8425C3}" type="pres">
      <dgm:prSet presAssocID="{CAFAA990-DE11-4889-92AA-F89D06021172}" presName="node" presStyleLbl="node1" presStyleIdx="0" presStyleCnt="4" custScaleX="414268">
        <dgm:presLayoutVars>
          <dgm:bulletEnabled val="1"/>
        </dgm:presLayoutVars>
      </dgm:prSet>
      <dgm:spPr/>
    </dgm:pt>
    <dgm:pt modelId="{A3589D8E-DB44-497B-A3DD-B34B51224177}" type="pres">
      <dgm:prSet presAssocID="{54B09669-AFDF-4C31-B13D-917AEA643CE1}" presName="sibTrans" presStyleLbl="sibTrans2D1" presStyleIdx="0" presStyleCnt="3"/>
      <dgm:spPr/>
    </dgm:pt>
    <dgm:pt modelId="{CC45F208-1D35-49D7-B6A4-D26B736A9F94}" type="pres">
      <dgm:prSet presAssocID="{54B09669-AFDF-4C31-B13D-917AEA643CE1}" presName="connectorText" presStyleLbl="sibTrans2D1" presStyleIdx="0" presStyleCnt="3"/>
      <dgm:spPr/>
    </dgm:pt>
    <dgm:pt modelId="{DD1EC800-FB04-4732-B59E-EBB8A4430F20}" type="pres">
      <dgm:prSet presAssocID="{BBD5B82E-B525-4C40-A58C-47BE546A8E68}" presName="node" presStyleLbl="node1" presStyleIdx="1" presStyleCnt="4" custScaleX="414268" custLinFactNeighborY="-11700">
        <dgm:presLayoutVars>
          <dgm:bulletEnabled val="1"/>
        </dgm:presLayoutVars>
      </dgm:prSet>
      <dgm:spPr/>
    </dgm:pt>
    <dgm:pt modelId="{7A068143-B252-4810-9C3C-C77271C9FFF0}" type="pres">
      <dgm:prSet presAssocID="{21AF3302-FBCA-42AB-94E7-798789E23FEC}" presName="sibTrans" presStyleLbl="sibTrans2D1" presStyleIdx="1" presStyleCnt="3"/>
      <dgm:spPr/>
    </dgm:pt>
    <dgm:pt modelId="{5A2E74F1-092E-46E7-B414-3CAB7D41DA45}" type="pres">
      <dgm:prSet presAssocID="{21AF3302-FBCA-42AB-94E7-798789E23FEC}" presName="connectorText" presStyleLbl="sibTrans2D1" presStyleIdx="1" presStyleCnt="3"/>
      <dgm:spPr/>
    </dgm:pt>
    <dgm:pt modelId="{6DDC0061-0235-48A3-BBB5-7AA06D239BB2}" type="pres">
      <dgm:prSet presAssocID="{3D15C965-A5D5-4456-8D58-6F2EC3A1C5CB}" presName="node" presStyleLbl="node1" presStyleIdx="2" presStyleCnt="4" custScaleX="414268">
        <dgm:presLayoutVars>
          <dgm:bulletEnabled val="1"/>
        </dgm:presLayoutVars>
      </dgm:prSet>
      <dgm:spPr/>
    </dgm:pt>
    <dgm:pt modelId="{9496E7EA-18BC-48DB-B4D5-9BA3427294F4}" type="pres">
      <dgm:prSet presAssocID="{214DE83F-1AB6-46FB-A8BF-355DCFF58F45}" presName="sibTrans" presStyleLbl="sibTrans2D1" presStyleIdx="2" presStyleCnt="3"/>
      <dgm:spPr/>
    </dgm:pt>
    <dgm:pt modelId="{8E3907C3-F8F9-4D9B-85B9-9BB0187C3C9C}" type="pres">
      <dgm:prSet presAssocID="{214DE83F-1AB6-46FB-A8BF-355DCFF58F45}" presName="connectorText" presStyleLbl="sibTrans2D1" presStyleIdx="2" presStyleCnt="3"/>
      <dgm:spPr/>
    </dgm:pt>
    <dgm:pt modelId="{B73CF6B2-A7FB-4DC2-B201-309D61D90EE1}" type="pres">
      <dgm:prSet presAssocID="{3364C855-3C19-40AD-8418-1392A939C795}" presName="node" presStyleLbl="node1" presStyleIdx="3" presStyleCnt="4" custScaleX="414268">
        <dgm:presLayoutVars>
          <dgm:bulletEnabled val="1"/>
        </dgm:presLayoutVars>
      </dgm:prSet>
      <dgm:spPr/>
    </dgm:pt>
  </dgm:ptLst>
  <dgm:cxnLst>
    <dgm:cxn modelId="{DE255C0B-4032-41D1-914A-29ED3A2427D3}" srcId="{16B11204-222B-4DEC-A24E-E7391331E7BC}" destId="{3D15C965-A5D5-4456-8D58-6F2EC3A1C5CB}" srcOrd="2" destOrd="0" parTransId="{85A0BE3B-0AE1-4D96-B824-76246C7C562E}" sibTransId="{214DE83F-1AB6-46FB-A8BF-355DCFF58F45}"/>
    <dgm:cxn modelId="{39A59E1F-E397-440D-BD80-1A0AC689C0C2}" srcId="{16B11204-222B-4DEC-A24E-E7391331E7BC}" destId="{CAFAA990-DE11-4889-92AA-F89D06021172}" srcOrd="0" destOrd="0" parTransId="{2DF61193-0CAA-4948-9541-6973A63AD8F0}" sibTransId="{54B09669-AFDF-4C31-B13D-917AEA643CE1}"/>
    <dgm:cxn modelId="{AD84A95E-FAC2-479F-B153-69D7DCCF3B93}" type="presOf" srcId="{3D15C965-A5D5-4456-8D58-6F2EC3A1C5CB}" destId="{6DDC0061-0235-48A3-BBB5-7AA06D239BB2}" srcOrd="0" destOrd="0" presId="urn:microsoft.com/office/officeart/2005/8/layout/process2"/>
    <dgm:cxn modelId="{AB913660-6BA2-420F-B576-2FDD9361373D}" type="presOf" srcId="{16B11204-222B-4DEC-A24E-E7391331E7BC}" destId="{7D840C83-6CA8-47AF-8507-E28A62B741F1}" srcOrd="0" destOrd="0" presId="urn:microsoft.com/office/officeart/2005/8/layout/process2"/>
    <dgm:cxn modelId="{19BDFC4C-6F4E-4F73-B0D2-59AE30F8BCF8}" type="presOf" srcId="{3364C855-3C19-40AD-8418-1392A939C795}" destId="{B73CF6B2-A7FB-4DC2-B201-309D61D90EE1}" srcOrd="0" destOrd="0" presId="urn:microsoft.com/office/officeart/2005/8/layout/process2"/>
    <dgm:cxn modelId="{34117859-836C-4AAF-919D-FE7B9966CE1B}" srcId="{16B11204-222B-4DEC-A24E-E7391331E7BC}" destId="{BBD5B82E-B525-4C40-A58C-47BE546A8E68}" srcOrd="1" destOrd="0" parTransId="{B05C6600-4FD4-4A27-8240-370F5AF97D20}" sibTransId="{21AF3302-FBCA-42AB-94E7-798789E23FEC}"/>
    <dgm:cxn modelId="{1A344B95-7FEC-4E4F-948C-F6D013D7FB5E}" type="presOf" srcId="{54B09669-AFDF-4C31-B13D-917AEA643CE1}" destId="{CC45F208-1D35-49D7-B6A4-D26B736A9F94}" srcOrd="1" destOrd="0" presId="urn:microsoft.com/office/officeart/2005/8/layout/process2"/>
    <dgm:cxn modelId="{542F989C-15D4-40F9-8FA9-566FF215BF24}" srcId="{16B11204-222B-4DEC-A24E-E7391331E7BC}" destId="{3364C855-3C19-40AD-8418-1392A939C795}" srcOrd="3" destOrd="0" parTransId="{739B999A-C897-4CE2-A6A9-2B11F1A480FA}" sibTransId="{40D45B4C-F729-4435-831F-BDAA1A059592}"/>
    <dgm:cxn modelId="{480CBAA9-1B82-4121-B858-2BA6FDF1FBB9}" type="presOf" srcId="{214DE83F-1AB6-46FB-A8BF-355DCFF58F45}" destId="{9496E7EA-18BC-48DB-B4D5-9BA3427294F4}" srcOrd="0" destOrd="0" presId="urn:microsoft.com/office/officeart/2005/8/layout/process2"/>
    <dgm:cxn modelId="{643171AE-32C1-40EE-A9E9-A4F30AFFC685}" type="presOf" srcId="{214DE83F-1AB6-46FB-A8BF-355DCFF58F45}" destId="{8E3907C3-F8F9-4D9B-85B9-9BB0187C3C9C}" srcOrd="1" destOrd="0" presId="urn:microsoft.com/office/officeart/2005/8/layout/process2"/>
    <dgm:cxn modelId="{BB1064B6-217E-4470-B2A7-E476F29AF224}" type="presOf" srcId="{CAFAA990-DE11-4889-92AA-F89D06021172}" destId="{2EE843A4-4427-4B1B-84F1-39DB6A8425C3}" srcOrd="0" destOrd="0" presId="urn:microsoft.com/office/officeart/2005/8/layout/process2"/>
    <dgm:cxn modelId="{98B23BBB-C3D1-4FE9-9F37-E1CA9CECBCED}" type="presOf" srcId="{21AF3302-FBCA-42AB-94E7-798789E23FEC}" destId="{5A2E74F1-092E-46E7-B414-3CAB7D41DA45}" srcOrd="1" destOrd="0" presId="urn:microsoft.com/office/officeart/2005/8/layout/process2"/>
    <dgm:cxn modelId="{AC4642BC-158B-4C16-9EC0-55520029A617}" type="presOf" srcId="{54B09669-AFDF-4C31-B13D-917AEA643CE1}" destId="{A3589D8E-DB44-497B-A3DD-B34B51224177}" srcOrd="0" destOrd="0" presId="urn:microsoft.com/office/officeart/2005/8/layout/process2"/>
    <dgm:cxn modelId="{7FC702BD-C2FF-4006-B1A7-4F3B07F7F0F2}" type="presOf" srcId="{21AF3302-FBCA-42AB-94E7-798789E23FEC}" destId="{7A068143-B252-4810-9C3C-C77271C9FFF0}" srcOrd="0" destOrd="0" presId="urn:microsoft.com/office/officeart/2005/8/layout/process2"/>
    <dgm:cxn modelId="{45BF01F2-C62E-48EF-AF8F-A71E1D5D03B5}" type="presOf" srcId="{BBD5B82E-B525-4C40-A58C-47BE546A8E68}" destId="{DD1EC800-FB04-4732-B59E-EBB8A4430F20}" srcOrd="0" destOrd="0" presId="urn:microsoft.com/office/officeart/2005/8/layout/process2"/>
    <dgm:cxn modelId="{2BF15369-A1FD-4721-8710-DFA508A3786B}" type="presParOf" srcId="{7D840C83-6CA8-47AF-8507-E28A62B741F1}" destId="{2EE843A4-4427-4B1B-84F1-39DB6A8425C3}" srcOrd="0" destOrd="0" presId="urn:microsoft.com/office/officeart/2005/8/layout/process2"/>
    <dgm:cxn modelId="{893D7539-CFB1-4280-8931-6CA6F3F6DE86}" type="presParOf" srcId="{7D840C83-6CA8-47AF-8507-E28A62B741F1}" destId="{A3589D8E-DB44-497B-A3DD-B34B51224177}" srcOrd="1" destOrd="0" presId="urn:microsoft.com/office/officeart/2005/8/layout/process2"/>
    <dgm:cxn modelId="{ABBE6A05-4379-4112-89AB-EB10B91C043D}" type="presParOf" srcId="{A3589D8E-DB44-497B-A3DD-B34B51224177}" destId="{CC45F208-1D35-49D7-B6A4-D26B736A9F94}" srcOrd="0" destOrd="0" presId="urn:microsoft.com/office/officeart/2005/8/layout/process2"/>
    <dgm:cxn modelId="{5928E0E0-8B97-4776-AA56-C9B3726ACB57}" type="presParOf" srcId="{7D840C83-6CA8-47AF-8507-E28A62B741F1}" destId="{DD1EC800-FB04-4732-B59E-EBB8A4430F20}" srcOrd="2" destOrd="0" presId="urn:microsoft.com/office/officeart/2005/8/layout/process2"/>
    <dgm:cxn modelId="{BEBDA25D-0B69-4AC3-805C-11C866190965}" type="presParOf" srcId="{7D840C83-6CA8-47AF-8507-E28A62B741F1}" destId="{7A068143-B252-4810-9C3C-C77271C9FFF0}" srcOrd="3" destOrd="0" presId="urn:microsoft.com/office/officeart/2005/8/layout/process2"/>
    <dgm:cxn modelId="{3BB290DC-92BD-413F-AF1B-9EA82311D3BE}" type="presParOf" srcId="{7A068143-B252-4810-9C3C-C77271C9FFF0}" destId="{5A2E74F1-092E-46E7-B414-3CAB7D41DA45}" srcOrd="0" destOrd="0" presId="urn:microsoft.com/office/officeart/2005/8/layout/process2"/>
    <dgm:cxn modelId="{66833D75-14FB-453C-82A9-0E9ED476F495}" type="presParOf" srcId="{7D840C83-6CA8-47AF-8507-E28A62B741F1}" destId="{6DDC0061-0235-48A3-BBB5-7AA06D239BB2}" srcOrd="4" destOrd="0" presId="urn:microsoft.com/office/officeart/2005/8/layout/process2"/>
    <dgm:cxn modelId="{69275AAD-0434-4692-8467-8C9D532FA694}" type="presParOf" srcId="{7D840C83-6CA8-47AF-8507-E28A62B741F1}" destId="{9496E7EA-18BC-48DB-B4D5-9BA3427294F4}" srcOrd="5" destOrd="0" presId="urn:microsoft.com/office/officeart/2005/8/layout/process2"/>
    <dgm:cxn modelId="{9D9464BA-325B-4D7C-9279-97CCB0D9681B}" type="presParOf" srcId="{9496E7EA-18BC-48DB-B4D5-9BA3427294F4}" destId="{8E3907C3-F8F9-4D9B-85B9-9BB0187C3C9C}" srcOrd="0" destOrd="0" presId="urn:microsoft.com/office/officeart/2005/8/layout/process2"/>
    <dgm:cxn modelId="{E1C3A9DC-C7E1-4CAE-A741-73B64DC7EEDD}" type="presParOf" srcId="{7D840C83-6CA8-47AF-8507-E28A62B741F1}" destId="{B73CF6B2-A7FB-4DC2-B201-309D61D90EE1}"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289A2B-8FA8-47C2-BDA3-9BBE4A34ABD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A9F59A42-730A-44D8-B3C0-5C818141967B}">
      <dgm:prSet phldrT="[Texte]" custT="1"/>
      <dgm:spPr/>
      <dgm:t>
        <a:bodyPr/>
        <a:lstStyle/>
        <a:p>
          <a:pPr>
            <a:buClrTx/>
            <a:buSzTx/>
            <a:buFontTx/>
            <a:buNone/>
          </a:pPr>
          <a:r>
            <a:rPr kumimoji="0" lang="fr-FR" altLang="fr-FR" sz="24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Trois types d’achats </a:t>
          </a:r>
          <a:endParaRPr lang="fr-FR" sz="2400" b="1" dirty="0">
            <a:latin typeface="Arial" panose="020B0604020202020204" pitchFamily="34" charset="0"/>
            <a:cs typeface="Arial" panose="020B0604020202020204" pitchFamily="34" charset="0"/>
          </a:endParaRPr>
        </a:p>
      </dgm:t>
    </dgm:pt>
    <dgm:pt modelId="{54FCA89D-B70D-421D-83EF-BA356F53D44F}" type="parTrans" cxnId="{AFEA2802-65AC-4805-8AB4-B0F491663D7C}">
      <dgm:prSet/>
      <dgm:spPr/>
      <dgm:t>
        <a:bodyPr/>
        <a:lstStyle/>
        <a:p>
          <a:endParaRPr lang="fr-FR">
            <a:latin typeface="Arial" panose="020B0604020202020204" pitchFamily="34" charset="0"/>
            <a:cs typeface="Arial" panose="020B0604020202020204" pitchFamily="34" charset="0"/>
          </a:endParaRPr>
        </a:p>
      </dgm:t>
    </dgm:pt>
    <dgm:pt modelId="{26C68DA5-9B62-4B2A-A074-6A5DD7359213}" type="sibTrans" cxnId="{AFEA2802-65AC-4805-8AB4-B0F491663D7C}">
      <dgm:prSet/>
      <dgm:spPr/>
      <dgm:t>
        <a:bodyPr/>
        <a:lstStyle/>
        <a:p>
          <a:endParaRPr lang="fr-FR">
            <a:latin typeface="Arial" panose="020B0604020202020204" pitchFamily="34" charset="0"/>
            <a:cs typeface="Arial" panose="020B0604020202020204" pitchFamily="34" charset="0"/>
          </a:endParaRPr>
        </a:p>
      </dgm:t>
    </dgm:pt>
    <dgm:pt modelId="{36491D4F-DCAE-46FA-A994-E29A5E77BE2E}">
      <dgm:prSet/>
      <dgm:spPr/>
      <dgm:t>
        <a:bodyPr/>
        <a:lstStyle/>
        <a:p>
          <a:r>
            <a:rPr kumimoji="0" lang="fr-FR" altLang="fr-FR" b="1"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l’achat réfléchi</a:t>
          </a:r>
          <a:r>
            <a:rPr kumimoji="0" lang="fr-FR" altLang="fr-FR"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 est un achat raisonné et souvent raisonnable, auquel on consacre du temps car ses conséquences sont importantes. La procédure décrite est intégralement mise en œuvre.</a:t>
          </a:r>
          <a:endParaRPr kumimoji="0" lang="fr-FR" altLang="fr-FR" b="0" i="0" u="none" strike="noStrike" cap="none" normalizeH="0" baseline="0" dirty="0">
            <a:ln>
              <a:noFill/>
            </a:ln>
            <a:effectLst/>
            <a:latin typeface="Arial" panose="020B0604020202020204" pitchFamily="34" charset="0"/>
            <a:cs typeface="Arial" panose="020B0604020202020204" pitchFamily="34" charset="0"/>
          </a:endParaRPr>
        </a:p>
      </dgm:t>
    </dgm:pt>
    <dgm:pt modelId="{7779DC19-1F22-4748-9201-3C24CBC47347}" type="parTrans" cxnId="{09539DD1-C53B-4DF0-824B-2C282AB14002}">
      <dgm:prSet/>
      <dgm:spPr/>
      <dgm:t>
        <a:bodyPr/>
        <a:lstStyle/>
        <a:p>
          <a:endParaRPr lang="fr-FR">
            <a:latin typeface="Arial" panose="020B0604020202020204" pitchFamily="34" charset="0"/>
            <a:cs typeface="Arial" panose="020B0604020202020204" pitchFamily="34" charset="0"/>
          </a:endParaRPr>
        </a:p>
      </dgm:t>
    </dgm:pt>
    <dgm:pt modelId="{B89DF5AE-5698-47B0-89BB-A8412402C7C4}" type="sibTrans" cxnId="{09539DD1-C53B-4DF0-824B-2C282AB14002}">
      <dgm:prSet/>
      <dgm:spPr/>
      <dgm:t>
        <a:bodyPr/>
        <a:lstStyle/>
        <a:p>
          <a:endParaRPr lang="fr-FR">
            <a:latin typeface="Arial" panose="020B0604020202020204" pitchFamily="34" charset="0"/>
            <a:cs typeface="Arial" panose="020B0604020202020204" pitchFamily="34" charset="0"/>
          </a:endParaRPr>
        </a:p>
      </dgm:t>
    </dgm:pt>
    <dgm:pt modelId="{E2661D9D-615E-43B2-B9EF-88CC9427B164}">
      <dgm:prSet/>
      <dgm:spPr/>
      <dgm:t>
        <a:bodyPr/>
        <a:lstStyle/>
        <a:p>
          <a:r>
            <a:rPr kumimoji="0" lang="fr-FR" altLang="fr-FR" b="1"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l’achat impulsif</a:t>
          </a:r>
          <a:r>
            <a:rPr kumimoji="0" lang="fr-FR" altLang="fr-FR"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 est un achat coup de cœur, souvent affectif. Le processus est raccourci. C’est souvent un achat d’ego qui apporte un fort plaisir personnel et le prix a peu d’importance.</a:t>
          </a:r>
          <a:endParaRPr kumimoji="0" lang="fr-FR" altLang="fr-FR" b="0" i="0" u="none" strike="noStrike" cap="none" normalizeH="0" baseline="0" dirty="0">
            <a:ln>
              <a:noFill/>
            </a:ln>
            <a:effectLst/>
            <a:latin typeface="Arial" panose="020B0604020202020204" pitchFamily="34" charset="0"/>
            <a:cs typeface="Arial" panose="020B0604020202020204" pitchFamily="34" charset="0"/>
          </a:endParaRPr>
        </a:p>
      </dgm:t>
    </dgm:pt>
    <dgm:pt modelId="{79EB254E-3856-44E4-835C-091DAB2E93C5}" type="parTrans" cxnId="{7A03652C-2F44-4A10-91A3-8BD918CBF349}">
      <dgm:prSet/>
      <dgm:spPr/>
      <dgm:t>
        <a:bodyPr/>
        <a:lstStyle/>
        <a:p>
          <a:endParaRPr lang="fr-FR">
            <a:latin typeface="Arial" panose="020B0604020202020204" pitchFamily="34" charset="0"/>
            <a:cs typeface="Arial" panose="020B0604020202020204" pitchFamily="34" charset="0"/>
          </a:endParaRPr>
        </a:p>
      </dgm:t>
    </dgm:pt>
    <dgm:pt modelId="{E258F5E0-3786-4FFF-A718-0B89951A734C}" type="sibTrans" cxnId="{7A03652C-2F44-4A10-91A3-8BD918CBF349}">
      <dgm:prSet/>
      <dgm:spPr/>
      <dgm:t>
        <a:bodyPr/>
        <a:lstStyle/>
        <a:p>
          <a:endParaRPr lang="fr-FR">
            <a:latin typeface="Arial" panose="020B0604020202020204" pitchFamily="34" charset="0"/>
            <a:cs typeface="Arial" panose="020B0604020202020204" pitchFamily="34" charset="0"/>
          </a:endParaRPr>
        </a:p>
      </dgm:t>
    </dgm:pt>
    <dgm:pt modelId="{BF4DB778-3C8C-4B7B-A0AC-113665A3A28D}">
      <dgm:prSet/>
      <dgm:spPr/>
      <dgm:t>
        <a:bodyPr/>
        <a:lstStyle/>
        <a:p>
          <a:r>
            <a:rPr kumimoji="0" lang="fr-FR" altLang="fr-FR" b="1"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l’achat répétitif </a:t>
          </a:r>
          <a:r>
            <a:rPr kumimoji="0" lang="fr-FR" altLang="fr-FR"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est un achat habituel qui est réalisé régulièrement et pour lequel les processus est allégé car il se fonde sur l’expérience (Les entreprises essayent de le transformer en abonnement).</a:t>
          </a:r>
          <a:endParaRPr kumimoji="0" lang="fr-FR" altLang="fr-FR" b="0" i="0" u="none" strike="noStrike" cap="none" normalizeH="0" baseline="0" dirty="0">
            <a:ln>
              <a:noFill/>
            </a:ln>
            <a:effectLst/>
            <a:latin typeface="Arial" panose="020B0604020202020204" pitchFamily="34" charset="0"/>
            <a:cs typeface="Arial" panose="020B0604020202020204" pitchFamily="34" charset="0"/>
          </a:endParaRPr>
        </a:p>
      </dgm:t>
    </dgm:pt>
    <dgm:pt modelId="{624D91A6-2668-417E-8FA3-5506946BD297}" type="parTrans" cxnId="{9D47D36E-7A7E-45E5-8361-F9C581C98E2F}">
      <dgm:prSet/>
      <dgm:spPr/>
      <dgm:t>
        <a:bodyPr/>
        <a:lstStyle/>
        <a:p>
          <a:endParaRPr lang="fr-FR">
            <a:latin typeface="Arial" panose="020B0604020202020204" pitchFamily="34" charset="0"/>
            <a:cs typeface="Arial" panose="020B0604020202020204" pitchFamily="34" charset="0"/>
          </a:endParaRPr>
        </a:p>
      </dgm:t>
    </dgm:pt>
    <dgm:pt modelId="{63FACF33-DB9C-4815-BFB4-3C06183BD2CA}" type="sibTrans" cxnId="{9D47D36E-7A7E-45E5-8361-F9C581C98E2F}">
      <dgm:prSet/>
      <dgm:spPr/>
      <dgm:t>
        <a:bodyPr/>
        <a:lstStyle/>
        <a:p>
          <a:endParaRPr lang="fr-FR">
            <a:latin typeface="Arial" panose="020B0604020202020204" pitchFamily="34" charset="0"/>
            <a:cs typeface="Arial" panose="020B0604020202020204" pitchFamily="34" charset="0"/>
          </a:endParaRPr>
        </a:p>
      </dgm:t>
    </dgm:pt>
    <dgm:pt modelId="{16B0212B-F98A-4847-9042-553D7934D905}" type="pres">
      <dgm:prSet presAssocID="{05289A2B-8FA8-47C2-BDA3-9BBE4A34ABD0}" presName="diagram" presStyleCnt="0">
        <dgm:presLayoutVars>
          <dgm:chPref val="1"/>
          <dgm:dir/>
          <dgm:animOne val="branch"/>
          <dgm:animLvl val="lvl"/>
          <dgm:resizeHandles/>
        </dgm:presLayoutVars>
      </dgm:prSet>
      <dgm:spPr/>
    </dgm:pt>
    <dgm:pt modelId="{F8DF3ACE-5BEB-47E7-8E08-FEA641E7ED2A}" type="pres">
      <dgm:prSet presAssocID="{A9F59A42-730A-44D8-B3C0-5C818141967B}" presName="root" presStyleCnt="0"/>
      <dgm:spPr/>
    </dgm:pt>
    <dgm:pt modelId="{FEDD814E-A48F-4D3B-9480-A21A3E7BE54A}" type="pres">
      <dgm:prSet presAssocID="{A9F59A42-730A-44D8-B3C0-5C818141967B}" presName="rootComposite" presStyleCnt="0"/>
      <dgm:spPr/>
    </dgm:pt>
    <dgm:pt modelId="{50D246FE-E1E3-403A-8901-C52F1026E1EF}" type="pres">
      <dgm:prSet presAssocID="{A9F59A42-730A-44D8-B3C0-5C818141967B}" presName="rootText" presStyleLbl="node1" presStyleIdx="0" presStyleCnt="1" custScaleX="221201" custScaleY="68574"/>
      <dgm:spPr/>
    </dgm:pt>
    <dgm:pt modelId="{486DBE08-8B80-4D78-81D1-232EE56BFD09}" type="pres">
      <dgm:prSet presAssocID="{A9F59A42-730A-44D8-B3C0-5C818141967B}" presName="rootConnector" presStyleLbl="node1" presStyleIdx="0" presStyleCnt="1"/>
      <dgm:spPr/>
    </dgm:pt>
    <dgm:pt modelId="{C9726AF7-F77F-4662-A4BB-B881B4E19CBC}" type="pres">
      <dgm:prSet presAssocID="{A9F59A42-730A-44D8-B3C0-5C818141967B}" presName="childShape" presStyleCnt="0"/>
      <dgm:spPr/>
    </dgm:pt>
    <dgm:pt modelId="{E5DB438D-BAAA-4CD4-9379-2A3DC8F65ADD}" type="pres">
      <dgm:prSet presAssocID="{7779DC19-1F22-4748-9201-3C24CBC47347}" presName="Name13" presStyleLbl="parChTrans1D2" presStyleIdx="0" presStyleCnt="3"/>
      <dgm:spPr/>
    </dgm:pt>
    <dgm:pt modelId="{C66A9042-B93B-40B2-9A27-CFF2AAB27179}" type="pres">
      <dgm:prSet presAssocID="{36491D4F-DCAE-46FA-A994-E29A5E77BE2E}" presName="childText" presStyleLbl="bgAcc1" presStyleIdx="0" presStyleCnt="3" custScaleX="667333">
        <dgm:presLayoutVars>
          <dgm:bulletEnabled val="1"/>
        </dgm:presLayoutVars>
      </dgm:prSet>
      <dgm:spPr/>
    </dgm:pt>
    <dgm:pt modelId="{3E4B5819-4BBE-466E-A129-22F04A1E5B3E}" type="pres">
      <dgm:prSet presAssocID="{79EB254E-3856-44E4-835C-091DAB2E93C5}" presName="Name13" presStyleLbl="parChTrans1D2" presStyleIdx="1" presStyleCnt="3"/>
      <dgm:spPr/>
    </dgm:pt>
    <dgm:pt modelId="{BC49A1A0-ACB7-42C1-96C1-17209B8DEE91}" type="pres">
      <dgm:prSet presAssocID="{E2661D9D-615E-43B2-B9EF-88CC9427B164}" presName="childText" presStyleLbl="bgAcc1" presStyleIdx="1" presStyleCnt="3" custScaleX="667333">
        <dgm:presLayoutVars>
          <dgm:bulletEnabled val="1"/>
        </dgm:presLayoutVars>
      </dgm:prSet>
      <dgm:spPr/>
    </dgm:pt>
    <dgm:pt modelId="{DBDDD2AB-ED41-4AA7-8A24-3EA6F5972404}" type="pres">
      <dgm:prSet presAssocID="{624D91A6-2668-417E-8FA3-5506946BD297}" presName="Name13" presStyleLbl="parChTrans1D2" presStyleIdx="2" presStyleCnt="3"/>
      <dgm:spPr/>
    </dgm:pt>
    <dgm:pt modelId="{F8770520-BA46-4A44-9072-B924A002F031}" type="pres">
      <dgm:prSet presAssocID="{BF4DB778-3C8C-4B7B-A0AC-113665A3A28D}" presName="childText" presStyleLbl="bgAcc1" presStyleIdx="2" presStyleCnt="3" custScaleX="667333">
        <dgm:presLayoutVars>
          <dgm:bulletEnabled val="1"/>
        </dgm:presLayoutVars>
      </dgm:prSet>
      <dgm:spPr/>
    </dgm:pt>
  </dgm:ptLst>
  <dgm:cxnLst>
    <dgm:cxn modelId="{AFEA2802-65AC-4805-8AB4-B0F491663D7C}" srcId="{05289A2B-8FA8-47C2-BDA3-9BBE4A34ABD0}" destId="{A9F59A42-730A-44D8-B3C0-5C818141967B}" srcOrd="0" destOrd="0" parTransId="{54FCA89D-B70D-421D-83EF-BA356F53D44F}" sibTransId="{26C68DA5-9B62-4B2A-A074-6A5DD7359213}"/>
    <dgm:cxn modelId="{67A18B0D-F04C-47A2-83E1-02A059435200}" type="presOf" srcId="{A9F59A42-730A-44D8-B3C0-5C818141967B}" destId="{486DBE08-8B80-4D78-81D1-232EE56BFD09}" srcOrd="1" destOrd="0" presId="urn:microsoft.com/office/officeart/2005/8/layout/hierarchy3"/>
    <dgm:cxn modelId="{D1AD1311-A6D6-4D34-B1DD-0D9FCFE43D3B}" type="presOf" srcId="{79EB254E-3856-44E4-835C-091DAB2E93C5}" destId="{3E4B5819-4BBE-466E-A129-22F04A1E5B3E}" srcOrd="0" destOrd="0" presId="urn:microsoft.com/office/officeart/2005/8/layout/hierarchy3"/>
    <dgm:cxn modelId="{B9DD3C1B-839A-4F9A-A541-6E0651F875FB}" type="presOf" srcId="{7779DC19-1F22-4748-9201-3C24CBC47347}" destId="{E5DB438D-BAAA-4CD4-9379-2A3DC8F65ADD}" srcOrd="0" destOrd="0" presId="urn:microsoft.com/office/officeart/2005/8/layout/hierarchy3"/>
    <dgm:cxn modelId="{E7B03624-E311-498E-BF93-C33C3F0CC67F}" type="presOf" srcId="{A9F59A42-730A-44D8-B3C0-5C818141967B}" destId="{50D246FE-E1E3-403A-8901-C52F1026E1EF}" srcOrd="0" destOrd="0" presId="urn:microsoft.com/office/officeart/2005/8/layout/hierarchy3"/>
    <dgm:cxn modelId="{7A03652C-2F44-4A10-91A3-8BD918CBF349}" srcId="{A9F59A42-730A-44D8-B3C0-5C818141967B}" destId="{E2661D9D-615E-43B2-B9EF-88CC9427B164}" srcOrd="1" destOrd="0" parTransId="{79EB254E-3856-44E4-835C-091DAB2E93C5}" sibTransId="{E258F5E0-3786-4FFF-A718-0B89951A734C}"/>
    <dgm:cxn modelId="{5E7ED62E-F1C2-4661-9241-35DAA2151A3D}" type="presOf" srcId="{624D91A6-2668-417E-8FA3-5506946BD297}" destId="{DBDDD2AB-ED41-4AA7-8A24-3EA6F5972404}" srcOrd="0" destOrd="0" presId="urn:microsoft.com/office/officeart/2005/8/layout/hierarchy3"/>
    <dgm:cxn modelId="{F94E8D34-A7F5-4D3D-AC73-1C5B1F7B6407}" type="presOf" srcId="{36491D4F-DCAE-46FA-A994-E29A5E77BE2E}" destId="{C66A9042-B93B-40B2-9A27-CFF2AAB27179}" srcOrd="0" destOrd="0" presId="urn:microsoft.com/office/officeart/2005/8/layout/hierarchy3"/>
    <dgm:cxn modelId="{3A2FE936-52BB-48D5-ABBA-297888A336AB}" type="presOf" srcId="{05289A2B-8FA8-47C2-BDA3-9BBE4A34ABD0}" destId="{16B0212B-F98A-4847-9042-553D7934D905}" srcOrd="0" destOrd="0" presId="urn:microsoft.com/office/officeart/2005/8/layout/hierarchy3"/>
    <dgm:cxn modelId="{9D47D36E-7A7E-45E5-8361-F9C581C98E2F}" srcId="{A9F59A42-730A-44D8-B3C0-5C818141967B}" destId="{BF4DB778-3C8C-4B7B-A0AC-113665A3A28D}" srcOrd="2" destOrd="0" parTransId="{624D91A6-2668-417E-8FA3-5506946BD297}" sibTransId="{63FACF33-DB9C-4815-BFB4-3C06183BD2CA}"/>
    <dgm:cxn modelId="{EDA3C77B-B2F9-4E9E-8151-2CA1F9949EC2}" type="presOf" srcId="{E2661D9D-615E-43B2-B9EF-88CC9427B164}" destId="{BC49A1A0-ACB7-42C1-96C1-17209B8DEE91}" srcOrd="0" destOrd="0" presId="urn:microsoft.com/office/officeart/2005/8/layout/hierarchy3"/>
    <dgm:cxn modelId="{09539DD1-C53B-4DF0-824B-2C282AB14002}" srcId="{A9F59A42-730A-44D8-B3C0-5C818141967B}" destId="{36491D4F-DCAE-46FA-A994-E29A5E77BE2E}" srcOrd="0" destOrd="0" parTransId="{7779DC19-1F22-4748-9201-3C24CBC47347}" sibTransId="{B89DF5AE-5698-47B0-89BB-A8412402C7C4}"/>
    <dgm:cxn modelId="{B52CE2DE-BC56-41D7-BBC7-9EA65F20F25C}" type="presOf" srcId="{BF4DB778-3C8C-4B7B-A0AC-113665A3A28D}" destId="{F8770520-BA46-4A44-9072-B924A002F031}" srcOrd="0" destOrd="0" presId="urn:microsoft.com/office/officeart/2005/8/layout/hierarchy3"/>
    <dgm:cxn modelId="{707235F2-A291-4874-AEED-FD2B557FB3DA}" type="presParOf" srcId="{16B0212B-F98A-4847-9042-553D7934D905}" destId="{F8DF3ACE-5BEB-47E7-8E08-FEA641E7ED2A}" srcOrd="0" destOrd="0" presId="urn:microsoft.com/office/officeart/2005/8/layout/hierarchy3"/>
    <dgm:cxn modelId="{94A6F4D4-7DA1-4B64-AF2F-B53DDC26B659}" type="presParOf" srcId="{F8DF3ACE-5BEB-47E7-8E08-FEA641E7ED2A}" destId="{FEDD814E-A48F-4D3B-9480-A21A3E7BE54A}" srcOrd="0" destOrd="0" presId="urn:microsoft.com/office/officeart/2005/8/layout/hierarchy3"/>
    <dgm:cxn modelId="{5FE89873-1125-4015-BAD9-FE383A788CDE}" type="presParOf" srcId="{FEDD814E-A48F-4D3B-9480-A21A3E7BE54A}" destId="{50D246FE-E1E3-403A-8901-C52F1026E1EF}" srcOrd="0" destOrd="0" presId="urn:microsoft.com/office/officeart/2005/8/layout/hierarchy3"/>
    <dgm:cxn modelId="{8140CD7E-9069-4E26-A540-AA0A4BDAE12E}" type="presParOf" srcId="{FEDD814E-A48F-4D3B-9480-A21A3E7BE54A}" destId="{486DBE08-8B80-4D78-81D1-232EE56BFD09}" srcOrd="1" destOrd="0" presId="urn:microsoft.com/office/officeart/2005/8/layout/hierarchy3"/>
    <dgm:cxn modelId="{2D600539-7185-4044-B481-CF1821E7D9D3}" type="presParOf" srcId="{F8DF3ACE-5BEB-47E7-8E08-FEA641E7ED2A}" destId="{C9726AF7-F77F-4662-A4BB-B881B4E19CBC}" srcOrd="1" destOrd="0" presId="urn:microsoft.com/office/officeart/2005/8/layout/hierarchy3"/>
    <dgm:cxn modelId="{677FF48F-A229-419A-AA72-3ED74C84823F}" type="presParOf" srcId="{C9726AF7-F77F-4662-A4BB-B881B4E19CBC}" destId="{E5DB438D-BAAA-4CD4-9379-2A3DC8F65ADD}" srcOrd="0" destOrd="0" presId="urn:microsoft.com/office/officeart/2005/8/layout/hierarchy3"/>
    <dgm:cxn modelId="{0D94BF5C-D2B6-4221-BE93-B7197954F3D1}" type="presParOf" srcId="{C9726AF7-F77F-4662-A4BB-B881B4E19CBC}" destId="{C66A9042-B93B-40B2-9A27-CFF2AAB27179}" srcOrd="1" destOrd="0" presId="urn:microsoft.com/office/officeart/2005/8/layout/hierarchy3"/>
    <dgm:cxn modelId="{EDE5FD37-4E85-455C-A8E5-0BBD2E33E521}" type="presParOf" srcId="{C9726AF7-F77F-4662-A4BB-B881B4E19CBC}" destId="{3E4B5819-4BBE-466E-A129-22F04A1E5B3E}" srcOrd="2" destOrd="0" presId="urn:microsoft.com/office/officeart/2005/8/layout/hierarchy3"/>
    <dgm:cxn modelId="{1A895F1E-7E36-4ACD-B394-7614E60CA9E7}" type="presParOf" srcId="{C9726AF7-F77F-4662-A4BB-B881B4E19CBC}" destId="{BC49A1A0-ACB7-42C1-96C1-17209B8DEE91}" srcOrd="3" destOrd="0" presId="urn:microsoft.com/office/officeart/2005/8/layout/hierarchy3"/>
    <dgm:cxn modelId="{D048BC93-DB3A-484F-933C-4635B15DC066}" type="presParOf" srcId="{C9726AF7-F77F-4662-A4BB-B881B4E19CBC}" destId="{DBDDD2AB-ED41-4AA7-8A24-3EA6F5972404}" srcOrd="4" destOrd="0" presId="urn:microsoft.com/office/officeart/2005/8/layout/hierarchy3"/>
    <dgm:cxn modelId="{860DF2A1-8CC8-4B57-BB4C-78A1C55D5790}" type="presParOf" srcId="{C9726AF7-F77F-4662-A4BB-B881B4E19CBC}" destId="{F8770520-BA46-4A44-9072-B924A002F031}"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843A4-4427-4B1B-84F1-39DB6A8425C3}">
      <dsp:nvSpPr>
        <dsp:cNvPr id="0" name=""/>
        <dsp:cNvSpPr/>
      </dsp:nvSpPr>
      <dsp:spPr>
        <a:xfrm>
          <a:off x="0" y="3673"/>
          <a:ext cx="3835399" cy="682924"/>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cs typeface="Arial" panose="020B0604020202020204" pitchFamily="34" charset="0"/>
            </a:rPr>
            <a:t>Prise de conscience du besoin</a:t>
          </a:r>
        </a:p>
      </dsp:txBody>
      <dsp:txXfrm>
        <a:off x="20002" y="23675"/>
        <a:ext cx="3795395" cy="642920"/>
      </dsp:txXfrm>
    </dsp:sp>
    <dsp:sp modelId="{A3589D8E-DB44-497B-A3DD-B34B51224177}">
      <dsp:nvSpPr>
        <dsp:cNvPr id="0" name=""/>
        <dsp:cNvSpPr/>
      </dsp:nvSpPr>
      <dsp:spPr>
        <a:xfrm rot="5400000">
          <a:off x="1804632" y="683695"/>
          <a:ext cx="226133" cy="30731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panose="020B0604020202020204" pitchFamily="34" charset="0"/>
            <a:cs typeface="Arial" panose="020B0604020202020204" pitchFamily="34" charset="0"/>
          </a:endParaRPr>
        </a:p>
      </dsp:txBody>
      <dsp:txXfrm rot="-5400000">
        <a:off x="1825504" y="724286"/>
        <a:ext cx="184390" cy="158293"/>
      </dsp:txXfrm>
    </dsp:sp>
    <dsp:sp modelId="{DD1EC800-FB04-4732-B59E-EBB8A4430F20}">
      <dsp:nvSpPr>
        <dsp:cNvPr id="0" name=""/>
        <dsp:cNvSpPr/>
      </dsp:nvSpPr>
      <dsp:spPr>
        <a:xfrm>
          <a:off x="0" y="988109"/>
          <a:ext cx="3835399" cy="682924"/>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Recherche d'informations</a:t>
          </a:r>
        </a:p>
      </dsp:txBody>
      <dsp:txXfrm>
        <a:off x="20002" y="1008111"/>
        <a:ext cx="3795395" cy="642920"/>
      </dsp:txXfrm>
    </dsp:sp>
    <dsp:sp modelId="{7A068143-B252-4810-9C3C-C77271C9FFF0}">
      <dsp:nvSpPr>
        <dsp:cNvPr id="0" name=""/>
        <dsp:cNvSpPr/>
      </dsp:nvSpPr>
      <dsp:spPr>
        <a:xfrm rot="5400000">
          <a:off x="1774669" y="1708083"/>
          <a:ext cx="286060" cy="30731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panose="020B0604020202020204" pitchFamily="34" charset="0"/>
            <a:cs typeface="Arial" panose="020B0604020202020204" pitchFamily="34" charset="0"/>
          </a:endParaRPr>
        </a:p>
      </dsp:txBody>
      <dsp:txXfrm rot="-5400000">
        <a:off x="1825504" y="1718711"/>
        <a:ext cx="184390" cy="200242"/>
      </dsp:txXfrm>
    </dsp:sp>
    <dsp:sp modelId="{6DDC0061-0235-48A3-BBB5-7AA06D239BB2}">
      <dsp:nvSpPr>
        <dsp:cNvPr id="0" name=""/>
        <dsp:cNvSpPr/>
      </dsp:nvSpPr>
      <dsp:spPr>
        <a:xfrm>
          <a:off x="0" y="2052448"/>
          <a:ext cx="3835399" cy="68292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Évaluation des solutions</a:t>
          </a:r>
        </a:p>
      </dsp:txBody>
      <dsp:txXfrm>
        <a:off x="20002" y="2072450"/>
        <a:ext cx="3795395" cy="642920"/>
      </dsp:txXfrm>
    </dsp:sp>
    <dsp:sp modelId="{9496E7EA-18BC-48DB-B4D5-9BA3427294F4}">
      <dsp:nvSpPr>
        <dsp:cNvPr id="0" name=""/>
        <dsp:cNvSpPr/>
      </dsp:nvSpPr>
      <dsp:spPr>
        <a:xfrm rot="5400000">
          <a:off x="1789651" y="2752446"/>
          <a:ext cx="256096" cy="30731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panose="020B0604020202020204" pitchFamily="34" charset="0"/>
            <a:cs typeface="Arial" panose="020B0604020202020204" pitchFamily="34" charset="0"/>
          </a:endParaRPr>
        </a:p>
      </dsp:txBody>
      <dsp:txXfrm rot="-5400000">
        <a:off x="1825505" y="2778056"/>
        <a:ext cx="184390" cy="179267"/>
      </dsp:txXfrm>
    </dsp:sp>
    <dsp:sp modelId="{B73CF6B2-A7FB-4DC2-B201-309D61D90EE1}">
      <dsp:nvSpPr>
        <dsp:cNvPr id="0" name=""/>
        <dsp:cNvSpPr/>
      </dsp:nvSpPr>
      <dsp:spPr>
        <a:xfrm>
          <a:off x="0" y="3076835"/>
          <a:ext cx="3835399" cy="682924"/>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Décision d'achat</a:t>
          </a:r>
        </a:p>
      </dsp:txBody>
      <dsp:txXfrm>
        <a:off x="20002" y="3096837"/>
        <a:ext cx="3795395" cy="642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246FE-E1E3-403A-8901-C52F1026E1EF}">
      <dsp:nvSpPr>
        <dsp:cNvPr id="0" name=""/>
        <dsp:cNvSpPr/>
      </dsp:nvSpPr>
      <dsp:spPr>
        <a:xfrm>
          <a:off x="215900" y="2070"/>
          <a:ext cx="3939355" cy="61061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ClrTx/>
            <a:buSzTx/>
            <a:buFontTx/>
            <a:buNone/>
          </a:pPr>
          <a:r>
            <a:rPr kumimoji="0" lang="fr-FR" altLang="fr-FR" sz="2400" b="1" i="0" u="none" strike="noStrike" kern="1200"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Trois types d’achats </a:t>
          </a:r>
          <a:endParaRPr lang="fr-FR" sz="2400" b="1" kern="1200" dirty="0">
            <a:latin typeface="Arial" panose="020B0604020202020204" pitchFamily="34" charset="0"/>
            <a:cs typeface="Arial" panose="020B0604020202020204" pitchFamily="34" charset="0"/>
          </a:endParaRPr>
        </a:p>
      </dsp:txBody>
      <dsp:txXfrm>
        <a:off x="233784" y="19954"/>
        <a:ext cx="3903587" cy="574847"/>
      </dsp:txXfrm>
    </dsp:sp>
    <dsp:sp modelId="{E5DB438D-BAAA-4CD4-9379-2A3DC8F65ADD}">
      <dsp:nvSpPr>
        <dsp:cNvPr id="0" name=""/>
        <dsp:cNvSpPr/>
      </dsp:nvSpPr>
      <dsp:spPr>
        <a:xfrm>
          <a:off x="609836" y="612685"/>
          <a:ext cx="393935" cy="667835"/>
        </a:xfrm>
        <a:custGeom>
          <a:avLst/>
          <a:gdLst/>
          <a:ahLst/>
          <a:cxnLst/>
          <a:rect l="0" t="0" r="0" b="0"/>
          <a:pathLst>
            <a:path>
              <a:moveTo>
                <a:pt x="0" y="0"/>
              </a:moveTo>
              <a:lnTo>
                <a:pt x="0" y="667835"/>
              </a:lnTo>
              <a:lnTo>
                <a:pt x="393935" y="6678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6A9042-B93B-40B2-9A27-CFF2AAB27179}">
      <dsp:nvSpPr>
        <dsp:cNvPr id="0" name=""/>
        <dsp:cNvSpPr/>
      </dsp:nvSpPr>
      <dsp:spPr>
        <a:xfrm>
          <a:off x="1003771" y="835297"/>
          <a:ext cx="9507594" cy="8904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kumimoji="0" lang="fr-FR" altLang="fr-FR" sz="1900" b="1" i="0" u="none" strike="noStrike" kern="1200"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l’achat réfléchi</a:t>
          </a:r>
          <a:r>
            <a:rPr kumimoji="0" lang="fr-FR" altLang="fr-FR" sz="1900" b="0" i="0" u="none" strike="noStrike" kern="1200"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 est un achat raisonné et souvent raisonnable, auquel on consacre du temps car ses conséquences sont importantes. La procédure décrite est intégralement mise en œuvre.</a:t>
          </a:r>
          <a:endParaRPr kumimoji="0" lang="fr-FR" altLang="fr-FR" sz="1900" b="0" i="0" u="none" strike="noStrike" kern="1200" cap="none" normalizeH="0" baseline="0" dirty="0">
            <a:ln>
              <a:noFill/>
            </a:ln>
            <a:effectLst/>
            <a:latin typeface="Arial" panose="020B0604020202020204" pitchFamily="34" charset="0"/>
            <a:cs typeface="Arial" panose="020B0604020202020204" pitchFamily="34" charset="0"/>
          </a:endParaRPr>
        </a:p>
      </dsp:txBody>
      <dsp:txXfrm>
        <a:off x="1029851" y="861377"/>
        <a:ext cx="9455434" cy="838286"/>
      </dsp:txXfrm>
    </dsp:sp>
    <dsp:sp modelId="{3E4B5819-4BBE-466E-A129-22F04A1E5B3E}">
      <dsp:nvSpPr>
        <dsp:cNvPr id="0" name=""/>
        <dsp:cNvSpPr/>
      </dsp:nvSpPr>
      <dsp:spPr>
        <a:xfrm>
          <a:off x="609836" y="612685"/>
          <a:ext cx="393935" cy="1780893"/>
        </a:xfrm>
        <a:custGeom>
          <a:avLst/>
          <a:gdLst/>
          <a:ahLst/>
          <a:cxnLst/>
          <a:rect l="0" t="0" r="0" b="0"/>
          <a:pathLst>
            <a:path>
              <a:moveTo>
                <a:pt x="0" y="0"/>
              </a:moveTo>
              <a:lnTo>
                <a:pt x="0" y="1780893"/>
              </a:lnTo>
              <a:lnTo>
                <a:pt x="393935" y="17808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49A1A0-ACB7-42C1-96C1-17209B8DEE91}">
      <dsp:nvSpPr>
        <dsp:cNvPr id="0" name=""/>
        <dsp:cNvSpPr/>
      </dsp:nvSpPr>
      <dsp:spPr>
        <a:xfrm>
          <a:off x="1003771" y="1948356"/>
          <a:ext cx="9507594" cy="8904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kumimoji="0" lang="fr-FR" altLang="fr-FR" sz="1900" b="1" i="0" u="none" strike="noStrike" kern="1200"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l’achat impulsif</a:t>
          </a:r>
          <a:r>
            <a:rPr kumimoji="0" lang="fr-FR" altLang="fr-FR" sz="1900" b="0" i="0" u="none" strike="noStrike" kern="1200"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 est un achat coup de cœur, souvent affectif. Le processus est raccourci. C’est souvent un achat d’ego qui apporte un fort plaisir personnel et le prix a peu d’importance.</a:t>
          </a:r>
          <a:endParaRPr kumimoji="0" lang="fr-FR" altLang="fr-FR" sz="1900" b="0" i="0" u="none" strike="noStrike" kern="1200" cap="none" normalizeH="0" baseline="0" dirty="0">
            <a:ln>
              <a:noFill/>
            </a:ln>
            <a:effectLst/>
            <a:latin typeface="Arial" panose="020B0604020202020204" pitchFamily="34" charset="0"/>
            <a:cs typeface="Arial" panose="020B0604020202020204" pitchFamily="34" charset="0"/>
          </a:endParaRPr>
        </a:p>
      </dsp:txBody>
      <dsp:txXfrm>
        <a:off x="1029851" y="1974436"/>
        <a:ext cx="9455434" cy="838286"/>
      </dsp:txXfrm>
    </dsp:sp>
    <dsp:sp modelId="{DBDDD2AB-ED41-4AA7-8A24-3EA6F5972404}">
      <dsp:nvSpPr>
        <dsp:cNvPr id="0" name=""/>
        <dsp:cNvSpPr/>
      </dsp:nvSpPr>
      <dsp:spPr>
        <a:xfrm>
          <a:off x="609836" y="612685"/>
          <a:ext cx="393935" cy="2893952"/>
        </a:xfrm>
        <a:custGeom>
          <a:avLst/>
          <a:gdLst/>
          <a:ahLst/>
          <a:cxnLst/>
          <a:rect l="0" t="0" r="0" b="0"/>
          <a:pathLst>
            <a:path>
              <a:moveTo>
                <a:pt x="0" y="0"/>
              </a:moveTo>
              <a:lnTo>
                <a:pt x="0" y="2893952"/>
              </a:lnTo>
              <a:lnTo>
                <a:pt x="393935" y="289395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770520-BA46-4A44-9072-B924A002F031}">
      <dsp:nvSpPr>
        <dsp:cNvPr id="0" name=""/>
        <dsp:cNvSpPr/>
      </dsp:nvSpPr>
      <dsp:spPr>
        <a:xfrm>
          <a:off x="1003771" y="3061415"/>
          <a:ext cx="9507594" cy="89044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kumimoji="0" lang="fr-FR" altLang="fr-FR" sz="1900" b="1" i="0" u="none" strike="noStrike" kern="1200"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l’achat répétitif </a:t>
          </a:r>
          <a:r>
            <a:rPr kumimoji="0" lang="fr-FR" altLang="fr-FR" sz="1900" b="0" i="0" u="none" strike="noStrike" kern="1200"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est un achat habituel qui est réalisé régulièrement et pour lequel les processus est allégé car il se fonde sur l’expérience (Les entreprises essayent de le transformer en abonnement).</a:t>
          </a:r>
          <a:endParaRPr kumimoji="0" lang="fr-FR" altLang="fr-FR" sz="1900" b="0" i="0" u="none" strike="noStrike" kern="1200" cap="none" normalizeH="0" baseline="0" dirty="0">
            <a:ln>
              <a:noFill/>
            </a:ln>
            <a:effectLst/>
            <a:latin typeface="Arial" panose="020B0604020202020204" pitchFamily="34" charset="0"/>
            <a:cs typeface="Arial" panose="020B0604020202020204" pitchFamily="34" charset="0"/>
          </a:endParaRPr>
        </a:p>
      </dsp:txBody>
      <dsp:txXfrm>
        <a:off x="1029851" y="3087495"/>
        <a:ext cx="9455434" cy="8382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28/02/2024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28/02/2024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28/02/2024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28/02/2024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28/02/2024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28/02/2024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28/02/2024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28/02/2024</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545460"/>
          </a:xfrm>
        </p:spPr>
        <p:txBody>
          <a:bodyPr>
            <a:normAutofit/>
          </a:bodyPr>
          <a:lstStyle/>
          <a:p>
            <a:pPr>
              <a:spcBef>
                <a:spcPts val="1200"/>
              </a:spcBef>
            </a:pPr>
            <a:r>
              <a:rPr lang="fr-FR" sz="3200" b="1" dirty="0">
                <a:solidFill>
                  <a:schemeClr val="tx1"/>
                </a:solidFill>
                <a:latin typeface="Arial" panose="020B0604020202020204" pitchFamily="34" charset="0"/>
                <a:cs typeface="Arial" panose="020B0604020202020204" pitchFamily="34" charset="0"/>
              </a:rPr>
              <a:t>2. Étude de la demande</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2.1. Étude quantitative</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2A68CE71-77ED-4039-BF1A-DA37EE7DC7AC}"/>
              </a:ext>
            </a:extLst>
          </p:cNvPr>
          <p:cNvSpPr/>
          <p:nvPr/>
        </p:nvSpPr>
        <p:spPr>
          <a:xfrm>
            <a:off x="266163" y="1117600"/>
            <a:ext cx="11430536" cy="1369606"/>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400" b="1" kern="1400" spc="-50" dirty="0">
                <a:latin typeface="Arial" panose="020B0604020202020204" pitchFamily="34" charset="0"/>
                <a:ea typeface="Times New Roman" panose="02020603050405020304" pitchFamily="18" charset="0"/>
                <a:cs typeface="Times New Roman" panose="02020603050405020304" pitchFamily="18" charset="0"/>
              </a:rPr>
              <a:t>Chiffres clés</a:t>
            </a:r>
          </a:p>
          <a:p>
            <a:pPr algn="just">
              <a:spcAft>
                <a:spcPts val="600"/>
              </a:spcAft>
            </a:pPr>
            <a:r>
              <a:rPr lang="fr-FR" dirty="0">
                <a:latin typeface="Arial" panose="020B0604020202020204" pitchFamily="34" charset="0"/>
                <a:ea typeface="Times New Roman" panose="02020603050405020304" pitchFamily="18" charset="0"/>
              </a:rPr>
              <a:t>Les ventes de l’entreprise font partie d’un marché global dont la société est l’un des acteurs. Certaines informations sont disponibles dans l’entreprise auprès du service commerciale et dans le PGI, d’autres peuvent être obtenues auprès d’organismes professionnels (chambres des métiers ou CCI) ou de l’INSEE.</a:t>
            </a:r>
          </a:p>
        </p:txBody>
      </p:sp>
      <p:graphicFrame>
        <p:nvGraphicFramePr>
          <p:cNvPr id="4" name="Tableau 3">
            <a:extLst>
              <a:ext uri="{FF2B5EF4-FFF2-40B4-BE49-F238E27FC236}">
                <a16:creationId xmlns:a16="http://schemas.microsoft.com/office/drawing/2014/main" id="{16CF0F6B-06F7-456C-852D-B5FC04B06C95}"/>
              </a:ext>
            </a:extLst>
          </p:cNvPr>
          <p:cNvGraphicFramePr>
            <a:graphicFrameLocks noGrp="1"/>
          </p:cNvGraphicFramePr>
          <p:nvPr>
            <p:extLst>
              <p:ext uri="{D42A27DB-BD31-4B8C-83A1-F6EECF244321}">
                <p14:modId xmlns:p14="http://schemas.microsoft.com/office/powerpoint/2010/main" val="2013146208"/>
              </p:ext>
            </p:extLst>
          </p:nvPr>
        </p:nvGraphicFramePr>
        <p:xfrm>
          <a:off x="601432" y="2700867"/>
          <a:ext cx="10599802" cy="3716286"/>
        </p:xfrm>
        <a:graphic>
          <a:graphicData uri="http://schemas.openxmlformats.org/drawingml/2006/table">
            <a:tbl>
              <a:tblPr firstRow="1" firstCol="1" bandRow="1">
                <a:tableStyleId>{C4B1156A-380E-4F78-BDF5-A606A8083BF9}</a:tableStyleId>
              </a:tblPr>
              <a:tblGrid>
                <a:gridCol w="7019354">
                  <a:extLst>
                    <a:ext uri="{9D8B030D-6E8A-4147-A177-3AD203B41FA5}">
                      <a16:colId xmlns:a16="http://schemas.microsoft.com/office/drawing/2014/main" val="610404001"/>
                    </a:ext>
                  </a:extLst>
                </a:gridCol>
                <a:gridCol w="3580448">
                  <a:extLst>
                    <a:ext uri="{9D8B030D-6E8A-4147-A177-3AD203B41FA5}">
                      <a16:colId xmlns:a16="http://schemas.microsoft.com/office/drawing/2014/main" val="110681055"/>
                    </a:ext>
                  </a:extLst>
                </a:gridCol>
              </a:tblGrid>
              <a:tr h="195561">
                <a:tc>
                  <a:txBody>
                    <a:bodyPr/>
                    <a:lstStyle/>
                    <a:p>
                      <a:pPr algn="ctr">
                        <a:spcBef>
                          <a:spcPts val="300"/>
                        </a:spcBef>
                        <a:spcAft>
                          <a:spcPts val="300"/>
                        </a:spcAft>
                      </a:pPr>
                      <a:r>
                        <a:rPr lang="fr-FR" sz="1600" dirty="0">
                          <a:effectLst/>
                          <a:latin typeface="Arial" panose="020B0604020202020204" pitchFamily="34" charset="0"/>
                          <a:cs typeface="Arial" panose="020B0604020202020204" pitchFamily="34" charset="0"/>
                        </a:rPr>
                        <a:t>Données pertinentes</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0B0F0"/>
                    </a:solidFill>
                  </a:tcPr>
                </a:tc>
                <a:tc>
                  <a:txBody>
                    <a:bodyPr/>
                    <a:lstStyle/>
                    <a:p>
                      <a:pPr algn="ctr">
                        <a:spcBef>
                          <a:spcPts val="300"/>
                        </a:spcBef>
                        <a:spcAft>
                          <a:spcPts val="300"/>
                        </a:spcAft>
                      </a:pPr>
                      <a:r>
                        <a:rPr lang="fr-FR" sz="1600" dirty="0">
                          <a:effectLst/>
                          <a:latin typeface="Arial" panose="020B0604020202020204" pitchFamily="34" charset="0"/>
                          <a:cs typeface="Arial" panose="020B0604020202020204" pitchFamily="34" charset="0"/>
                        </a:rPr>
                        <a:t>Sources</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00B0F0"/>
                    </a:solidFill>
                  </a:tcPr>
                </a:tc>
                <a:extLst>
                  <a:ext uri="{0D108BD9-81ED-4DB2-BD59-A6C34878D82A}">
                    <a16:rowId xmlns:a16="http://schemas.microsoft.com/office/drawing/2014/main" val="2206841138"/>
                  </a:ext>
                </a:extLst>
              </a:tr>
              <a:tr h="261056">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Nombre de clients de l’entreprise</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PGI</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91353998"/>
                  </a:ext>
                </a:extLst>
              </a:tr>
              <a:tr h="261056">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Nombre de ventes</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PGI</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47083874"/>
                  </a:ext>
                </a:extLst>
              </a:tr>
              <a:tr h="261056">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Nombre de ventes par client </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 </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55391537"/>
                  </a:ext>
                </a:extLst>
              </a:tr>
              <a:tr h="261056">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Quantités vendues total, par produit, service et par client (quantité)</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PGI</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48197332"/>
                  </a:ext>
                </a:extLst>
              </a:tr>
              <a:tr h="288448">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Chiffre d’affaires total, par produit, service et par client (CA entreprise)</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PGI</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51916086"/>
                  </a:ext>
                </a:extLst>
              </a:tr>
              <a:tr h="261056">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Taille du marché en nombre de clients (quantité marché)</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INSEE, CCI ; organisme prof…</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9679349"/>
                  </a:ext>
                </a:extLst>
              </a:tr>
              <a:tr h="261056">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Taille du marché en chiffre d’affaires (CA marché)</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INSEE, CCI ; organisme prof…</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276955693"/>
                  </a:ext>
                </a:extLst>
              </a:tr>
              <a:tr h="261056">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Panier moyen de l’entreprise (CA/quantité)</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PGI</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21931009"/>
                  </a:ext>
                </a:extLst>
              </a:tr>
              <a:tr h="261056">
                <a:tc>
                  <a:txBody>
                    <a:bodyPr/>
                    <a:lstStyle/>
                    <a:p>
                      <a:pPr>
                        <a:spcBef>
                          <a:spcPts val="100"/>
                        </a:spcBef>
                        <a:spcAft>
                          <a:spcPts val="100"/>
                        </a:spcAft>
                      </a:pPr>
                      <a:r>
                        <a:rPr lang="fr-FR" sz="1600">
                          <a:effectLst/>
                          <a:latin typeface="Arial" panose="020B0604020202020204" pitchFamily="34" charset="0"/>
                          <a:cs typeface="Arial" panose="020B0604020202020204" pitchFamily="34" charset="0"/>
                        </a:rPr>
                        <a:t>Panier moyen du marché (CA marché/ quantité marché)</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INSEE, CCI ; organisme prof…</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39940108"/>
                  </a:ext>
                </a:extLst>
              </a:tr>
              <a:tr h="312382">
                <a:tc>
                  <a:txBody>
                    <a:bodyPr/>
                    <a:lstStyle/>
                    <a:p>
                      <a:pPr>
                        <a:spcBef>
                          <a:spcPts val="100"/>
                        </a:spcBef>
                        <a:spcAft>
                          <a:spcPts val="100"/>
                        </a:spcAft>
                      </a:pPr>
                      <a:r>
                        <a:rPr lang="fr-FR" sz="1600">
                          <a:effectLst/>
                          <a:latin typeface="Arial" panose="020B0604020202020204" pitchFamily="34" charset="0"/>
                          <a:cs typeface="Arial" panose="020B0604020202020204" pitchFamily="34" charset="0"/>
                        </a:rPr>
                        <a:t>La part de marché de l’entreprise (CA marché / CA entreprise)</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PGI + INSEE, CCI ; organisme prof…</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16191208"/>
                  </a:ext>
                </a:extLst>
              </a:tr>
              <a:tr h="261056">
                <a:tc>
                  <a:txBody>
                    <a:bodyPr/>
                    <a:lstStyle/>
                    <a:p>
                      <a:pPr>
                        <a:spcBef>
                          <a:spcPts val="100"/>
                        </a:spcBef>
                        <a:spcAft>
                          <a:spcPts val="100"/>
                        </a:spcAft>
                      </a:pPr>
                      <a:r>
                        <a:rPr lang="fr-FR" sz="1600">
                          <a:effectLst/>
                          <a:latin typeface="Arial" panose="020B0604020202020204" pitchFamily="34" charset="0"/>
                          <a:cs typeface="Arial" panose="020B0604020202020204" pitchFamily="34" charset="0"/>
                        </a:rPr>
                        <a:t>Le taux d’incidents</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PGI</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37695486"/>
                  </a:ext>
                </a:extLst>
              </a:tr>
              <a:tr h="261056">
                <a:tc>
                  <a:txBody>
                    <a:bodyPr/>
                    <a:lstStyle/>
                    <a:p>
                      <a:pPr>
                        <a:spcBef>
                          <a:spcPts val="100"/>
                        </a:spcBef>
                        <a:spcAft>
                          <a:spcPts val="100"/>
                        </a:spcAft>
                      </a:pPr>
                      <a:r>
                        <a:rPr lang="fr-FR" sz="1600">
                          <a:effectLst/>
                          <a:latin typeface="Arial" panose="020B0604020202020204" pitchFamily="34" charset="0"/>
                          <a:cs typeface="Arial" panose="020B0604020202020204" pitchFamily="34" charset="0"/>
                        </a:rPr>
                        <a:t>La répartition sociologique, géographiques des consommateurs,</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INSEE, CCI ; organisme prof…</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372168568"/>
                  </a:ext>
                </a:extLst>
              </a:tr>
              <a:tr h="261056">
                <a:tc>
                  <a:txBody>
                    <a:bodyPr/>
                    <a:lstStyle/>
                    <a:p>
                      <a:pPr>
                        <a:spcBef>
                          <a:spcPts val="100"/>
                        </a:spcBef>
                        <a:spcAft>
                          <a:spcPts val="100"/>
                        </a:spcAft>
                      </a:pPr>
                      <a:r>
                        <a:rPr lang="fr-FR" sz="1600">
                          <a:effectLst/>
                          <a:latin typeface="Arial" panose="020B0604020202020204" pitchFamily="34" charset="0"/>
                          <a:cs typeface="Arial" panose="020B0604020202020204" pitchFamily="34" charset="0"/>
                        </a:rPr>
                        <a:t>Délai entre 2 achats </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spcBef>
                          <a:spcPts val="100"/>
                        </a:spcBef>
                        <a:spcAft>
                          <a:spcPts val="100"/>
                        </a:spcAft>
                      </a:pPr>
                      <a:r>
                        <a:rPr lang="fr-FR" sz="1600" dirty="0">
                          <a:effectLst/>
                          <a:latin typeface="Arial" panose="020B0604020202020204" pitchFamily="34" charset="0"/>
                          <a:cs typeface="Arial" panose="020B0604020202020204" pitchFamily="34" charset="0"/>
                        </a:rPr>
                        <a:t> </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740514797"/>
                  </a:ext>
                </a:extLst>
              </a:tr>
            </a:tbl>
          </a:graphicData>
        </a:graphic>
      </p:graphicFrame>
    </p:spTree>
    <p:extLst>
      <p:ext uri="{BB962C8B-B14F-4D97-AF65-F5344CB8AC3E}">
        <p14:creationId xmlns:p14="http://schemas.microsoft.com/office/powerpoint/2010/main" val="32841861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9" y="80434"/>
            <a:ext cx="10799233" cy="828021"/>
          </a:xfrm>
        </p:spPr>
        <p:txBody>
          <a:bodyPr>
            <a:noAutofit/>
          </a:bodyPr>
          <a:lstStyle/>
          <a:p>
            <a:pPr>
              <a:spcBef>
                <a:spcPts val="1200"/>
              </a:spcBef>
            </a:pPr>
            <a:r>
              <a:rPr lang="fr-FR" sz="2800" b="1" dirty="0">
                <a:solidFill>
                  <a:schemeClr val="tx1"/>
                </a:solidFill>
                <a:latin typeface="Arial" panose="020B0604020202020204" pitchFamily="34" charset="0"/>
                <a:cs typeface="Arial" panose="020B0604020202020204" pitchFamily="34" charset="0"/>
              </a:rPr>
              <a:t>2. Étude de la demande</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2.1. Étude quantitative</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FBBE566-A08C-4EC8-BE8C-FA295D9A91DF}"/>
              </a:ext>
            </a:extLst>
          </p:cNvPr>
          <p:cNvSpPr/>
          <p:nvPr/>
        </p:nvSpPr>
        <p:spPr>
          <a:xfrm>
            <a:off x="140636" y="979630"/>
            <a:ext cx="5453737" cy="523220"/>
          </a:xfrm>
          <a:prstGeom prst="rect">
            <a:avLst/>
          </a:prstGeom>
        </p:spPr>
        <p:txBody>
          <a:bodyPr wrap="none">
            <a:spAutoFit/>
          </a:bodyPr>
          <a:lstStyle/>
          <a:p>
            <a:pPr marL="342900" lvl="0" indent="-342900">
              <a:spcBef>
                <a:spcPts val="600"/>
              </a:spcBef>
              <a:spcAft>
                <a:spcPts val="600"/>
              </a:spcAft>
              <a:buFont typeface="Symbol" panose="05050102010706020507" pitchFamily="18" charset="2"/>
              <a:buChar char=""/>
            </a:pPr>
            <a:r>
              <a:rPr lang="fr-FR" sz="2800" b="1" kern="1400" spc="-50" dirty="0">
                <a:latin typeface="Arial" panose="020B0604020202020204" pitchFamily="34" charset="0"/>
                <a:ea typeface="Times New Roman" panose="02020603050405020304" pitchFamily="18" charset="0"/>
                <a:cs typeface="Times New Roman" panose="02020603050405020304" pitchFamily="18" charset="0"/>
              </a:rPr>
              <a:t>Besoins, motivations et freins</a:t>
            </a:r>
          </a:p>
        </p:txBody>
      </p:sp>
      <p:graphicFrame>
        <p:nvGraphicFramePr>
          <p:cNvPr id="4" name="Tableau 3">
            <a:extLst>
              <a:ext uri="{FF2B5EF4-FFF2-40B4-BE49-F238E27FC236}">
                <a16:creationId xmlns:a16="http://schemas.microsoft.com/office/drawing/2014/main" id="{ADF7030C-60D6-4496-BC30-1DD52BEB3AB4}"/>
              </a:ext>
            </a:extLst>
          </p:cNvPr>
          <p:cNvGraphicFramePr>
            <a:graphicFrameLocks noGrp="1"/>
          </p:cNvGraphicFramePr>
          <p:nvPr>
            <p:extLst>
              <p:ext uri="{D42A27DB-BD31-4B8C-83A1-F6EECF244321}">
                <p14:modId xmlns:p14="http://schemas.microsoft.com/office/powerpoint/2010/main" val="2010659136"/>
              </p:ext>
            </p:extLst>
          </p:nvPr>
        </p:nvGraphicFramePr>
        <p:xfrm>
          <a:off x="368502" y="1934633"/>
          <a:ext cx="11417098" cy="4233332"/>
        </p:xfrm>
        <a:graphic>
          <a:graphicData uri="http://schemas.openxmlformats.org/drawingml/2006/table">
            <a:tbl>
              <a:tblPr firstRow="1" firstCol="1" bandRow="1">
                <a:tableStyleId>{5C22544A-7EE6-4342-B048-85BDC9FD1C3A}</a:tableStyleId>
              </a:tblPr>
              <a:tblGrid>
                <a:gridCol w="1821331">
                  <a:extLst>
                    <a:ext uri="{9D8B030D-6E8A-4147-A177-3AD203B41FA5}">
                      <a16:colId xmlns:a16="http://schemas.microsoft.com/office/drawing/2014/main" val="3127264049"/>
                    </a:ext>
                  </a:extLst>
                </a:gridCol>
                <a:gridCol w="1772313">
                  <a:extLst>
                    <a:ext uri="{9D8B030D-6E8A-4147-A177-3AD203B41FA5}">
                      <a16:colId xmlns:a16="http://schemas.microsoft.com/office/drawing/2014/main" val="2865883323"/>
                    </a:ext>
                  </a:extLst>
                </a:gridCol>
                <a:gridCol w="7823454">
                  <a:extLst>
                    <a:ext uri="{9D8B030D-6E8A-4147-A177-3AD203B41FA5}">
                      <a16:colId xmlns:a16="http://schemas.microsoft.com/office/drawing/2014/main" val="2663792245"/>
                    </a:ext>
                  </a:extLst>
                </a:gridCol>
              </a:tblGrid>
              <a:tr h="422762">
                <a:tc rowSpan="7">
                  <a:txBody>
                    <a:bodyPr/>
                    <a:lstStyle/>
                    <a:p>
                      <a:pPr algn="ctr">
                        <a:spcBef>
                          <a:spcPts val="600"/>
                        </a:spcBef>
                        <a:spcAft>
                          <a:spcPts val="300"/>
                        </a:spcAft>
                      </a:pPr>
                      <a:r>
                        <a:rPr lang="fr-FR" sz="2400" dirty="0">
                          <a:effectLst/>
                          <a:latin typeface="Arial" panose="020B0604020202020204" pitchFamily="34" charset="0"/>
                          <a:cs typeface="Arial" panose="020B0604020202020204" pitchFamily="34" charset="0"/>
                        </a:rPr>
                        <a:t>La motivation</a:t>
                      </a:r>
                      <a:endParaRPr lang="fr-FR"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gridSpan="2">
                  <a:txBody>
                    <a:bodyPr/>
                    <a:lstStyle/>
                    <a:p>
                      <a:pPr algn="ctr">
                        <a:spcBef>
                          <a:spcPts val="200"/>
                        </a:spcBef>
                        <a:spcAft>
                          <a:spcPts val="200"/>
                        </a:spcAft>
                      </a:pPr>
                      <a:r>
                        <a:rPr lang="fr-FR" sz="2000" dirty="0">
                          <a:effectLst/>
                          <a:latin typeface="Arial" panose="020B0604020202020204" pitchFamily="34" charset="0"/>
                          <a:cs typeface="Arial" panose="020B0604020202020204" pitchFamily="34" charset="0"/>
                        </a:rPr>
                        <a:t>Les éléments suivants influent sur la motivation</a:t>
                      </a: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hMerge="1">
                  <a:txBody>
                    <a:bodyPr/>
                    <a:lstStyle/>
                    <a:p>
                      <a:endParaRPr lang="fr-FR"/>
                    </a:p>
                  </a:txBody>
                  <a:tcPr/>
                </a:tc>
                <a:extLst>
                  <a:ext uri="{0D108BD9-81ED-4DB2-BD59-A6C34878D82A}">
                    <a16:rowId xmlns:a16="http://schemas.microsoft.com/office/drawing/2014/main" val="1384341050"/>
                  </a:ext>
                </a:extLst>
              </a:tr>
              <a:tr h="422762">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Famille</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Elle transmet ses valeurs, ses habitudes, ses normes, sa culture.</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748048274"/>
                  </a:ext>
                </a:extLst>
              </a:tr>
              <a:tr h="422762">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Culture</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Elle est liée à la famille, au niveau d’étude, aux relations, aux expériences. </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2836323740"/>
                  </a:ext>
                </a:extLst>
              </a:tr>
              <a:tr h="658899">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Classe sociale</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L’individu s’identifie à un groupe social dont il en reprend les valeurs et les codes.</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3062511181"/>
                  </a:ext>
                </a:extLst>
              </a:tr>
              <a:tr h="988349">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Stimuli</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L’entreprise envoie des messages qui sont pris en compte par le consommateur avant de passer à l’acte (publicité, argumentaire, le prix, le mode de distribution).</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2865578222"/>
                  </a:ext>
                </a:extLst>
              </a:tr>
              <a:tr h="658899">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Âge</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Les besoins et les attentes varient avec l’âge et la consommation y est directement liée. </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3106202159"/>
                  </a:ext>
                </a:extLst>
              </a:tr>
              <a:tr h="658899">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Croyances</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Les croyances font partie de la personnalité. Elles proviennent de la famille, du groupe social ou de la perception de soi. </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1517927470"/>
                  </a:ext>
                </a:extLst>
              </a:tr>
            </a:tbl>
          </a:graphicData>
        </a:graphic>
      </p:graphicFrame>
    </p:spTree>
    <p:extLst>
      <p:ext uri="{BB962C8B-B14F-4D97-AF65-F5344CB8AC3E}">
        <p14:creationId xmlns:p14="http://schemas.microsoft.com/office/powerpoint/2010/main" val="1424713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1599" y="80434"/>
            <a:ext cx="10799233" cy="1007533"/>
          </a:xfrm>
        </p:spPr>
        <p:txBody>
          <a:bodyPr>
            <a:normAutofit fontScale="90000"/>
          </a:bodyPr>
          <a:lstStyle/>
          <a:p>
            <a:pPr>
              <a:spcBef>
                <a:spcPts val="1200"/>
              </a:spcBef>
            </a:pPr>
            <a:r>
              <a:rPr lang="fr-FR" sz="3600" b="1" dirty="0">
                <a:solidFill>
                  <a:schemeClr val="tx1"/>
                </a:solidFill>
                <a:latin typeface="Arial" panose="020B0604020202020204" pitchFamily="34" charset="0"/>
                <a:cs typeface="Arial" panose="020B0604020202020204" pitchFamily="34" charset="0"/>
              </a:rPr>
              <a:t>2. Étude de la demande</a:t>
            </a:r>
            <a:br>
              <a:rPr lang="fr-FR" sz="3200" b="1" dirty="0">
                <a:solidFill>
                  <a:srgbClr val="FFFF00"/>
                </a:solidFill>
                <a:latin typeface="Arial" panose="020B0604020202020204" pitchFamily="34" charset="0"/>
                <a:cs typeface="Arial" panose="020B0604020202020204" pitchFamily="34" charset="0"/>
              </a:rPr>
            </a:br>
            <a:r>
              <a:rPr lang="fr-FR" sz="3200" b="1" dirty="0">
                <a:solidFill>
                  <a:srgbClr val="FFFF00"/>
                </a:solidFill>
                <a:latin typeface="Arial" panose="020B0604020202020204" pitchFamily="34" charset="0"/>
                <a:cs typeface="Arial" panose="020B0604020202020204" pitchFamily="34" charset="0"/>
              </a:rPr>
              <a:t>2.1. Étude quantitative</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FBBE566-A08C-4EC8-BE8C-FA295D9A91DF}"/>
              </a:ext>
            </a:extLst>
          </p:cNvPr>
          <p:cNvSpPr/>
          <p:nvPr/>
        </p:nvSpPr>
        <p:spPr>
          <a:xfrm>
            <a:off x="153515" y="1159934"/>
            <a:ext cx="5453737" cy="523220"/>
          </a:xfrm>
          <a:prstGeom prst="rect">
            <a:avLst/>
          </a:prstGeom>
        </p:spPr>
        <p:txBody>
          <a:bodyPr wrap="none">
            <a:spAutoFit/>
          </a:bodyPr>
          <a:lstStyle/>
          <a:p>
            <a:pPr marL="342900" lvl="0" indent="-342900">
              <a:spcBef>
                <a:spcPts val="600"/>
              </a:spcBef>
              <a:spcAft>
                <a:spcPts val="600"/>
              </a:spcAft>
              <a:buFont typeface="Symbol" panose="05050102010706020507" pitchFamily="18" charset="2"/>
              <a:buChar char=""/>
            </a:pPr>
            <a:r>
              <a:rPr lang="fr-FR" sz="2800" b="1" kern="1400" spc="-50" dirty="0">
                <a:latin typeface="Arial" panose="020B0604020202020204" pitchFamily="34" charset="0"/>
                <a:ea typeface="Times New Roman" panose="02020603050405020304" pitchFamily="18" charset="0"/>
                <a:cs typeface="Times New Roman" panose="02020603050405020304" pitchFamily="18" charset="0"/>
              </a:rPr>
              <a:t>Besoins, motivations et freins</a:t>
            </a:r>
          </a:p>
        </p:txBody>
      </p:sp>
      <p:graphicFrame>
        <p:nvGraphicFramePr>
          <p:cNvPr id="4" name="Tableau 3">
            <a:extLst>
              <a:ext uri="{FF2B5EF4-FFF2-40B4-BE49-F238E27FC236}">
                <a16:creationId xmlns:a16="http://schemas.microsoft.com/office/drawing/2014/main" id="{ADF7030C-60D6-4496-BC30-1DD52BEB3AB4}"/>
              </a:ext>
            </a:extLst>
          </p:cNvPr>
          <p:cNvGraphicFramePr>
            <a:graphicFrameLocks noGrp="1"/>
          </p:cNvGraphicFramePr>
          <p:nvPr>
            <p:extLst>
              <p:ext uri="{D42A27DB-BD31-4B8C-83A1-F6EECF244321}">
                <p14:modId xmlns:p14="http://schemas.microsoft.com/office/powerpoint/2010/main" val="1122745534"/>
              </p:ext>
            </p:extLst>
          </p:nvPr>
        </p:nvGraphicFramePr>
        <p:xfrm>
          <a:off x="690235" y="1871133"/>
          <a:ext cx="10799233" cy="4373036"/>
        </p:xfrm>
        <a:graphic>
          <a:graphicData uri="http://schemas.openxmlformats.org/drawingml/2006/table">
            <a:tbl>
              <a:tblPr firstRow="1" firstCol="1" bandRow="1">
                <a:tableStyleId>{5C22544A-7EE6-4342-B048-85BDC9FD1C3A}</a:tableStyleId>
              </a:tblPr>
              <a:tblGrid>
                <a:gridCol w="1697365">
                  <a:extLst>
                    <a:ext uri="{9D8B030D-6E8A-4147-A177-3AD203B41FA5}">
                      <a16:colId xmlns:a16="http://schemas.microsoft.com/office/drawing/2014/main" val="3127264049"/>
                    </a:ext>
                  </a:extLst>
                </a:gridCol>
                <a:gridCol w="1892300">
                  <a:extLst>
                    <a:ext uri="{9D8B030D-6E8A-4147-A177-3AD203B41FA5}">
                      <a16:colId xmlns:a16="http://schemas.microsoft.com/office/drawing/2014/main" val="2865883323"/>
                    </a:ext>
                  </a:extLst>
                </a:gridCol>
                <a:gridCol w="7209568">
                  <a:extLst>
                    <a:ext uri="{9D8B030D-6E8A-4147-A177-3AD203B41FA5}">
                      <a16:colId xmlns:a16="http://schemas.microsoft.com/office/drawing/2014/main" val="2663792245"/>
                    </a:ext>
                  </a:extLst>
                </a:gridCol>
              </a:tblGrid>
              <a:tr h="473568">
                <a:tc rowSpan="6">
                  <a:txBody>
                    <a:bodyPr/>
                    <a:lstStyle/>
                    <a:p>
                      <a:pPr algn="ctr">
                        <a:spcBef>
                          <a:spcPts val="600"/>
                        </a:spcBef>
                        <a:spcAft>
                          <a:spcPts val="300"/>
                        </a:spcAft>
                      </a:pPr>
                      <a:r>
                        <a:rPr lang="fr-FR" sz="2400" dirty="0">
                          <a:effectLst/>
                          <a:latin typeface="Arial" panose="020B0604020202020204" pitchFamily="34" charset="0"/>
                          <a:cs typeface="Arial" panose="020B0604020202020204" pitchFamily="34" charset="0"/>
                        </a:rPr>
                        <a:t>La motivation</a:t>
                      </a:r>
                      <a:endParaRPr lang="fr-FR"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gridSpan="2">
                  <a:txBody>
                    <a:bodyPr/>
                    <a:lstStyle/>
                    <a:p>
                      <a:pPr algn="ctr">
                        <a:spcBef>
                          <a:spcPts val="200"/>
                        </a:spcBef>
                        <a:spcAft>
                          <a:spcPts val="200"/>
                        </a:spcAft>
                      </a:pPr>
                      <a:r>
                        <a:rPr lang="fr-FR" sz="2000" dirty="0">
                          <a:effectLst/>
                          <a:latin typeface="Arial" panose="020B0604020202020204" pitchFamily="34" charset="0"/>
                          <a:cs typeface="Arial" panose="020B0604020202020204" pitchFamily="34" charset="0"/>
                        </a:rPr>
                        <a:t>Les éléments suivants influent sur la motivation</a:t>
                      </a: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hMerge="1">
                  <a:txBody>
                    <a:bodyPr/>
                    <a:lstStyle/>
                    <a:p>
                      <a:endParaRPr lang="fr-FR"/>
                    </a:p>
                  </a:txBody>
                  <a:tcPr/>
                </a:tc>
                <a:extLst>
                  <a:ext uri="{0D108BD9-81ED-4DB2-BD59-A6C34878D82A}">
                    <a16:rowId xmlns:a16="http://schemas.microsoft.com/office/drawing/2014/main" val="1384341050"/>
                  </a:ext>
                </a:extLst>
              </a:tr>
              <a:tr h="738083">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Croyances</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Les croyances font partie de la personnalité. Elles proviennent de la famille, du groupe social ou de la perception de soi. </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1517927470"/>
                  </a:ext>
                </a:extLst>
              </a:tr>
              <a:tr h="738083">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Profession</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La profession entraine des achats liés au travail et des achats d’adhésion aux valeurs du groupe.</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4040100148"/>
                  </a:ext>
                </a:extLst>
              </a:tr>
              <a:tr h="738083">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Situation financière</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Elle influe directement sur le montant et sur la valeur des achats</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578725711"/>
                  </a:ext>
                </a:extLst>
              </a:tr>
              <a:tr h="947136">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Concept de soi</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FR" sz="1800" dirty="0">
                          <a:effectLst/>
                          <a:latin typeface="Arial" panose="020B0604020202020204" pitchFamily="34" charset="0"/>
                          <a:cs typeface="Arial" panose="020B0604020202020204" pitchFamily="34" charset="0"/>
                        </a:rPr>
                        <a:t>C’est l’image que l’individu a de lui-même. L’achat doit être cohérent avec cette image et la renforcer sans quoi l’achat va provoquer un conflit chez l’individu. </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480818348"/>
                  </a:ext>
                </a:extLst>
              </a:tr>
              <a:tr h="738083">
                <a:tc vMerge="1">
                  <a:txBody>
                    <a:bodyPr/>
                    <a:lstStyle/>
                    <a:p>
                      <a:endParaRPr lang="fr-FR"/>
                    </a:p>
                  </a:txBody>
                  <a:tcPr/>
                </a:tc>
                <a:tc>
                  <a:txBody>
                    <a:bodyPr/>
                    <a:lstStyle/>
                    <a:p>
                      <a:pPr>
                        <a:spcAft>
                          <a:spcPts val="0"/>
                        </a:spcAft>
                      </a:pPr>
                      <a:r>
                        <a:rPr lang="fr-FR" sz="1800" b="1" dirty="0">
                          <a:effectLst/>
                          <a:latin typeface="Arial" panose="020B0604020202020204" pitchFamily="34" charset="0"/>
                          <a:cs typeface="Arial" panose="020B0604020202020204" pitchFamily="34" charset="0"/>
                        </a:rPr>
                        <a:t>Style de vie</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spcAft>
                          <a:spcPts val="0"/>
                        </a:spcAft>
                      </a:pPr>
                      <a:r>
                        <a:rPr lang="fr-CA" sz="1800" dirty="0">
                          <a:effectLst/>
                          <a:latin typeface="Arial" panose="020B0604020202020204" pitchFamily="34" charset="0"/>
                          <a:cs typeface="Arial" panose="020B0604020202020204" pitchFamily="34" charset="0"/>
                        </a:rPr>
                        <a:t>Il s’exprime par ses activités, ses centres d’intérêts et par la consommation qui en résulte.</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187631938"/>
                  </a:ext>
                </a:extLst>
              </a:tr>
            </a:tbl>
          </a:graphicData>
        </a:graphic>
      </p:graphicFrame>
    </p:spTree>
    <p:extLst>
      <p:ext uri="{BB962C8B-B14F-4D97-AF65-F5344CB8AC3E}">
        <p14:creationId xmlns:p14="http://schemas.microsoft.com/office/powerpoint/2010/main" val="13428980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739900"/>
          </a:xfrm>
        </p:spPr>
        <p:txBody>
          <a:bodyPr>
            <a:normAutofit/>
          </a:bodyPr>
          <a:lstStyle/>
          <a:p>
            <a:pPr>
              <a:spcBef>
                <a:spcPts val="1200"/>
              </a:spcBef>
            </a:pPr>
            <a:r>
              <a:rPr lang="fr-FR" sz="3600" b="1" dirty="0">
                <a:solidFill>
                  <a:schemeClr val="tx1"/>
                </a:solidFill>
                <a:latin typeface="Arial" panose="020B0604020202020204" pitchFamily="34" charset="0"/>
                <a:cs typeface="Arial" panose="020B0604020202020204" pitchFamily="34" charset="0"/>
              </a:rPr>
              <a:t>2. Étude de la demande</a:t>
            </a:r>
            <a:br>
              <a:rPr lang="fr-FR" sz="3200" b="1" dirty="0">
                <a:solidFill>
                  <a:srgbClr val="FFFF00"/>
                </a:solidFill>
                <a:latin typeface="Arial" panose="020B0604020202020204" pitchFamily="34" charset="0"/>
                <a:cs typeface="Arial" panose="020B0604020202020204" pitchFamily="34" charset="0"/>
              </a:rPr>
            </a:br>
            <a:r>
              <a:rPr lang="fr-FR" sz="3200" b="1" dirty="0">
                <a:solidFill>
                  <a:srgbClr val="FFFF00"/>
                </a:solidFill>
                <a:latin typeface="Arial" panose="020B0604020202020204" pitchFamily="34" charset="0"/>
                <a:cs typeface="Arial" panose="020B0604020202020204" pitchFamily="34" charset="0"/>
              </a:rPr>
              <a:t>2.1. Étude quantitative</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FBBE566-A08C-4EC8-BE8C-FA295D9A91DF}"/>
              </a:ext>
            </a:extLst>
          </p:cNvPr>
          <p:cNvSpPr/>
          <p:nvPr/>
        </p:nvSpPr>
        <p:spPr>
          <a:xfrm>
            <a:off x="153515" y="1159934"/>
            <a:ext cx="5453737" cy="523220"/>
          </a:xfrm>
          <a:prstGeom prst="rect">
            <a:avLst/>
          </a:prstGeom>
        </p:spPr>
        <p:txBody>
          <a:bodyPr wrap="none">
            <a:spAutoFit/>
          </a:bodyPr>
          <a:lstStyle/>
          <a:p>
            <a:pPr marL="342900" lvl="0" indent="-342900">
              <a:spcBef>
                <a:spcPts val="600"/>
              </a:spcBef>
              <a:spcAft>
                <a:spcPts val="600"/>
              </a:spcAft>
              <a:buFont typeface="Symbol" panose="05050102010706020507" pitchFamily="18" charset="2"/>
              <a:buChar char=""/>
            </a:pPr>
            <a:r>
              <a:rPr lang="fr-FR" sz="2800" b="1" kern="1400" spc="-50" dirty="0">
                <a:latin typeface="Arial" panose="020B0604020202020204" pitchFamily="34" charset="0"/>
                <a:ea typeface="Times New Roman" panose="02020603050405020304" pitchFamily="18" charset="0"/>
                <a:cs typeface="Times New Roman" panose="02020603050405020304" pitchFamily="18" charset="0"/>
              </a:rPr>
              <a:t>Besoins, motivations et freins</a:t>
            </a:r>
          </a:p>
        </p:txBody>
      </p:sp>
      <p:graphicFrame>
        <p:nvGraphicFramePr>
          <p:cNvPr id="4" name="Tableau 3">
            <a:extLst>
              <a:ext uri="{FF2B5EF4-FFF2-40B4-BE49-F238E27FC236}">
                <a16:creationId xmlns:a16="http://schemas.microsoft.com/office/drawing/2014/main" id="{ADF7030C-60D6-4496-BC30-1DD52BEB3AB4}"/>
              </a:ext>
            </a:extLst>
          </p:cNvPr>
          <p:cNvGraphicFramePr>
            <a:graphicFrameLocks noGrp="1"/>
          </p:cNvGraphicFramePr>
          <p:nvPr>
            <p:extLst>
              <p:ext uri="{D42A27DB-BD31-4B8C-83A1-F6EECF244321}">
                <p14:modId xmlns:p14="http://schemas.microsoft.com/office/powerpoint/2010/main" val="3696168518"/>
              </p:ext>
            </p:extLst>
          </p:nvPr>
        </p:nvGraphicFramePr>
        <p:xfrm>
          <a:off x="364268" y="1985434"/>
          <a:ext cx="11472132" cy="4315296"/>
        </p:xfrm>
        <a:graphic>
          <a:graphicData uri="http://schemas.openxmlformats.org/drawingml/2006/table">
            <a:tbl>
              <a:tblPr firstRow="1" firstCol="1" bandRow="1">
                <a:tableStyleId>{5C22544A-7EE6-4342-B048-85BDC9FD1C3A}</a:tableStyleId>
              </a:tblPr>
              <a:tblGrid>
                <a:gridCol w="1300600">
                  <a:extLst>
                    <a:ext uri="{9D8B030D-6E8A-4147-A177-3AD203B41FA5}">
                      <a16:colId xmlns:a16="http://schemas.microsoft.com/office/drawing/2014/main" val="3127264049"/>
                    </a:ext>
                  </a:extLst>
                </a:gridCol>
                <a:gridCol w="1311165">
                  <a:extLst>
                    <a:ext uri="{9D8B030D-6E8A-4147-A177-3AD203B41FA5}">
                      <a16:colId xmlns:a16="http://schemas.microsoft.com/office/drawing/2014/main" val="2865883323"/>
                    </a:ext>
                  </a:extLst>
                </a:gridCol>
                <a:gridCol w="8860367">
                  <a:extLst>
                    <a:ext uri="{9D8B030D-6E8A-4147-A177-3AD203B41FA5}">
                      <a16:colId xmlns:a16="http://schemas.microsoft.com/office/drawing/2014/main" val="2663792245"/>
                    </a:ext>
                  </a:extLst>
                </a:gridCol>
              </a:tblGrid>
              <a:tr h="582056">
                <a:tc rowSpan="7">
                  <a:txBody>
                    <a:bodyPr/>
                    <a:lstStyle/>
                    <a:p>
                      <a:pPr algn="ctr">
                        <a:spcBef>
                          <a:spcPts val="600"/>
                        </a:spcBef>
                        <a:spcAft>
                          <a:spcPts val="300"/>
                        </a:spcAft>
                      </a:pPr>
                      <a:r>
                        <a:rPr lang="fr-FR" sz="2400" dirty="0">
                          <a:effectLst/>
                          <a:latin typeface="Arial" panose="020B0604020202020204" pitchFamily="34" charset="0"/>
                          <a:cs typeface="Arial" panose="020B0604020202020204" pitchFamily="34" charset="0"/>
                        </a:rPr>
                        <a:t>Les freins </a:t>
                      </a:r>
                      <a:endParaRPr lang="fr-FR"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gridSpan="2">
                  <a:txBody>
                    <a:bodyPr/>
                    <a:lstStyle/>
                    <a:p>
                      <a:pPr algn="ctr">
                        <a:spcBef>
                          <a:spcPts val="200"/>
                        </a:spcBef>
                        <a:spcAft>
                          <a:spcPts val="200"/>
                        </a:spcAft>
                      </a:pPr>
                      <a:r>
                        <a:rPr lang="fr-FR" sz="2000" dirty="0">
                          <a:effectLst/>
                          <a:latin typeface="Arial" panose="020B0604020202020204" pitchFamily="34" charset="0"/>
                          <a:cs typeface="Arial" panose="020B0604020202020204" pitchFamily="34" charset="0"/>
                        </a:rPr>
                        <a:t>Ce sont les raisons qui freinent ou empêche le passage à l’acte. </a:t>
                      </a:r>
                      <a:endParaRPr lang="fr-FR"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hMerge="1">
                  <a:txBody>
                    <a:bodyPr/>
                    <a:lstStyle/>
                    <a:p>
                      <a:endParaRPr lang="fr-FR"/>
                    </a:p>
                  </a:txBody>
                  <a:tcPr/>
                </a:tc>
                <a:extLst>
                  <a:ext uri="{0D108BD9-81ED-4DB2-BD59-A6C34878D82A}">
                    <a16:rowId xmlns:a16="http://schemas.microsoft.com/office/drawing/2014/main" val="3323463215"/>
                  </a:ext>
                </a:extLst>
              </a:tr>
              <a:tr h="582056">
                <a:tc vMerge="1">
                  <a:txBody>
                    <a:bodyPr/>
                    <a:lstStyle/>
                    <a:p>
                      <a:endParaRPr lang="fr-FR"/>
                    </a:p>
                  </a:txBody>
                  <a:tcPr/>
                </a:tc>
                <a:tc>
                  <a:txBody>
                    <a:bodyPr/>
                    <a:lstStyle/>
                    <a:p>
                      <a:pPr algn="just">
                        <a:spcAft>
                          <a:spcPts val="0"/>
                        </a:spcAft>
                      </a:pPr>
                      <a:r>
                        <a:rPr lang="fr-FR" sz="1800" b="1" dirty="0">
                          <a:effectLst/>
                          <a:latin typeface="Arial" panose="020B0604020202020204" pitchFamily="34" charset="0"/>
                          <a:cs typeface="Arial" panose="020B0604020202020204" pitchFamily="34" charset="0"/>
                        </a:rPr>
                        <a:t>Revenus</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lgn="l">
                        <a:spcAft>
                          <a:spcPts val="0"/>
                        </a:spcAft>
                      </a:pPr>
                      <a:r>
                        <a:rPr lang="fr-FR" sz="1800" dirty="0">
                          <a:effectLst/>
                          <a:latin typeface="Arial" panose="020B0604020202020204" pitchFamily="34" charset="0"/>
                          <a:cs typeface="Arial" panose="020B0604020202020204" pitchFamily="34" charset="0"/>
                        </a:rPr>
                        <a:t>Le manque ou la baisse de revenus freinent la consommation.</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2109179473"/>
                  </a:ext>
                </a:extLst>
              </a:tr>
              <a:tr h="582056">
                <a:tc vMerge="1">
                  <a:txBody>
                    <a:bodyPr/>
                    <a:lstStyle/>
                    <a:p>
                      <a:endParaRPr lang="fr-FR"/>
                    </a:p>
                  </a:txBody>
                  <a:tcPr/>
                </a:tc>
                <a:tc>
                  <a:txBody>
                    <a:bodyPr/>
                    <a:lstStyle/>
                    <a:p>
                      <a:pPr algn="just">
                        <a:spcAft>
                          <a:spcPts val="0"/>
                        </a:spcAft>
                      </a:pPr>
                      <a:r>
                        <a:rPr lang="fr-FR" sz="1800" b="1" dirty="0">
                          <a:effectLst/>
                          <a:latin typeface="Arial" panose="020B0604020202020204" pitchFamily="34" charset="0"/>
                          <a:cs typeface="Arial" panose="020B0604020202020204" pitchFamily="34" charset="0"/>
                        </a:rPr>
                        <a:t>Prix </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lgn="l">
                        <a:spcAft>
                          <a:spcPts val="0"/>
                        </a:spcAft>
                      </a:pPr>
                      <a:r>
                        <a:rPr lang="fr-FR" sz="1800" dirty="0">
                          <a:effectLst/>
                          <a:latin typeface="Arial" panose="020B0604020202020204" pitchFamily="34" charset="0"/>
                          <a:cs typeface="Arial" panose="020B0604020202020204" pitchFamily="34" charset="0"/>
                        </a:rPr>
                        <a:t>Un prix trop élevé peut attirer des clients et en fait fuir d’autres.</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454942702"/>
                  </a:ext>
                </a:extLst>
              </a:tr>
              <a:tr h="582056">
                <a:tc vMerge="1">
                  <a:txBody>
                    <a:bodyPr/>
                    <a:lstStyle/>
                    <a:p>
                      <a:endParaRPr lang="fr-FR"/>
                    </a:p>
                  </a:txBody>
                  <a:tcPr/>
                </a:tc>
                <a:tc>
                  <a:txBody>
                    <a:bodyPr/>
                    <a:lstStyle/>
                    <a:p>
                      <a:pPr algn="just">
                        <a:spcAft>
                          <a:spcPts val="0"/>
                        </a:spcAft>
                      </a:pPr>
                      <a:r>
                        <a:rPr lang="fr-FR" sz="1800" b="1" dirty="0">
                          <a:effectLst/>
                          <a:latin typeface="Arial" panose="020B0604020202020204" pitchFamily="34" charset="0"/>
                          <a:cs typeface="Arial" panose="020B0604020202020204" pitchFamily="34" charset="0"/>
                        </a:rPr>
                        <a:t>Design </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lgn="l">
                        <a:spcAft>
                          <a:spcPts val="0"/>
                        </a:spcAft>
                      </a:pPr>
                      <a:r>
                        <a:rPr lang="fr-FR" sz="1800" dirty="0">
                          <a:effectLst/>
                          <a:latin typeface="Arial" panose="020B0604020202020204" pitchFamily="34" charset="0"/>
                          <a:cs typeface="Arial" panose="020B0604020202020204" pitchFamily="34" charset="0"/>
                        </a:rPr>
                        <a:t>Un design inadapté, trop originale peut attirer des clients et en fait fuir.</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2239814625"/>
                  </a:ext>
                </a:extLst>
              </a:tr>
              <a:tr h="582056">
                <a:tc vMerge="1">
                  <a:txBody>
                    <a:bodyPr/>
                    <a:lstStyle/>
                    <a:p>
                      <a:endParaRPr lang="fr-FR"/>
                    </a:p>
                  </a:txBody>
                  <a:tcPr/>
                </a:tc>
                <a:tc>
                  <a:txBody>
                    <a:bodyPr/>
                    <a:lstStyle/>
                    <a:p>
                      <a:pPr algn="just">
                        <a:spcAft>
                          <a:spcPts val="0"/>
                        </a:spcAft>
                      </a:pPr>
                      <a:r>
                        <a:rPr lang="fr-FR" sz="1800" b="1" dirty="0">
                          <a:effectLst/>
                          <a:latin typeface="Arial" panose="020B0604020202020204" pitchFamily="34" charset="0"/>
                          <a:cs typeface="Arial" panose="020B0604020202020204" pitchFamily="34" charset="0"/>
                        </a:rPr>
                        <a:t>Rumeur</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lgn="l">
                        <a:spcAft>
                          <a:spcPts val="0"/>
                        </a:spcAft>
                      </a:pPr>
                      <a:r>
                        <a:rPr lang="fr-FR" sz="1800" dirty="0">
                          <a:effectLst/>
                          <a:latin typeface="Arial" panose="020B0604020202020204" pitchFamily="34" charset="0"/>
                          <a:cs typeface="Arial" panose="020B0604020202020204" pitchFamily="34" charset="0"/>
                        </a:rPr>
                        <a:t>Les rumeurs et évaluations négatives circulent vites sur les réseaux sociaux et peuvent rapidement « casser » un produit.</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105360206"/>
                  </a:ext>
                </a:extLst>
              </a:tr>
              <a:tr h="732528">
                <a:tc vMerge="1">
                  <a:txBody>
                    <a:bodyPr/>
                    <a:lstStyle/>
                    <a:p>
                      <a:endParaRPr lang="fr-FR"/>
                    </a:p>
                  </a:txBody>
                  <a:tcPr/>
                </a:tc>
                <a:tc>
                  <a:txBody>
                    <a:bodyPr/>
                    <a:lstStyle/>
                    <a:p>
                      <a:pPr algn="just">
                        <a:spcAft>
                          <a:spcPts val="300"/>
                        </a:spcAft>
                      </a:pPr>
                      <a:r>
                        <a:rPr lang="fr-FR" sz="1800" b="1" dirty="0">
                          <a:effectLst/>
                          <a:latin typeface="Arial" panose="020B0604020202020204" pitchFamily="34" charset="0"/>
                          <a:cs typeface="Arial" panose="020B0604020202020204" pitchFamily="34" charset="0"/>
                        </a:rPr>
                        <a:t>La peur </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lgn="l">
                        <a:spcAft>
                          <a:spcPts val="300"/>
                        </a:spcAft>
                      </a:pPr>
                      <a:r>
                        <a:rPr lang="fr-FR" sz="1800" dirty="0">
                          <a:effectLst/>
                          <a:latin typeface="Arial" panose="020B0604020202020204" pitchFamily="34" charset="0"/>
                          <a:cs typeface="Arial" panose="020B0604020202020204" pitchFamily="34" charset="0"/>
                        </a:rPr>
                        <a:t>Elle résulte de la crainte de difficultés réelles ou imaginées concernant du produit acheté. Elle peut concerner le produit, le fournisseur, la livraison, la garantie, la sécurité, etc.</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2389683336"/>
                  </a:ext>
                </a:extLst>
              </a:tr>
              <a:tr h="582056">
                <a:tc vMerge="1">
                  <a:txBody>
                    <a:bodyPr/>
                    <a:lstStyle/>
                    <a:p>
                      <a:endParaRPr lang="fr-FR"/>
                    </a:p>
                  </a:txBody>
                  <a:tcPr/>
                </a:tc>
                <a:tc>
                  <a:txBody>
                    <a:bodyPr/>
                    <a:lstStyle/>
                    <a:p>
                      <a:pPr algn="just">
                        <a:spcAft>
                          <a:spcPts val="300"/>
                        </a:spcAft>
                      </a:pPr>
                      <a:r>
                        <a:rPr lang="fr-FR" sz="1800" b="1" dirty="0">
                          <a:effectLst/>
                          <a:latin typeface="Arial" panose="020B0604020202020204" pitchFamily="34" charset="0"/>
                          <a:cs typeface="Arial" panose="020B0604020202020204" pitchFamily="34" charset="0"/>
                        </a:rPr>
                        <a:t>Les inhibitions</a:t>
                      </a:r>
                      <a:endPar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lgn="l">
                        <a:spcAft>
                          <a:spcPts val="300"/>
                        </a:spcAft>
                      </a:pPr>
                      <a:r>
                        <a:rPr lang="fr-FR" sz="1800" dirty="0">
                          <a:effectLst/>
                          <a:latin typeface="Arial" panose="020B0604020202020204" pitchFamily="34" charset="0"/>
                          <a:cs typeface="Arial" panose="020B0604020202020204" pitchFamily="34" charset="0"/>
                        </a:rPr>
                        <a:t>Elles traduisent un conflit entre le désire et la crainte réelle ou imaginée des conséquences de l’achat sur son image par exemple.</a:t>
                      </a:r>
                      <a:endPar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extLst>
                  <a:ext uri="{0D108BD9-81ED-4DB2-BD59-A6C34878D82A}">
                    <a16:rowId xmlns:a16="http://schemas.microsoft.com/office/drawing/2014/main" val="3614492691"/>
                  </a:ext>
                </a:extLst>
              </a:tr>
            </a:tbl>
          </a:graphicData>
        </a:graphic>
      </p:graphicFrame>
    </p:spTree>
    <p:extLst>
      <p:ext uri="{BB962C8B-B14F-4D97-AF65-F5344CB8AC3E}">
        <p14:creationId xmlns:p14="http://schemas.microsoft.com/office/powerpoint/2010/main" val="374597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629657"/>
          </a:xfrm>
        </p:spPr>
        <p:txBody>
          <a:bodyPr>
            <a:normAutofit/>
          </a:bodyPr>
          <a:lstStyle/>
          <a:p>
            <a:pPr>
              <a:spcBef>
                <a:spcPts val="1200"/>
              </a:spcBef>
            </a:pPr>
            <a:r>
              <a:rPr lang="fr-FR" sz="3200" b="1" dirty="0">
                <a:solidFill>
                  <a:schemeClr val="tx1"/>
                </a:solidFill>
                <a:latin typeface="Arial" panose="020B0604020202020204" pitchFamily="34" charset="0"/>
                <a:cs typeface="Arial" panose="020B0604020202020204" pitchFamily="34" charset="0"/>
              </a:rPr>
              <a:t>2. Étude de la demande</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2.1. Étude quantitative</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8EAE734F-8571-45F3-9BB3-E2E22060C216}"/>
              </a:ext>
            </a:extLst>
          </p:cNvPr>
          <p:cNvSpPr/>
          <p:nvPr/>
        </p:nvSpPr>
        <p:spPr>
          <a:xfrm>
            <a:off x="198437" y="1226072"/>
            <a:ext cx="11621029" cy="1800493"/>
          </a:xfrm>
          <a:prstGeom prst="rect">
            <a:avLst/>
          </a:prstGeom>
        </p:spPr>
        <p:txBody>
          <a:bodyPr wrap="square">
            <a:spAutoFit/>
          </a:bodyPr>
          <a:lstStyle/>
          <a:p>
            <a:pPr marL="342900" lvl="0" indent="-342900">
              <a:spcBef>
                <a:spcPts val="1200"/>
              </a:spcBef>
              <a:spcAft>
                <a:spcPts val="600"/>
              </a:spcAft>
              <a:buFont typeface="Symbol" panose="05050102010706020507" pitchFamily="18" charset="2"/>
              <a:buChar char=""/>
            </a:pPr>
            <a:r>
              <a:rPr lang="fr-FR" sz="2400" b="1" kern="1400" spc="-50" dirty="0">
                <a:latin typeface="Arial" panose="020B0604020202020204" pitchFamily="34" charset="0"/>
                <a:ea typeface="Times New Roman" panose="02020603050405020304" pitchFamily="18" charset="0"/>
                <a:cs typeface="Times New Roman" panose="02020603050405020304" pitchFamily="18" charset="0"/>
              </a:rPr>
              <a:t>L’analyse du marché : le graphe Pareto</a:t>
            </a:r>
          </a:p>
          <a:p>
            <a:pPr algn="just">
              <a:spcBef>
                <a:spcPts val="600"/>
              </a:spcBef>
              <a:spcAft>
                <a:spcPts val="0"/>
              </a:spcAft>
            </a:pPr>
            <a:r>
              <a:rPr lang="fr-FR" dirty="0">
                <a:latin typeface="Arial" panose="020B0604020202020204" pitchFamily="34" charset="0"/>
                <a:ea typeface="Times New Roman" panose="02020603050405020304" pitchFamily="18" charset="0"/>
              </a:rPr>
              <a:t>Le diagramme de Pareto permet d’analyser la répartition de la clientèle d’un marché général ou du marché de l’entreprise en la répartissant selon la loi dite des 20/80 (20 % des clients produisent 80 % des ventes).</a:t>
            </a:r>
          </a:p>
          <a:p>
            <a:pPr algn="just">
              <a:spcBef>
                <a:spcPts val="600"/>
              </a:spcBef>
              <a:spcAft>
                <a:spcPts val="0"/>
              </a:spcAft>
            </a:pPr>
            <a:r>
              <a:rPr lang="fr-FR" dirty="0">
                <a:latin typeface="Arial" panose="020B0604020202020204" pitchFamily="34" charset="0"/>
                <a:ea typeface="Times New Roman" panose="02020603050405020304" pitchFamily="18" charset="0"/>
              </a:rPr>
              <a:t>Exemple :</a:t>
            </a:r>
            <a:r>
              <a:rPr lang="fr-FR" b="1" dirty="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80 % des ventes sont réalisées avec 20 % des clients. Ce sont les clients à « chouchouter et à surveiller.</a:t>
            </a:r>
          </a:p>
        </p:txBody>
      </p:sp>
      <p:pic>
        <p:nvPicPr>
          <p:cNvPr id="4" name="Image 3">
            <a:extLst>
              <a:ext uri="{FF2B5EF4-FFF2-40B4-BE49-F238E27FC236}">
                <a16:creationId xmlns:a16="http://schemas.microsoft.com/office/drawing/2014/main" id="{F95EDF3F-1127-4F02-B192-7B7BEAAF74C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335730" y="3264501"/>
            <a:ext cx="9453214" cy="3062032"/>
          </a:xfrm>
          <a:prstGeom prst="rect">
            <a:avLst/>
          </a:prstGeom>
        </p:spPr>
      </p:pic>
    </p:spTree>
    <p:extLst>
      <p:ext uri="{BB962C8B-B14F-4D97-AF65-F5344CB8AC3E}">
        <p14:creationId xmlns:p14="http://schemas.microsoft.com/office/powerpoint/2010/main" val="31713614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551590"/>
          </a:xfrm>
        </p:spPr>
        <p:txBody>
          <a:bodyPr>
            <a:normAutofit/>
          </a:bodyPr>
          <a:lstStyle/>
          <a:p>
            <a:pPr>
              <a:spcBef>
                <a:spcPts val="1200"/>
              </a:spcBef>
            </a:pPr>
            <a:r>
              <a:rPr lang="fr-FR" sz="3200" b="1" dirty="0">
                <a:solidFill>
                  <a:schemeClr val="tx1"/>
                </a:solidFill>
                <a:latin typeface="Arial" panose="020B0604020202020204" pitchFamily="34" charset="0"/>
                <a:cs typeface="Arial" panose="020B0604020202020204" pitchFamily="34" charset="0"/>
              </a:rPr>
              <a:t>2. Étude de la demande</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2.2. Étude qualitative</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0C9A192-07E5-41E4-B3C9-3892F2577835}"/>
              </a:ext>
            </a:extLst>
          </p:cNvPr>
          <p:cNvSpPr/>
          <p:nvPr/>
        </p:nvSpPr>
        <p:spPr>
          <a:xfrm>
            <a:off x="511580" y="1327875"/>
            <a:ext cx="11142787" cy="1938992"/>
          </a:xfrm>
          <a:prstGeom prst="rect">
            <a:avLst/>
          </a:prstGeom>
        </p:spPr>
        <p:txBody>
          <a:bodyPr wrap="square">
            <a:spAutoFit/>
          </a:bodyPr>
          <a:lstStyle/>
          <a:p>
            <a:pPr algn="ctr">
              <a:spcBef>
                <a:spcPts val="600"/>
              </a:spcBef>
              <a:spcAft>
                <a:spcPts val="600"/>
              </a:spcAft>
            </a:pPr>
            <a:r>
              <a:rPr lang="fr-FR" sz="2000" b="1" dirty="0">
                <a:latin typeface="Arial" panose="020B0604020202020204" pitchFamily="34" charset="0"/>
                <a:ea typeface="Times New Roman" panose="02020603050405020304" pitchFamily="18" charset="0"/>
              </a:rPr>
              <a:t>Un marché est constitué d’acheteurs réels, d’acheteurs potentiels et de non-acheteurs. </a:t>
            </a:r>
          </a:p>
          <a:p>
            <a:pPr algn="ctr">
              <a:spcBef>
                <a:spcPts val="600"/>
              </a:spcBef>
              <a:spcAft>
                <a:spcPts val="600"/>
              </a:spcAft>
            </a:pPr>
            <a:r>
              <a:rPr lang="fr-FR" sz="2000" b="1" dirty="0">
                <a:solidFill>
                  <a:srgbClr val="00B0F0"/>
                </a:solidFill>
                <a:latin typeface="Arial" panose="020B0604020202020204" pitchFamily="34" charset="0"/>
                <a:ea typeface="Times New Roman" panose="02020603050405020304" pitchFamily="18" charset="0"/>
              </a:rPr>
              <a:t>Selon les clients, les motivations d’achats diffèrent et l’argumentation doit être adaptée à chaque profil. </a:t>
            </a:r>
          </a:p>
          <a:p>
            <a:pPr algn="just">
              <a:spcBef>
                <a:spcPts val="600"/>
              </a:spcBef>
              <a:spcAft>
                <a:spcPts val="600"/>
              </a:spcAft>
            </a:pPr>
            <a:r>
              <a:rPr lang="fr-FR" sz="2000" i="1" dirty="0">
                <a:latin typeface="Arial" panose="020B0604020202020204" pitchFamily="34" charset="0"/>
                <a:ea typeface="Times New Roman" panose="02020603050405020304" pitchFamily="18" charset="0"/>
              </a:rPr>
              <a:t>Les arguments utilisés avec un écologiste sont différents de ceux utilisées avec un amateur de voitures de sport.</a:t>
            </a:r>
            <a:endParaRPr lang="fr-FR" sz="2000" dirty="0">
              <a:latin typeface="Arial" panose="020B0604020202020204" pitchFamily="34" charset="0"/>
              <a:ea typeface="Times New Roman" panose="02020603050405020304" pitchFamily="18" charset="0"/>
            </a:endParaRPr>
          </a:p>
        </p:txBody>
      </p:sp>
      <p:pic>
        <p:nvPicPr>
          <p:cNvPr id="6" name="Image 5" descr="Une image contenant capture d’écran&#10;&#10;Description générée automatiquement">
            <a:extLst>
              <a:ext uri="{FF2B5EF4-FFF2-40B4-BE49-F238E27FC236}">
                <a16:creationId xmlns:a16="http://schemas.microsoft.com/office/drawing/2014/main" id="{12C4B411-7C9F-401D-9B6B-2587E1D76B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571" y="3477535"/>
            <a:ext cx="10694804" cy="2408841"/>
          </a:xfrm>
          <a:prstGeom prst="rect">
            <a:avLst/>
          </a:prstGeom>
        </p:spPr>
      </p:pic>
    </p:spTree>
    <p:extLst>
      <p:ext uri="{BB962C8B-B14F-4D97-AF65-F5344CB8AC3E}">
        <p14:creationId xmlns:p14="http://schemas.microsoft.com/office/powerpoint/2010/main" val="75741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575932"/>
          </a:xfrm>
        </p:spPr>
        <p:txBody>
          <a:bodyPr>
            <a:normAutofit/>
          </a:bodyPr>
          <a:lstStyle/>
          <a:p>
            <a:pPr>
              <a:spcBef>
                <a:spcPts val="1200"/>
              </a:spcBef>
            </a:pPr>
            <a:r>
              <a:rPr lang="fr-FR" sz="3200" b="1" dirty="0">
                <a:solidFill>
                  <a:schemeClr val="tx1"/>
                </a:solidFill>
                <a:latin typeface="Arial" panose="020B0604020202020204" pitchFamily="34" charset="0"/>
                <a:cs typeface="Arial" panose="020B0604020202020204" pitchFamily="34" charset="0"/>
              </a:rPr>
              <a:t>2. Étude de la demande</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2.2. Étude qualitative</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3C4FBD71-C5FC-40A9-8D1A-BF05CC92996F}"/>
              </a:ext>
            </a:extLst>
          </p:cNvPr>
          <p:cNvSpPr/>
          <p:nvPr/>
        </p:nvSpPr>
        <p:spPr>
          <a:xfrm>
            <a:off x="588434" y="1581964"/>
            <a:ext cx="9660466" cy="3370153"/>
          </a:xfrm>
          <a:prstGeom prst="rect">
            <a:avLst/>
          </a:prstGeom>
        </p:spPr>
        <p:txBody>
          <a:bodyPr wrap="square">
            <a:spAutoFit/>
          </a:bodyPr>
          <a:lstStyle/>
          <a:p>
            <a:pPr algn="ctr">
              <a:spcBef>
                <a:spcPts val="1800"/>
              </a:spcBef>
              <a:spcAft>
                <a:spcPts val="0"/>
              </a:spcAft>
            </a:pPr>
            <a:r>
              <a:rPr lang="fr-FR" sz="2400" dirty="0">
                <a:latin typeface="Arial" panose="020B0604020202020204" pitchFamily="34" charset="0"/>
                <a:ea typeface="Times New Roman" panose="02020603050405020304" pitchFamily="18" charset="0"/>
              </a:rPr>
              <a:t>Il est important d’identifier les raisons qui poussent :</a:t>
            </a:r>
          </a:p>
          <a:p>
            <a:pPr marL="342900" lvl="0" indent="-342900" algn="just">
              <a:spcBef>
                <a:spcPts val="1800"/>
              </a:spcBef>
              <a:spcAft>
                <a:spcPts val="0"/>
              </a:spcAft>
              <a:buFont typeface="Wingdings" panose="05000000000000000000" pitchFamily="2" charset="2"/>
              <a:buChar char="q"/>
            </a:pPr>
            <a:r>
              <a:rPr lang="fr-FR" sz="2400" dirty="0">
                <a:latin typeface="Arial" panose="020B0604020202020204" pitchFamily="34" charset="0"/>
                <a:ea typeface="Calibri" panose="020F0502020204030204" pitchFamily="34" charset="0"/>
              </a:rPr>
              <a:t>les acheteurs de produits ou services à préférer nos produits ou à préférer les articles des concurrents.</a:t>
            </a:r>
          </a:p>
          <a:p>
            <a:pPr marL="342900" lvl="0" indent="-342900" algn="just">
              <a:spcBef>
                <a:spcPts val="1800"/>
              </a:spcBef>
              <a:spcAft>
                <a:spcPts val="0"/>
              </a:spcAft>
              <a:buFont typeface="Wingdings" panose="05000000000000000000" pitchFamily="2" charset="2"/>
              <a:buChar char="q"/>
            </a:pPr>
            <a:r>
              <a:rPr lang="fr-FR" sz="2400" dirty="0">
                <a:latin typeface="Arial" panose="020B0604020202020204" pitchFamily="34" charset="0"/>
                <a:ea typeface="Calibri" panose="020F0502020204030204" pitchFamily="34" charset="0"/>
              </a:rPr>
              <a:t>les non-consommateurs relatifs à ne pas passer à l’acte d’achat.</a:t>
            </a:r>
          </a:p>
          <a:p>
            <a:pPr algn="ctr">
              <a:spcBef>
                <a:spcPts val="1800"/>
              </a:spcBef>
              <a:spcAft>
                <a:spcPts val="0"/>
              </a:spcAft>
            </a:pPr>
            <a:r>
              <a:rPr lang="fr-FR" sz="2400" b="1" dirty="0">
                <a:solidFill>
                  <a:srgbClr val="00B0F0"/>
                </a:solidFill>
                <a:latin typeface="Arial" panose="020B0604020202020204" pitchFamily="34" charset="0"/>
                <a:ea typeface="Times New Roman" panose="02020603050405020304" pitchFamily="18" charset="0"/>
              </a:rPr>
              <a:t>Cette compréhension des motivations et des attentes de chaque groupe apporte des réponses aux évolutions à apporter aux produits et services commercialisés par l’entreprise. </a:t>
            </a:r>
          </a:p>
        </p:txBody>
      </p:sp>
    </p:spTree>
    <p:extLst>
      <p:ext uri="{BB962C8B-B14F-4D97-AF65-F5344CB8AC3E}">
        <p14:creationId xmlns:p14="http://schemas.microsoft.com/office/powerpoint/2010/main" val="19589388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537296"/>
          </a:xfrm>
        </p:spPr>
        <p:txBody>
          <a:bodyPr>
            <a:normAutofit/>
          </a:bodyPr>
          <a:lstStyle/>
          <a:p>
            <a:pPr>
              <a:spcBef>
                <a:spcPts val="1200"/>
              </a:spcBef>
            </a:pPr>
            <a:r>
              <a:rPr lang="fr-FR" sz="3200" b="1" dirty="0">
                <a:solidFill>
                  <a:schemeClr val="tx1"/>
                </a:solidFill>
                <a:latin typeface="Arial" panose="020B0604020202020204" pitchFamily="34" charset="0"/>
                <a:cs typeface="Arial" panose="020B0604020202020204" pitchFamily="34" charset="0"/>
              </a:rPr>
              <a:t>2. Étude de la demande</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2.2. Étude qualitative</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BC83EF3-4CB6-4DFA-9EC3-9B179844491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CBEE741A-07DA-4342-9295-F0DE5A4AFE1A}"/>
              </a:ext>
            </a:extLst>
          </p:cNvPr>
          <p:cNvSpPr>
            <a:spLocks noChangeArrowheads="1"/>
          </p:cNvSpPr>
          <p:nvPr/>
        </p:nvSpPr>
        <p:spPr bwMode="auto">
          <a:xfrm>
            <a:off x="287867" y="1391050"/>
            <a:ext cx="7001934"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2400" b="1" i="0" u="none" strike="noStrike" cap="none" normalizeH="0" baseline="0" dirty="0">
                <a:ln>
                  <a:noFill/>
                </a:ln>
                <a:effectLst/>
                <a:ea typeface="Times New Roman" panose="02020603050405020304" pitchFamily="18" charset="0"/>
                <a:cs typeface="Arial" panose="020B0604020202020204" pitchFamily="34" charset="0"/>
              </a:rPr>
              <a:t>Décision d’achat : intervenants et processus</a:t>
            </a:r>
            <a:endParaRPr kumimoji="0" lang="fr-FR" altLang="fr-FR" sz="24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2000" b="0" i="0" u="none" strike="noStrike" cap="none" normalizeH="0" baseline="0" dirty="0">
              <a:ln>
                <a:noFill/>
              </a:ln>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2000" b="0" i="0" u="none" strike="noStrike" cap="none" normalizeH="0" baseline="0" dirty="0">
              <a:ln>
                <a:noFill/>
              </a:ln>
              <a:effectLst/>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effectLst/>
                <a:ea typeface="Times New Roman" panose="02020603050405020304" pitchFamily="18" charset="0"/>
                <a:cs typeface="Arial" panose="020B0604020202020204" pitchFamily="34" charset="0"/>
              </a:rPr>
              <a:t>L’acte d’achat suit, en général, un processus constant qui va de l’identification du besoin, à la recherche d’informations avant de prendre une décision. </a:t>
            </a:r>
          </a:p>
        </p:txBody>
      </p:sp>
      <p:graphicFrame>
        <p:nvGraphicFramePr>
          <p:cNvPr id="6" name="Diagramme 5">
            <a:extLst>
              <a:ext uri="{FF2B5EF4-FFF2-40B4-BE49-F238E27FC236}">
                <a16:creationId xmlns:a16="http://schemas.microsoft.com/office/drawing/2014/main" id="{3C56367E-BC93-42FB-8242-7EEFFFEFC153}"/>
              </a:ext>
            </a:extLst>
          </p:cNvPr>
          <p:cNvGraphicFramePr/>
          <p:nvPr>
            <p:extLst>
              <p:ext uri="{D42A27DB-BD31-4B8C-83A1-F6EECF244321}">
                <p14:modId xmlns:p14="http://schemas.microsoft.com/office/powerpoint/2010/main" val="3224029262"/>
              </p:ext>
            </p:extLst>
          </p:nvPr>
        </p:nvGraphicFramePr>
        <p:xfrm>
          <a:off x="7683500" y="1701799"/>
          <a:ext cx="3835399" cy="3763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22030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563053"/>
          </a:xfrm>
        </p:spPr>
        <p:txBody>
          <a:bodyPr>
            <a:normAutofit/>
          </a:bodyPr>
          <a:lstStyle/>
          <a:p>
            <a:pPr>
              <a:spcBef>
                <a:spcPts val="1200"/>
              </a:spcBef>
            </a:pPr>
            <a:r>
              <a:rPr lang="fr-FR" sz="3200" b="1" dirty="0">
                <a:solidFill>
                  <a:schemeClr val="tx1"/>
                </a:solidFill>
                <a:latin typeface="Arial" panose="020B0604020202020204" pitchFamily="34" charset="0"/>
                <a:cs typeface="Arial" panose="020B0604020202020204" pitchFamily="34" charset="0"/>
              </a:rPr>
              <a:t>2. Étude de la demande</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2.2. Étude qualitative</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BC83EF3-4CB6-4DFA-9EC3-9B179844491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graphicFrame>
        <p:nvGraphicFramePr>
          <p:cNvPr id="7" name="Diagramme 6">
            <a:extLst>
              <a:ext uri="{FF2B5EF4-FFF2-40B4-BE49-F238E27FC236}">
                <a16:creationId xmlns:a16="http://schemas.microsoft.com/office/drawing/2014/main" id="{58450C6B-4011-4594-BE1B-566C68FDA274}"/>
              </a:ext>
            </a:extLst>
          </p:cNvPr>
          <p:cNvGraphicFramePr/>
          <p:nvPr>
            <p:extLst>
              <p:ext uri="{D42A27DB-BD31-4B8C-83A1-F6EECF244321}">
                <p14:modId xmlns:p14="http://schemas.microsoft.com/office/powerpoint/2010/main" val="1250727830"/>
              </p:ext>
            </p:extLst>
          </p:nvPr>
        </p:nvGraphicFramePr>
        <p:xfrm>
          <a:off x="448732" y="2146299"/>
          <a:ext cx="10727267" cy="3953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14CB56B6-85A0-4BF1-8546-E39FB4CA106F}"/>
              </a:ext>
            </a:extLst>
          </p:cNvPr>
          <p:cNvSpPr/>
          <p:nvPr/>
        </p:nvSpPr>
        <p:spPr>
          <a:xfrm>
            <a:off x="486601" y="1212732"/>
            <a:ext cx="6909264" cy="461665"/>
          </a:xfrm>
          <a:prstGeom prst="rect">
            <a:avLst/>
          </a:prstGeom>
        </p:spPr>
        <p:txBody>
          <a:bodyPr wrap="none">
            <a:spAutoFit/>
          </a:bodyPr>
          <a:lstStyle/>
          <a:p>
            <a:pPr marL="171450" lvl="0" indent="-171450" algn="just" eaLnBrk="0" fontAlgn="base" hangingPunct="0">
              <a:spcBef>
                <a:spcPct val="0"/>
              </a:spcBef>
              <a:spcAft>
                <a:spcPct val="0"/>
              </a:spcAft>
              <a:buFont typeface="Arial" panose="020B0604020202020204" pitchFamily="34" charset="0"/>
              <a:buChar char="•"/>
            </a:pPr>
            <a:r>
              <a:rPr lang="fr-FR" altLang="fr-FR" sz="2400" b="1" dirty="0">
                <a:ea typeface="Times New Roman" panose="02020603050405020304" pitchFamily="18" charset="0"/>
                <a:cs typeface="Arial" panose="020B0604020202020204" pitchFamily="34" charset="0"/>
              </a:rPr>
              <a:t>Décision d’achat : intervenants et processus</a:t>
            </a:r>
            <a:endParaRPr lang="fr-FR" altLang="fr-FR" sz="2400" dirty="0"/>
          </a:p>
        </p:txBody>
      </p:sp>
    </p:spTree>
    <p:extLst>
      <p:ext uri="{BB962C8B-B14F-4D97-AF65-F5344CB8AC3E}">
        <p14:creationId xmlns:p14="http://schemas.microsoft.com/office/powerpoint/2010/main" val="42011012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627448"/>
          </a:xfrm>
        </p:spPr>
        <p:txBody>
          <a:bodyPr>
            <a:normAutofit/>
          </a:bodyPr>
          <a:lstStyle/>
          <a:p>
            <a:pPr>
              <a:spcBef>
                <a:spcPts val="1200"/>
              </a:spcBef>
            </a:pPr>
            <a:r>
              <a:rPr lang="fr-FR" sz="3200" b="1" dirty="0">
                <a:solidFill>
                  <a:schemeClr val="tx1"/>
                </a:solidFill>
                <a:latin typeface="Arial" panose="020B0604020202020204" pitchFamily="34" charset="0"/>
                <a:cs typeface="Arial" panose="020B0604020202020204" pitchFamily="34" charset="0"/>
              </a:rPr>
              <a:t>2. Étude de la demande</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2.1. Étude quantitative</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6EF54878-B04E-4F39-AE67-1B1C0F5FB123}"/>
              </a:ext>
            </a:extLst>
          </p:cNvPr>
          <p:cNvSpPr/>
          <p:nvPr/>
        </p:nvSpPr>
        <p:spPr>
          <a:xfrm>
            <a:off x="275404" y="1047482"/>
            <a:ext cx="11087100" cy="1215717"/>
          </a:xfrm>
          <a:prstGeom prst="rect">
            <a:avLst/>
          </a:prstGeom>
        </p:spPr>
        <p:txBody>
          <a:bodyPr wrap="square">
            <a:spAutoFit/>
          </a:bodyPr>
          <a:lstStyle/>
          <a:p>
            <a:pPr marL="342900" lvl="0" indent="-342900">
              <a:spcBef>
                <a:spcPts val="1200"/>
              </a:spcBef>
              <a:spcAft>
                <a:spcPts val="600"/>
              </a:spcAft>
              <a:buFont typeface="Symbol" panose="05050102010706020507" pitchFamily="18" charset="2"/>
              <a:buChar char=""/>
            </a:pPr>
            <a:r>
              <a:rPr lang="fr-FR" sz="2800" b="1" kern="1400" spc="-50" dirty="0">
                <a:latin typeface="Arial" panose="020B0604020202020204" pitchFamily="34" charset="0"/>
                <a:ea typeface="Times New Roman" panose="02020603050405020304" pitchFamily="18" charset="0"/>
                <a:cs typeface="Times New Roman" panose="02020603050405020304" pitchFamily="18" charset="0"/>
              </a:rPr>
              <a:t>Les acteurs de l’achat</a:t>
            </a:r>
          </a:p>
          <a:p>
            <a:pPr>
              <a:spcAft>
                <a:spcPts val="600"/>
              </a:spcAft>
            </a:pPr>
            <a:r>
              <a:rPr lang="fr-FR" sz="2000" dirty="0">
                <a:latin typeface="Arial" panose="020B0604020202020204" pitchFamily="34" charset="0"/>
                <a:ea typeface="Times New Roman" panose="02020603050405020304" pitchFamily="18" charset="0"/>
              </a:rPr>
              <a:t>Différents acteurs interviennent sur un marché. Leurs rôles sont différents et doivent être compris par l’entreprise.</a:t>
            </a:r>
          </a:p>
        </p:txBody>
      </p:sp>
      <p:graphicFrame>
        <p:nvGraphicFramePr>
          <p:cNvPr id="4" name="Tableau 3">
            <a:extLst>
              <a:ext uri="{FF2B5EF4-FFF2-40B4-BE49-F238E27FC236}">
                <a16:creationId xmlns:a16="http://schemas.microsoft.com/office/drawing/2014/main" id="{6B69121C-A678-405B-8690-22714153734F}"/>
              </a:ext>
            </a:extLst>
          </p:cNvPr>
          <p:cNvGraphicFramePr>
            <a:graphicFrameLocks noGrp="1"/>
          </p:cNvGraphicFramePr>
          <p:nvPr>
            <p:extLst>
              <p:ext uri="{D42A27DB-BD31-4B8C-83A1-F6EECF244321}">
                <p14:modId xmlns:p14="http://schemas.microsoft.com/office/powerpoint/2010/main" val="1292690691"/>
              </p:ext>
            </p:extLst>
          </p:nvPr>
        </p:nvGraphicFramePr>
        <p:xfrm>
          <a:off x="668867" y="2446867"/>
          <a:ext cx="10926412" cy="3913812"/>
        </p:xfrm>
        <a:graphic>
          <a:graphicData uri="http://schemas.openxmlformats.org/drawingml/2006/table">
            <a:tbl>
              <a:tblPr firstRow="1" firstCol="1" bandRow="1">
                <a:tableStyleId>{00A15C55-8517-42AA-B614-E9B94910E393}</a:tableStyleId>
              </a:tblPr>
              <a:tblGrid>
                <a:gridCol w="1799584">
                  <a:extLst>
                    <a:ext uri="{9D8B030D-6E8A-4147-A177-3AD203B41FA5}">
                      <a16:colId xmlns:a16="http://schemas.microsoft.com/office/drawing/2014/main" val="2694671121"/>
                    </a:ext>
                  </a:extLst>
                </a:gridCol>
                <a:gridCol w="9126828">
                  <a:extLst>
                    <a:ext uri="{9D8B030D-6E8A-4147-A177-3AD203B41FA5}">
                      <a16:colId xmlns:a16="http://schemas.microsoft.com/office/drawing/2014/main" val="2532866842"/>
                    </a:ext>
                  </a:extLst>
                </a:gridCol>
              </a:tblGrid>
              <a:tr h="355600">
                <a:tc>
                  <a:txBody>
                    <a:bodyPr/>
                    <a:lstStyle/>
                    <a:p>
                      <a:pPr algn="ctr">
                        <a:spcBef>
                          <a:spcPts val="300"/>
                        </a:spcBef>
                        <a:spcAft>
                          <a:spcPts val="300"/>
                        </a:spcAft>
                      </a:pPr>
                      <a:r>
                        <a:rPr lang="fr-FR" sz="1700">
                          <a:effectLst/>
                          <a:latin typeface="Arial" panose="020B0604020202020204" pitchFamily="34" charset="0"/>
                          <a:cs typeface="Arial" panose="020B0604020202020204" pitchFamily="34" charset="0"/>
                        </a:rPr>
                        <a:t>Acteurs</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Bef>
                          <a:spcPts val="300"/>
                        </a:spcBef>
                        <a:spcAft>
                          <a:spcPts val="300"/>
                        </a:spcAft>
                      </a:pPr>
                      <a:r>
                        <a:rPr lang="fr-FR" sz="1700" dirty="0">
                          <a:effectLst/>
                          <a:latin typeface="Arial" panose="020B0604020202020204" pitchFamily="34" charset="0"/>
                          <a:cs typeface="Arial" panose="020B0604020202020204" pitchFamily="34" charset="0"/>
                        </a:rPr>
                        <a:t>Caractéristiques</a:t>
                      </a:r>
                      <a:endParaRPr lang="fr-FR"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338939500"/>
                  </a:ext>
                </a:extLst>
              </a:tr>
              <a:tr h="314569">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L’acheteur</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Il achète le produit à partir de ses besoins et motivations,</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099539874"/>
                  </a:ext>
                </a:extLst>
              </a:tr>
              <a:tr h="629139">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Le prescripteur </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Il prescrit le produit, son rôle est souvent institutionnel : médecin, pharmacien, garagiste, professeur…</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741605904"/>
                  </a:ext>
                </a:extLst>
              </a:tr>
              <a:tr h="727087">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L’influenceur</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700" dirty="0">
                          <a:effectLst/>
                          <a:latin typeface="Arial" panose="020B0604020202020204" pitchFamily="34" charset="0"/>
                          <a:cs typeface="Arial" panose="020B0604020202020204" pitchFamily="34" charset="0"/>
                        </a:rPr>
                        <a:t>C’est un leader auquel on attribue des compétences réelles ou supposées. Il est écouté et parfois suivi. Son rôle n’est pas institutionnel. Influenceur sur les réseaux sociaux, coach…</a:t>
                      </a:r>
                      <a:endParaRPr lang="fr-FR"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201233494"/>
                  </a:ext>
                </a:extLst>
              </a:tr>
              <a:tr h="629139">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Le fournisseur</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Il alimente l’entreprise et sa réputation peut influencer les ventes (Opel et la technologie allemande, les banques écoresponsables…). </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622827092"/>
                  </a:ext>
                </a:extLst>
              </a:tr>
              <a:tr h="629139">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Le distributeur</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Il met les produits à la disposition des consommateurs. Il peut conseiller l’acheteur et être un accélérateur de ventes ou un frein à la vente.</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48715451"/>
                  </a:ext>
                </a:extLst>
              </a:tr>
              <a:tr h="629139">
                <a:tc>
                  <a:txBody>
                    <a:bodyPr/>
                    <a:lstStyle/>
                    <a:p>
                      <a:pPr>
                        <a:spcBef>
                          <a:spcPts val="300"/>
                        </a:spcBef>
                        <a:spcAft>
                          <a:spcPts val="300"/>
                        </a:spcAft>
                      </a:pPr>
                      <a:r>
                        <a:rPr lang="fr-FR" sz="1700">
                          <a:effectLst/>
                          <a:latin typeface="Arial" panose="020B0604020202020204" pitchFamily="34" charset="0"/>
                          <a:cs typeface="Arial" panose="020B0604020202020204" pitchFamily="34" charset="0"/>
                        </a:rPr>
                        <a:t>Le concurrent</a:t>
                      </a:r>
                      <a:endParaRPr lang="fr-FR"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300"/>
                        </a:spcBef>
                        <a:spcAft>
                          <a:spcPts val="300"/>
                        </a:spcAft>
                      </a:pPr>
                      <a:r>
                        <a:rPr lang="fr-FR" sz="1700" dirty="0">
                          <a:effectLst/>
                          <a:latin typeface="Arial" panose="020B0604020202020204" pitchFamily="34" charset="0"/>
                          <a:cs typeface="Arial" panose="020B0604020202020204" pitchFamily="34" charset="0"/>
                        </a:rPr>
                        <a:t>Il vend les mêmes produits ou services. Sa réputation et la qualité de ses produits vont avoir une influence sur nos ventes.</a:t>
                      </a:r>
                      <a:endParaRPr lang="fr-FR" sz="1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239009202"/>
                  </a:ext>
                </a:extLst>
              </a:tr>
            </a:tbl>
          </a:graphicData>
        </a:graphic>
      </p:graphicFrame>
    </p:spTree>
    <p:extLst>
      <p:ext uri="{BB962C8B-B14F-4D97-AF65-F5344CB8AC3E}">
        <p14:creationId xmlns:p14="http://schemas.microsoft.com/office/powerpoint/2010/main" val="29964128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601690"/>
          </a:xfrm>
        </p:spPr>
        <p:txBody>
          <a:bodyPr>
            <a:normAutofit/>
          </a:bodyPr>
          <a:lstStyle/>
          <a:p>
            <a:pPr>
              <a:spcBef>
                <a:spcPts val="1200"/>
              </a:spcBef>
            </a:pPr>
            <a:r>
              <a:rPr lang="fr-FR" sz="3200" b="1" dirty="0">
                <a:solidFill>
                  <a:schemeClr val="tx1"/>
                </a:solidFill>
                <a:latin typeface="Arial" panose="020B0604020202020204" pitchFamily="34" charset="0"/>
                <a:cs typeface="Arial" panose="020B0604020202020204" pitchFamily="34" charset="0"/>
              </a:rPr>
              <a:t>2. Étude de la demande</a:t>
            </a:r>
            <a:br>
              <a:rPr lang="fr-FR" sz="2800" b="1" dirty="0">
                <a:solidFill>
                  <a:srgbClr val="FFFF00"/>
                </a:solidFill>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2.1. Étude quantitative</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FBBE566-A08C-4EC8-BE8C-FA295D9A91DF}"/>
              </a:ext>
            </a:extLst>
          </p:cNvPr>
          <p:cNvSpPr/>
          <p:nvPr/>
        </p:nvSpPr>
        <p:spPr>
          <a:xfrm>
            <a:off x="153515" y="1159934"/>
            <a:ext cx="5453737" cy="523220"/>
          </a:xfrm>
          <a:prstGeom prst="rect">
            <a:avLst/>
          </a:prstGeom>
        </p:spPr>
        <p:txBody>
          <a:bodyPr wrap="none">
            <a:spAutoFit/>
          </a:bodyPr>
          <a:lstStyle/>
          <a:p>
            <a:pPr marL="342900" lvl="0" indent="-342900">
              <a:spcBef>
                <a:spcPts val="600"/>
              </a:spcBef>
              <a:spcAft>
                <a:spcPts val="600"/>
              </a:spcAft>
              <a:buFont typeface="Symbol" panose="05050102010706020507" pitchFamily="18" charset="2"/>
              <a:buChar char=""/>
            </a:pPr>
            <a:r>
              <a:rPr lang="fr-FR" sz="2800" b="1" kern="1400" spc="-50" dirty="0">
                <a:latin typeface="Arial" panose="020B0604020202020204" pitchFamily="34" charset="0"/>
                <a:ea typeface="Times New Roman" panose="02020603050405020304" pitchFamily="18" charset="0"/>
                <a:cs typeface="Times New Roman" panose="02020603050405020304" pitchFamily="18" charset="0"/>
              </a:rPr>
              <a:t>Besoins, motivations et freins</a:t>
            </a:r>
          </a:p>
        </p:txBody>
      </p:sp>
      <p:graphicFrame>
        <p:nvGraphicFramePr>
          <p:cNvPr id="4" name="Tableau 3">
            <a:extLst>
              <a:ext uri="{FF2B5EF4-FFF2-40B4-BE49-F238E27FC236}">
                <a16:creationId xmlns:a16="http://schemas.microsoft.com/office/drawing/2014/main" id="{95F0C852-76EB-4D45-9554-43F62CA9F304}"/>
              </a:ext>
            </a:extLst>
          </p:cNvPr>
          <p:cNvGraphicFramePr>
            <a:graphicFrameLocks noGrp="1"/>
          </p:cNvGraphicFramePr>
          <p:nvPr>
            <p:extLst>
              <p:ext uri="{D42A27DB-BD31-4B8C-83A1-F6EECF244321}">
                <p14:modId xmlns:p14="http://schemas.microsoft.com/office/powerpoint/2010/main" val="3226575910"/>
              </p:ext>
            </p:extLst>
          </p:nvPr>
        </p:nvGraphicFramePr>
        <p:xfrm>
          <a:off x="895076" y="1900127"/>
          <a:ext cx="10136990" cy="4217040"/>
        </p:xfrm>
        <a:graphic>
          <a:graphicData uri="http://schemas.openxmlformats.org/drawingml/2006/table">
            <a:tbl>
              <a:tblPr firstRow="1" firstCol="1" bandRow="1">
                <a:tableStyleId>{5C22544A-7EE6-4342-B048-85BDC9FD1C3A}</a:tableStyleId>
              </a:tblPr>
              <a:tblGrid>
                <a:gridCol w="1390924">
                  <a:extLst>
                    <a:ext uri="{9D8B030D-6E8A-4147-A177-3AD203B41FA5}">
                      <a16:colId xmlns:a16="http://schemas.microsoft.com/office/drawing/2014/main" val="2769050501"/>
                    </a:ext>
                  </a:extLst>
                </a:gridCol>
                <a:gridCol w="8746066">
                  <a:extLst>
                    <a:ext uri="{9D8B030D-6E8A-4147-A177-3AD203B41FA5}">
                      <a16:colId xmlns:a16="http://schemas.microsoft.com/office/drawing/2014/main" val="2435053248"/>
                    </a:ext>
                  </a:extLst>
                </a:gridCol>
              </a:tblGrid>
              <a:tr h="4217040">
                <a:tc>
                  <a:txBody>
                    <a:bodyPr/>
                    <a:lstStyle/>
                    <a:p>
                      <a:pPr algn="ctr">
                        <a:spcAft>
                          <a:spcPts val="0"/>
                        </a:spcAft>
                      </a:pPr>
                      <a:r>
                        <a:rPr lang="fr-FR" sz="2400" dirty="0">
                          <a:solidFill>
                            <a:schemeClr val="bg1"/>
                          </a:solidFill>
                          <a:effectLst/>
                          <a:latin typeface="Arial" panose="020B0604020202020204" pitchFamily="34" charset="0"/>
                          <a:cs typeface="Arial" panose="020B0604020202020204" pitchFamily="34" charset="0"/>
                        </a:rPr>
                        <a:t>Les besoins</a:t>
                      </a:r>
                      <a:endParaRPr lang="fr-FR" sz="24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152400" marR="152400" algn="just">
                        <a:spcBef>
                          <a:spcPts val="240"/>
                        </a:spcBef>
                        <a:spcAft>
                          <a:spcPts val="0"/>
                        </a:spcAft>
                      </a:pPr>
                      <a:r>
                        <a:rPr lang="fr-FR" sz="2000" dirty="0">
                          <a:solidFill>
                            <a:schemeClr val="bg1"/>
                          </a:solidFill>
                          <a:effectLst/>
                          <a:latin typeface="Arial" panose="020B0604020202020204" pitchFamily="34" charset="0"/>
                          <a:cs typeface="Arial" panose="020B0604020202020204" pitchFamily="34" charset="0"/>
                        </a:rPr>
                        <a:t>Le besoin pousse l’individu à agir. Maslow en a identifié cinq. L'individu doit satisfaire les besoins de niveau inférieur avant les besoins de niveau supérieur.</a:t>
                      </a:r>
                      <a:endParaRPr lang="fr-FR" sz="3600" dirty="0">
                        <a:solidFill>
                          <a:schemeClr val="bg1"/>
                        </a:solidFill>
                        <a:effectLst/>
                        <a:latin typeface="Arial" panose="020B0604020202020204" pitchFamily="34" charset="0"/>
                        <a:cs typeface="Arial" panose="020B0604020202020204" pitchFamily="34" charset="0"/>
                      </a:endParaRPr>
                    </a:p>
                    <a:p>
                      <a:pPr marL="342900" marR="152400" lvl="0" indent="-342900" algn="just">
                        <a:spcBef>
                          <a:spcPts val="1800"/>
                        </a:spcBef>
                        <a:spcAft>
                          <a:spcPts val="0"/>
                        </a:spcAft>
                        <a:buFont typeface="+mj-lt"/>
                        <a:buAutoNum type="arabicPeriod"/>
                      </a:pPr>
                      <a:r>
                        <a:rPr lang="fr-FR" sz="2000" dirty="0">
                          <a:effectLst/>
                          <a:latin typeface="Arial" panose="020B0604020202020204" pitchFamily="34" charset="0"/>
                          <a:cs typeface="Arial" panose="020B0604020202020204" pitchFamily="34" charset="0"/>
                        </a:rPr>
                        <a:t>Besoins physiologiques (faim, sommeil, etc.), </a:t>
                      </a:r>
                      <a:endParaRPr lang="fr-FR" sz="3600" dirty="0">
                        <a:effectLst/>
                        <a:latin typeface="Arial" panose="020B0604020202020204" pitchFamily="34" charset="0"/>
                        <a:cs typeface="Arial" panose="020B0604020202020204" pitchFamily="34" charset="0"/>
                      </a:endParaRPr>
                    </a:p>
                    <a:p>
                      <a:pPr marL="342900" marR="152400" lvl="0" indent="-342900" algn="just">
                        <a:spcBef>
                          <a:spcPts val="1800"/>
                        </a:spcBef>
                        <a:spcAft>
                          <a:spcPts val="0"/>
                        </a:spcAft>
                        <a:buFont typeface="+mj-lt"/>
                        <a:buAutoNum type="arabicPeriod"/>
                      </a:pPr>
                      <a:r>
                        <a:rPr lang="fr-FR" sz="2000" dirty="0">
                          <a:effectLst/>
                          <a:latin typeface="Arial" panose="020B0604020202020204" pitchFamily="34" charset="0"/>
                          <a:cs typeface="Arial" panose="020B0604020202020204" pitchFamily="34" charset="0"/>
                        </a:rPr>
                        <a:t>Besoins de sécurité (santé, protection, stabilité, propriété), </a:t>
                      </a:r>
                      <a:endParaRPr lang="fr-FR" sz="3600" dirty="0">
                        <a:effectLst/>
                        <a:latin typeface="Arial" panose="020B0604020202020204" pitchFamily="34" charset="0"/>
                        <a:cs typeface="Arial" panose="020B0604020202020204" pitchFamily="34" charset="0"/>
                      </a:endParaRPr>
                    </a:p>
                    <a:p>
                      <a:pPr marL="342900" marR="152400" lvl="0" indent="-342900" algn="just">
                        <a:spcBef>
                          <a:spcPts val="1800"/>
                        </a:spcBef>
                        <a:spcAft>
                          <a:spcPts val="0"/>
                        </a:spcAft>
                        <a:buFont typeface="+mj-lt"/>
                        <a:buAutoNum type="arabicPeriod"/>
                      </a:pPr>
                      <a:r>
                        <a:rPr lang="fr-FR" sz="2000" dirty="0">
                          <a:effectLst/>
                          <a:latin typeface="Arial" panose="020B0604020202020204" pitchFamily="34" charset="0"/>
                          <a:cs typeface="Arial" panose="020B0604020202020204" pitchFamily="34" charset="0"/>
                        </a:rPr>
                        <a:t>Besoins d'appartenance (famille, amis, amours, bandes, etc.), </a:t>
                      </a:r>
                      <a:endParaRPr lang="fr-FR" sz="3600" dirty="0">
                        <a:effectLst/>
                        <a:latin typeface="Arial" panose="020B0604020202020204" pitchFamily="34" charset="0"/>
                        <a:cs typeface="Arial" panose="020B0604020202020204" pitchFamily="34" charset="0"/>
                      </a:endParaRPr>
                    </a:p>
                    <a:p>
                      <a:pPr marL="342900" marR="152400" lvl="0" indent="-342900" algn="just">
                        <a:spcBef>
                          <a:spcPts val="1800"/>
                        </a:spcBef>
                        <a:spcAft>
                          <a:spcPts val="0"/>
                        </a:spcAft>
                        <a:buFont typeface="+mj-lt"/>
                        <a:buAutoNum type="arabicPeriod"/>
                      </a:pPr>
                      <a:r>
                        <a:rPr lang="fr-FR" sz="2000" dirty="0">
                          <a:effectLst/>
                          <a:latin typeface="Arial" panose="020B0604020202020204" pitchFamily="34" charset="0"/>
                          <a:cs typeface="Arial" panose="020B0604020202020204" pitchFamily="34" charset="0"/>
                        </a:rPr>
                        <a:t>Besoins d'estime des autres (reconnaissance, réussite, etc.), de soi (confiance en soi) </a:t>
                      </a:r>
                      <a:endParaRPr lang="fr-FR" sz="3600" dirty="0">
                        <a:effectLst/>
                        <a:latin typeface="Arial" panose="020B0604020202020204" pitchFamily="34" charset="0"/>
                        <a:cs typeface="Arial" panose="020B0604020202020204" pitchFamily="34" charset="0"/>
                      </a:endParaRPr>
                    </a:p>
                    <a:p>
                      <a:pPr marL="342900" marR="152400" lvl="0" indent="-342900" algn="just">
                        <a:spcBef>
                          <a:spcPts val="1800"/>
                        </a:spcBef>
                        <a:spcAft>
                          <a:spcPts val="300"/>
                        </a:spcAft>
                        <a:buFont typeface="+mj-lt"/>
                        <a:buAutoNum type="arabicPeriod"/>
                      </a:pPr>
                      <a:r>
                        <a:rPr lang="fr-FR" sz="2000" dirty="0">
                          <a:effectLst/>
                          <a:latin typeface="Arial" panose="020B0604020202020204" pitchFamily="34" charset="0"/>
                          <a:cs typeface="Arial" panose="020B0604020202020204" pitchFamily="34" charset="0"/>
                        </a:rPr>
                        <a:t>Besoins de réalisation (autonomie, développement personnel).</a:t>
                      </a:r>
                      <a:endParaRPr lang="fr-FR" sz="3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912028372"/>
                  </a:ext>
                </a:extLst>
              </a:tr>
            </a:tbl>
          </a:graphicData>
        </a:graphic>
      </p:graphicFrame>
    </p:spTree>
    <p:extLst>
      <p:ext uri="{BB962C8B-B14F-4D97-AF65-F5344CB8AC3E}">
        <p14:creationId xmlns:p14="http://schemas.microsoft.com/office/powerpoint/2010/main" val="12466033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579966"/>
            <a:ext cx="10799233" cy="1739900"/>
          </a:xfrm>
        </p:spPr>
        <p:txBody>
          <a:bodyPr>
            <a:normAutofit/>
          </a:bodyPr>
          <a:lstStyle/>
          <a:p>
            <a:pPr>
              <a:spcBef>
                <a:spcPts val="1200"/>
              </a:spcBef>
            </a:pPr>
            <a:r>
              <a:rPr lang="fr-FR" sz="3600" b="1" dirty="0">
                <a:solidFill>
                  <a:schemeClr val="tx1"/>
                </a:solidFill>
                <a:latin typeface="Arial" panose="020B0604020202020204" pitchFamily="34" charset="0"/>
                <a:cs typeface="Arial" panose="020B0604020202020204" pitchFamily="34" charset="0"/>
              </a:rPr>
              <a:t>2. Étude de la demande</a:t>
            </a:r>
            <a:br>
              <a:rPr lang="fr-FR" sz="3200" b="1" dirty="0">
                <a:solidFill>
                  <a:srgbClr val="FFFF00"/>
                </a:solidFill>
                <a:latin typeface="Arial" panose="020B0604020202020204" pitchFamily="34" charset="0"/>
                <a:cs typeface="Arial" panose="020B0604020202020204" pitchFamily="34" charset="0"/>
              </a:rPr>
            </a:br>
            <a:r>
              <a:rPr lang="fr-FR" sz="3200" b="1" dirty="0">
                <a:solidFill>
                  <a:srgbClr val="FFFF00"/>
                </a:solidFill>
                <a:latin typeface="Arial" panose="020B0604020202020204" pitchFamily="34" charset="0"/>
                <a:cs typeface="Arial" panose="020B0604020202020204" pitchFamily="34" charset="0"/>
              </a:rPr>
              <a:t>2.1. Étude quantitative</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FBBE566-A08C-4EC8-BE8C-FA295D9A91DF}"/>
              </a:ext>
            </a:extLst>
          </p:cNvPr>
          <p:cNvSpPr/>
          <p:nvPr/>
        </p:nvSpPr>
        <p:spPr>
          <a:xfrm>
            <a:off x="153515" y="1159934"/>
            <a:ext cx="5453737" cy="523220"/>
          </a:xfrm>
          <a:prstGeom prst="rect">
            <a:avLst/>
          </a:prstGeom>
        </p:spPr>
        <p:txBody>
          <a:bodyPr wrap="none">
            <a:spAutoFit/>
          </a:bodyPr>
          <a:lstStyle/>
          <a:p>
            <a:pPr marL="342900" lvl="0" indent="-342900">
              <a:spcBef>
                <a:spcPts val="600"/>
              </a:spcBef>
              <a:spcAft>
                <a:spcPts val="600"/>
              </a:spcAft>
              <a:buFont typeface="Symbol" panose="05050102010706020507" pitchFamily="18" charset="2"/>
              <a:buChar char=""/>
            </a:pPr>
            <a:r>
              <a:rPr lang="fr-FR" sz="2800" b="1" kern="1400" spc="-50" dirty="0">
                <a:latin typeface="Arial" panose="020B0604020202020204" pitchFamily="34" charset="0"/>
                <a:ea typeface="Times New Roman" panose="02020603050405020304" pitchFamily="18" charset="0"/>
                <a:cs typeface="Times New Roman" panose="02020603050405020304" pitchFamily="18" charset="0"/>
              </a:rPr>
              <a:t>Besoins, motivations et freins</a:t>
            </a:r>
          </a:p>
        </p:txBody>
      </p:sp>
      <p:graphicFrame>
        <p:nvGraphicFramePr>
          <p:cNvPr id="4" name="Tableau 3">
            <a:extLst>
              <a:ext uri="{FF2B5EF4-FFF2-40B4-BE49-F238E27FC236}">
                <a16:creationId xmlns:a16="http://schemas.microsoft.com/office/drawing/2014/main" id="{ADF7030C-60D6-4496-BC30-1DD52BEB3AB4}"/>
              </a:ext>
            </a:extLst>
          </p:cNvPr>
          <p:cNvGraphicFramePr>
            <a:graphicFrameLocks noGrp="1"/>
          </p:cNvGraphicFramePr>
          <p:nvPr>
            <p:extLst>
              <p:ext uri="{D42A27DB-BD31-4B8C-83A1-F6EECF244321}">
                <p14:modId xmlns:p14="http://schemas.microsoft.com/office/powerpoint/2010/main" val="3631163690"/>
              </p:ext>
            </p:extLst>
          </p:nvPr>
        </p:nvGraphicFramePr>
        <p:xfrm>
          <a:off x="419725" y="1871134"/>
          <a:ext cx="10945505" cy="2891366"/>
        </p:xfrm>
        <a:graphic>
          <a:graphicData uri="http://schemas.openxmlformats.org/drawingml/2006/table">
            <a:tbl>
              <a:tblPr firstRow="1" firstCol="1" bandRow="1">
                <a:tableStyleId>{5C22544A-7EE6-4342-B048-85BDC9FD1C3A}</a:tableStyleId>
              </a:tblPr>
              <a:tblGrid>
                <a:gridCol w="1893274">
                  <a:extLst>
                    <a:ext uri="{9D8B030D-6E8A-4147-A177-3AD203B41FA5}">
                      <a16:colId xmlns:a16="http://schemas.microsoft.com/office/drawing/2014/main" val="3127264049"/>
                    </a:ext>
                  </a:extLst>
                </a:gridCol>
                <a:gridCol w="9052231">
                  <a:extLst>
                    <a:ext uri="{9D8B030D-6E8A-4147-A177-3AD203B41FA5}">
                      <a16:colId xmlns:a16="http://schemas.microsoft.com/office/drawing/2014/main" val="2865883323"/>
                    </a:ext>
                  </a:extLst>
                </a:gridCol>
              </a:tblGrid>
              <a:tr h="2891366">
                <a:tc>
                  <a:txBody>
                    <a:bodyPr/>
                    <a:lstStyle/>
                    <a:p>
                      <a:pPr algn="ctr">
                        <a:lnSpc>
                          <a:spcPct val="100000"/>
                        </a:lnSpc>
                        <a:spcBef>
                          <a:spcPts val="600"/>
                        </a:spcBef>
                        <a:spcAft>
                          <a:spcPts val="300"/>
                        </a:spcAft>
                      </a:pPr>
                      <a:r>
                        <a:rPr lang="fr-FR" sz="2000" dirty="0">
                          <a:solidFill>
                            <a:schemeClr val="bg1"/>
                          </a:solidFill>
                          <a:effectLst/>
                          <a:latin typeface="Arial" panose="020B0604020202020204" pitchFamily="34" charset="0"/>
                          <a:cs typeface="Arial" panose="020B0604020202020204" pitchFamily="34" charset="0"/>
                        </a:rPr>
                        <a:t>La motivation</a:t>
                      </a:r>
                      <a:endParaRPr lang="fr-FR" sz="20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2652" marR="2652" marT="0" marB="0" anchor="ctr"/>
                </a:tc>
                <a:tc>
                  <a:txBody>
                    <a:bodyPr/>
                    <a:lstStyle/>
                    <a:p>
                      <a:pPr>
                        <a:lnSpc>
                          <a:spcPct val="100000"/>
                        </a:lnSpc>
                        <a:spcBef>
                          <a:spcPts val="200"/>
                        </a:spcBef>
                        <a:spcAft>
                          <a:spcPts val="200"/>
                        </a:spcAft>
                      </a:pPr>
                      <a:r>
                        <a:rPr lang="fr-FR" sz="2000" dirty="0">
                          <a:solidFill>
                            <a:schemeClr val="bg1"/>
                          </a:solidFill>
                          <a:effectLst/>
                          <a:latin typeface="Arial" panose="020B0604020202020204" pitchFamily="34" charset="0"/>
                          <a:cs typeface="Arial" panose="020B0604020202020204" pitchFamily="34" charset="0"/>
                        </a:rPr>
                        <a:t>Elle pousse le consommateur à passer à l'acte. Elles sont diverses et souvent d’ordre psychologique. Henri Joannis identifie trois types de motivations :</a:t>
                      </a:r>
                    </a:p>
                    <a:p>
                      <a:pPr marL="342900" lvl="0" indent="-342900" algn="just">
                        <a:lnSpc>
                          <a:spcPct val="100000"/>
                        </a:lnSpc>
                        <a:spcBef>
                          <a:spcPts val="1800"/>
                        </a:spcBef>
                        <a:spcAft>
                          <a:spcPts val="0"/>
                        </a:spcAft>
                        <a:buFont typeface="Symbol" panose="05050102010706020507" pitchFamily="18" charset="2"/>
                        <a:buChar char="-"/>
                      </a:pPr>
                      <a:r>
                        <a:rPr lang="fr-FR" sz="2000" dirty="0">
                          <a:solidFill>
                            <a:srgbClr val="FFFF00"/>
                          </a:solidFill>
                          <a:effectLst/>
                          <a:latin typeface="Arial" panose="020B0604020202020204" pitchFamily="34" charset="0"/>
                          <a:cs typeface="Arial" panose="020B0604020202020204" pitchFamily="34" charset="0"/>
                        </a:rPr>
                        <a:t>hédonistes</a:t>
                      </a:r>
                      <a:r>
                        <a:rPr lang="fr-FR" sz="2000" dirty="0">
                          <a:effectLst/>
                          <a:latin typeface="Arial" panose="020B0604020202020204" pitchFamily="34" charset="0"/>
                          <a:cs typeface="Arial" panose="020B0604020202020204" pitchFamily="34" charset="0"/>
                        </a:rPr>
                        <a:t> : l’envie désir de se faire plaisir.</a:t>
                      </a:r>
                    </a:p>
                    <a:p>
                      <a:pPr marL="342900" lvl="0" indent="-342900" algn="just">
                        <a:lnSpc>
                          <a:spcPct val="100000"/>
                        </a:lnSpc>
                        <a:spcBef>
                          <a:spcPts val="1800"/>
                        </a:spcBef>
                        <a:spcAft>
                          <a:spcPts val="0"/>
                        </a:spcAft>
                        <a:buFont typeface="Symbol" panose="05050102010706020507" pitchFamily="18" charset="2"/>
                        <a:buChar char="-"/>
                      </a:pPr>
                      <a:r>
                        <a:rPr lang="fr-FR" sz="2000" dirty="0">
                          <a:solidFill>
                            <a:srgbClr val="FFFF00"/>
                          </a:solidFill>
                          <a:effectLst/>
                          <a:latin typeface="Arial" panose="020B0604020202020204" pitchFamily="34" charset="0"/>
                          <a:cs typeface="Arial" panose="020B0604020202020204" pitchFamily="34" charset="0"/>
                        </a:rPr>
                        <a:t>oblatives</a:t>
                      </a:r>
                      <a:r>
                        <a:rPr lang="fr-FR" sz="2000" dirty="0">
                          <a:effectLst/>
                          <a:latin typeface="Arial" panose="020B0604020202020204" pitchFamily="34" charset="0"/>
                          <a:cs typeface="Arial" panose="020B0604020202020204" pitchFamily="34" charset="0"/>
                        </a:rPr>
                        <a:t> : l’envie de faire plaisir aux autres.</a:t>
                      </a:r>
                    </a:p>
                    <a:p>
                      <a:pPr marL="342900" lvl="0" indent="-342900" algn="l">
                        <a:lnSpc>
                          <a:spcPct val="100000"/>
                        </a:lnSpc>
                        <a:spcBef>
                          <a:spcPts val="1800"/>
                        </a:spcBef>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d’</a:t>
                      </a:r>
                      <a:r>
                        <a:rPr lang="fr-FR" sz="2000" dirty="0">
                          <a:solidFill>
                            <a:srgbClr val="FFFF00"/>
                          </a:solidFill>
                          <a:effectLst/>
                          <a:latin typeface="Arial" panose="020B0604020202020204" pitchFamily="34" charset="0"/>
                          <a:cs typeface="Arial" panose="020B0604020202020204" pitchFamily="34" charset="0"/>
                        </a:rPr>
                        <a:t>auto-expression</a:t>
                      </a:r>
                      <a:r>
                        <a:rPr lang="fr-FR" sz="2000" dirty="0">
                          <a:effectLst/>
                          <a:latin typeface="Arial" panose="020B0604020202020204" pitchFamily="34" charset="0"/>
                          <a:cs typeface="Arial" panose="020B0604020202020204" pitchFamily="34" charset="0"/>
                        </a:rPr>
                        <a:t> : le besoin d’affirmation et d’accomplissement de soi</a:t>
                      </a:r>
                    </a:p>
                  </a:txBody>
                  <a:tcPr marL="2652" marR="2652" marT="0" marB="0"/>
                </a:tc>
                <a:extLst>
                  <a:ext uri="{0D108BD9-81ED-4DB2-BD59-A6C34878D82A}">
                    <a16:rowId xmlns:a16="http://schemas.microsoft.com/office/drawing/2014/main" val="1384341050"/>
                  </a:ext>
                </a:extLst>
              </a:tr>
            </a:tbl>
          </a:graphicData>
        </a:graphic>
      </p:graphicFrame>
    </p:spTree>
    <p:extLst>
      <p:ext uri="{BB962C8B-B14F-4D97-AF65-F5344CB8AC3E}">
        <p14:creationId xmlns:p14="http://schemas.microsoft.com/office/powerpoint/2010/main" val="42829438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788</TotalTime>
  <Words>1409</Words>
  <Application>Microsoft Office PowerPoint</Application>
  <PresentationFormat>Grand écran</PresentationFormat>
  <Paragraphs>138</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Century Gothic</vt:lpstr>
      <vt:lpstr>Symbol</vt:lpstr>
      <vt:lpstr>Times New Roman</vt:lpstr>
      <vt:lpstr>Wingdings</vt:lpstr>
      <vt:lpstr>Wingdings 3</vt:lpstr>
      <vt:lpstr>Ion</vt:lpstr>
      <vt:lpstr>2. Étude de la demande 2.1. Étude quantitative</vt:lpstr>
      <vt:lpstr>2. Étude de la demande 2.1. Étude quantitative</vt:lpstr>
      <vt:lpstr>2. Étude de la demande 2.2. Étude qualitative</vt:lpstr>
      <vt:lpstr>2. Étude de la demande 2.2. Étude qualitative</vt:lpstr>
      <vt:lpstr>2. Étude de la demande 2.2. Étude qualitative</vt:lpstr>
      <vt:lpstr>2. Étude de la demande 2.2. Étude qualitative</vt:lpstr>
      <vt:lpstr>2. Étude de la demande 2.1. Étude quantitative</vt:lpstr>
      <vt:lpstr>2. Étude de la demande 2.1. Étude quantitative</vt:lpstr>
      <vt:lpstr>2. Étude de la demande 2.1. Étude quantitative</vt:lpstr>
      <vt:lpstr>2. Étude de la demande 2.1. Étude quantitative</vt:lpstr>
      <vt:lpstr>2. Étude de la demande 2.1. Étude quantitative</vt:lpstr>
      <vt:lpstr>2. Étude de la demande 2.1. Étude quantitative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40</cp:revision>
  <dcterms:created xsi:type="dcterms:W3CDTF">2014-01-14T07:42:30Z</dcterms:created>
  <dcterms:modified xsi:type="dcterms:W3CDTF">2024-02-28T11:50:38Z</dcterms:modified>
</cp:coreProperties>
</file>