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6" r:id="rId3"/>
    <p:sldId id="258" r:id="rId4"/>
    <p:sldId id="269" r:id="rId5"/>
    <p:sldId id="268" r:id="rId6"/>
    <p:sldId id="259" r:id="rId7"/>
    <p:sldId id="260" r:id="rId8"/>
    <p:sldId id="261" r:id="rId9"/>
    <p:sldId id="262" r:id="rId10"/>
    <p:sldId id="264" r:id="rId11"/>
    <p:sldId id="265" r:id="rId12"/>
    <p:sldId id="266" r:id="rId13"/>
    <p:sldId id="263" r:id="rId14"/>
    <p:sldId id="26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F47A8-155E-4B32-926C-9BF80034FC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7B178F98-A7AD-4617-BDD1-61348249A36C}">
      <dgm:prSet phldrT="[Texte]" custT="1"/>
      <dgm:spPr/>
      <dgm:t>
        <a:bodyPr/>
        <a:lstStyle/>
        <a:p>
          <a:pPr>
            <a:buFont typeface="Symbol" panose="05050102010706020507" pitchFamily="18" charset="2"/>
            <a:buChar char=""/>
          </a:pPr>
          <a:r>
            <a:rPr lang="fr-FR" sz="2400" b="1" dirty="0">
              <a:solidFill>
                <a:schemeClr val="bg1"/>
              </a:solidFill>
              <a:latin typeface="Arial" panose="020B0604020202020204" pitchFamily="34" charset="0"/>
              <a:cs typeface="Arial" panose="020B0604020202020204" pitchFamily="34" charset="0"/>
            </a:rPr>
            <a:t>X (Ex-Twitter)</a:t>
          </a:r>
        </a:p>
        <a:p>
          <a:pPr>
            <a:buFont typeface="Symbol" panose="05050102010706020507" pitchFamily="18" charset="2"/>
            <a:buChar char=""/>
          </a:pPr>
          <a:r>
            <a:rPr lang="fr-FR" sz="2400" b="1" dirty="0">
              <a:solidFill>
                <a:schemeClr val="bg1"/>
              </a:solidFill>
              <a:latin typeface="Arial" panose="020B0604020202020204" pitchFamily="34" charset="0"/>
              <a:cs typeface="Arial" panose="020B0604020202020204" pitchFamily="34" charset="0"/>
            </a:rPr>
            <a:t> </a:t>
          </a:r>
        </a:p>
        <a:p>
          <a:pPr>
            <a:buFont typeface="Symbol" panose="05050102010706020507" pitchFamily="18" charset="2"/>
            <a:buChar char=""/>
          </a:pPr>
          <a:r>
            <a:rPr lang="fr-FR" sz="2400" b="0" dirty="0">
              <a:solidFill>
                <a:schemeClr val="bg1"/>
              </a:solidFill>
              <a:latin typeface="Arial" panose="020B0604020202020204" pitchFamily="34" charset="0"/>
              <a:cs typeface="Arial" panose="020B0604020202020204" pitchFamily="34" charset="0"/>
            </a:rPr>
            <a:t>I</a:t>
          </a:r>
          <a:r>
            <a:rPr lang="fr-FR" sz="2400" dirty="0">
              <a:solidFill>
                <a:schemeClr val="bg1"/>
              </a:solidFill>
              <a:latin typeface="Arial" panose="020B0604020202020204" pitchFamily="34" charset="0"/>
              <a:cs typeface="Arial" panose="020B0604020202020204" pitchFamily="34" charset="0"/>
            </a:rPr>
            <a:t>l est possible de rechercher des informations en utilisant les « hashtags » ou mot-dièse. </a:t>
          </a:r>
        </a:p>
        <a:p>
          <a:pPr>
            <a:buFont typeface="Symbol" panose="05050102010706020507" pitchFamily="18" charset="2"/>
            <a:buChar char=""/>
          </a:pPr>
          <a:r>
            <a:rPr lang="fr-FR" sz="2400" dirty="0">
              <a:solidFill>
                <a:schemeClr val="bg1"/>
              </a:solidFill>
              <a:latin typeface="Arial" panose="020B0604020202020204" pitchFamily="34" charset="0"/>
              <a:cs typeface="Arial" panose="020B0604020202020204" pitchFamily="34" charset="0"/>
            </a:rPr>
            <a:t>C’est un mot-clé précédé du symbole # (#</a:t>
          </a:r>
          <a:r>
            <a:rPr lang="fr-FR" sz="2400" dirty="0" err="1">
              <a:solidFill>
                <a:schemeClr val="bg1"/>
              </a:solidFill>
              <a:latin typeface="Arial" panose="020B0604020202020204" pitchFamily="34" charset="0"/>
              <a:cs typeface="Arial" panose="020B0604020202020204" pitchFamily="34" charset="0"/>
            </a:rPr>
            <a:t>celinedion</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mbappe</a:t>
          </a:r>
          <a:r>
            <a:rPr lang="fr-FR" sz="2400" dirty="0">
              <a:solidFill>
                <a:schemeClr val="bg1"/>
              </a:solidFill>
              <a:latin typeface="Arial" panose="020B0604020202020204" pitchFamily="34" charset="0"/>
              <a:cs typeface="Arial" panose="020B0604020202020204" pitchFamily="34" charset="0"/>
            </a:rPr>
            <a:t>…) qui est placé dans le message Twitter (ou Instagram ou Facebook).</a:t>
          </a:r>
        </a:p>
        <a:p>
          <a:pPr>
            <a:buFont typeface="Symbol" panose="05050102010706020507" pitchFamily="18" charset="2"/>
            <a:buChar char=""/>
          </a:pPr>
          <a:r>
            <a:rPr lang="fr-FR" sz="2400" dirty="0">
              <a:solidFill>
                <a:schemeClr val="bg1"/>
              </a:solidFill>
              <a:latin typeface="Arial" panose="020B0604020202020204" pitchFamily="34" charset="0"/>
              <a:cs typeface="Arial" panose="020B0604020202020204" pitchFamily="34" charset="0"/>
            </a:rPr>
            <a:t>Lorsqu’une personne recherche une information l’utilisation #hashtags facilite la recherche en donnant accès aux contenus qui contiennent le mot-clé, sans être ami ou follower de la personne qui l’a utilisé.</a:t>
          </a:r>
        </a:p>
      </dgm:t>
    </dgm:pt>
    <dgm:pt modelId="{0926DB6E-0C47-4A0C-BA25-1859260C7C1E}" type="parTrans" cxnId="{4603BA84-8457-4CF9-8425-46E9FB54D4A3}">
      <dgm:prSet/>
      <dgm:spPr/>
      <dgm:t>
        <a:bodyPr/>
        <a:lstStyle/>
        <a:p>
          <a:endParaRPr lang="fr-FR" sz="3200">
            <a:solidFill>
              <a:schemeClr val="bg1"/>
            </a:solidFill>
            <a:latin typeface="Arial" panose="020B0604020202020204" pitchFamily="34" charset="0"/>
            <a:cs typeface="Arial" panose="020B0604020202020204" pitchFamily="34" charset="0"/>
          </a:endParaRPr>
        </a:p>
      </dgm:t>
    </dgm:pt>
    <dgm:pt modelId="{F869AED2-93F9-4BE0-A1CB-0D591351415B}" type="sibTrans" cxnId="{4603BA84-8457-4CF9-8425-46E9FB54D4A3}">
      <dgm:prSet/>
      <dgm:spPr/>
      <dgm:t>
        <a:bodyPr/>
        <a:lstStyle/>
        <a:p>
          <a:endParaRPr lang="fr-FR" sz="3200">
            <a:solidFill>
              <a:schemeClr val="bg1"/>
            </a:solidFill>
            <a:latin typeface="Arial" panose="020B0604020202020204" pitchFamily="34" charset="0"/>
            <a:cs typeface="Arial" panose="020B0604020202020204" pitchFamily="34" charset="0"/>
          </a:endParaRPr>
        </a:p>
      </dgm:t>
    </dgm:pt>
    <dgm:pt modelId="{80078513-A18C-41C8-8F89-E8C8B429A57B}" type="pres">
      <dgm:prSet presAssocID="{BE9F47A8-155E-4B32-926C-9BF80034FCDC}" presName="diagram" presStyleCnt="0">
        <dgm:presLayoutVars>
          <dgm:dir/>
          <dgm:resizeHandles val="exact"/>
        </dgm:presLayoutVars>
      </dgm:prSet>
      <dgm:spPr/>
    </dgm:pt>
    <dgm:pt modelId="{540DA535-C7D2-466C-A845-B25AC165C45B}" type="pres">
      <dgm:prSet presAssocID="{7B178F98-A7AD-4617-BDD1-61348249A36C}" presName="node" presStyleLbl="node1" presStyleIdx="0" presStyleCnt="1" custScaleX="217872" custScaleY="168212" custLinFactNeighborX="-18641" custLinFactNeighborY="11063">
        <dgm:presLayoutVars>
          <dgm:bulletEnabled val="1"/>
        </dgm:presLayoutVars>
      </dgm:prSet>
      <dgm:spPr/>
    </dgm:pt>
  </dgm:ptLst>
  <dgm:cxnLst>
    <dgm:cxn modelId="{FBE78203-B091-490F-80EC-46552BB74D88}" type="presOf" srcId="{7B178F98-A7AD-4617-BDD1-61348249A36C}" destId="{540DA535-C7D2-466C-A845-B25AC165C45B}" srcOrd="0" destOrd="0" presId="urn:microsoft.com/office/officeart/2005/8/layout/default"/>
    <dgm:cxn modelId="{F1BDC542-D0DB-47D3-9D9D-BC08885EEE7D}" type="presOf" srcId="{BE9F47A8-155E-4B32-926C-9BF80034FCDC}" destId="{80078513-A18C-41C8-8F89-E8C8B429A57B}" srcOrd="0" destOrd="0" presId="urn:microsoft.com/office/officeart/2005/8/layout/default"/>
    <dgm:cxn modelId="{4603BA84-8457-4CF9-8425-46E9FB54D4A3}" srcId="{BE9F47A8-155E-4B32-926C-9BF80034FCDC}" destId="{7B178F98-A7AD-4617-BDD1-61348249A36C}" srcOrd="0" destOrd="0" parTransId="{0926DB6E-0C47-4A0C-BA25-1859260C7C1E}" sibTransId="{F869AED2-93F9-4BE0-A1CB-0D591351415B}"/>
    <dgm:cxn modelId="{DBCFD384-45F8-431C-9F7D-199CD91CCE1B}" type="presParOf" srcId="{80078513-A18C-41C8-8F89-E8C8B429A57B}" destId="{540DA535-C7D2-466C-A845-B25AC165C45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F47A8-155E-4B32-926C-9BF80034FC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57A4E73F-3119-41A1-8506-81510EA0888D}">
      <dgm:prSet custT="1"/>
      <dgm:spPr/>
      <dgm:t>
        <a:bodyPr/>
        <a:lstStyle/>
        <a:p>
          <a:pPr>
            <a:buFont typeface="Symbol" panose="05050102010706020507" pitchFamily="18" charset="2"/>
            <a:buChar char=""/>
          </a:pPr>
          <a:r>
            <a:rPr lang="fr-FR" sz="2400" b="1" dirty="0">
              <a:solidFill>
                <a:schemeClr val="bg1"/>
              </a:solidFill>
              <a:latin typeface="Arial" panose="020B0604020202020204" pitchFamily="34" charset="0"/>
              <a:cs typeface="Arial" panose="020B0604020202020204" pitchFamily="34" charset="0"/>
            </a:rPr>
            <a:t>Facebook </a:t>
          </a:r>
        </a:p>
        <a:p>
          <a:pPr>
            <a:buFont typeface="Symbol" panose="05050102010706020507" pitchFamily="18" charset="2"/>
            <a:buChar char=""/>
          </a:pPr>
          <a:r>
            <a:rPr lang="fr-FR" sz="2400" dirty="0">
              <a:solidFill>
                <a:schemeClr val="bg1"/>
              </a:solidFill>
              <a:latin typeface="Arial" panose="020B0604020202020204" pitchFamily="34" charset="0"/>
              <a:cs typeface="Arial" panose="020B0604020202020204" pitchFamily="34" charset="0"/>
            </a:rPr>
            <a:t>à côté des comptes personnels Facebook, il existe des groupes Facebook qui fédèrent des personnes autour d'un thème particulier (les pesticides, manger bio…). </a:t>
          </a:r>
        </a:p>
        <a:p>
          <a:pPr>
            <a:buFont typeface="Symbol" panose="05050102010706020507" pitchFamily="18" charset="2"/>
            <a:buChar char=""/>
          </a:pPr>
          <a:r>
            <a:rPr lang="fr-FR" sz="2400" dirty="0">
              <a:solidFill>
                <a:schemeClr val="bg1"/>
              </a:solidFill>
              <a:latin typeface="Arial" panose="020B0604020202020204" pitchFamily="34" charset="0"/>
              <a:cs typeface="Arial" panose="020B0604020202020204" pitchFamily="34" charset="0"/>
            </a:rPr>
            <a:t>Il peut être intéressant pour l'entreprise d'identifier ces groupes lorsqu’ils concernent son marché et de s'y abonner pour accéder aux contributions des membres et ainsi « sentir » les évolutions, les argumentations ou les oppositions qui peuvent survenir. </a:t>
          </a:r>
        </a:p>
      </dgm:t>
    </dgm:pt>
    <dgm:pt modelId="{0BC8EF45-78FB-4E6E-A6E0-9A02CA70927D}" type="parTrans" cxnId="{5E1A0284-7C54-4DB9-9D30-0719C67FD453}">
      <dgm:prSet/>
      <dgm:spPr/>
      <dgm:t>
        <a:bodyPr/>
        <a:lstStyle/>
        <a:p>
          <a:endParaRPr lang="fr-FR" sz="2400">
            <a:solidFill>
              <a:schemeClr val="bg1"/>
            </a:solidFill>
            <a:latin typeface="Arial" panose="020B0604020202020204" pitchFamily="34" charset="0"/>
            <a:cs typeface="Arial" panose="020B0604020202020204" pitchFamily="34" charset="0"/>
          </a:endParaRPr>
        </a:p>
      </dgm:t>
    </dgm:pt>
    <dgm:pt modelId="{FB7E2984-2DC0-49F4-BA31-7A5FECFEC36F}" type="sibTrans" cxnId="{5E1A0284-7C54-4DB9-9D30-0719C67FD453}">
      <dgm:prSet/>
      <dgm:spPr/>
      <dgm:t>
        <a:bodyPr/>
        <a:lstStyle/>
        <a:p>
          <a:endParaRPr lang="fr-FR" sz="2400">
            <a:solidFill>
              <a:schemeClr val="bg1"/>
            </a:solidFill>
            <a:latin typeface="Arial" panose="020B0604020202020204" pitchFamily="34" charset="0"/>
            <a:cs typeface="Arial" panose="020B0604020202020204" pitchFamily="34" charset="0"/>
          </a:endParaRPr>
        </a:p>
      </dgm:t>
    </dgm:pt>
    <dgm:pt modelId="{80078513-A18C-41C8-8F89-E8C8B429A57B}" type="pres">
      <dgm:prSet presAssocID="{BE9F47A8-155E-4B32-926C-9BF80034FCDC}" presName="diagram" presStyleCnt="0">
        <dgm:presLayoutVars>
          <dgm:dir/>
          <dgm:resizeHandles val="exact"/>
        </dgm:presLayoutVars>
      </dgm:prSet>
      <dgm:spPr/>
    </dgm:pt>
    <dgm:pt modelId="{285C891B-4DFE-4F7C-89D1-3FE845DD1912}" type="pres">
      <dgm:prSet presAssocID="{57A4E73F-3119-41A1-8506-81510EA0888D}" presName="node" presStyleLbl="node1" presStyleIdx="0" presStyleCnt="1" custScaleX="201868" custScaleY="151980">
        <dgm:presLayoutVars>
          <dgm:bulletEnabled val="1"/>
        </dgm:presLayoutVars>
      </dgm:prSet>
      <dgm:spPr/>
    </dgm:pt>
  </dgm:ptLst>
  <dgm:cxnLst>
    <dgm:cxn modelId="{F1BDC542-D0DB-47D3-9D9D-BC08885EEE7D}" type="presOf" srcId="{BE9F47A8-155E-4B32-926C-9BF80034FCDC}" destId="{80078513-A18C-41C8-8F89-E8C8B429A57B}" srcOrd="0" destOrd="0" presId="urn:microsoft.com/office/officeart/2005/8/layout/default"/>
    <dgm:cxn modelId="{5E1A0284-7C54-4DB9-9D30-0719C67FD453}" srcId="{BE9F47A8-155E-4B32-926C-9BF80034FCDC}" destId="{57A4E73F-3119-41A1-8506-81510EA0888D}" srcOrd="0" destOrd="0" parTransId="{0BC8EF45-78FB-4E6E-A6E0-9A02CA70927D}" sibTransId="{FB7E2984-2DC0-49F4-BA31-7A5FECFEC36F}"/>
    <dgm:cxn modelId="{67173BD2-EF7A-4331-8D86-A95A2E0A46DF}" type="presOf" srcId="{57A4E73F-3119-41A1-8506-81510EA0888D}" destId="{285C891B-4DFE-4F7C-89D1-3FE845DD1912}" srcOrd="0" destOrd="0" presId="urn:microsoft.com/office/officeart/2005/8/layout/default"/>
    <dgm:cxn modelId="{C48DD402-7201-4F02-9EEE-D3302971D3A0}" type="presParOf" srcId="{80078513-A18C-41C8-8F89-E8C8B429A57B}" destId="{285C891B-4DFE-4F7C-89D1-3FE845DD191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F47A8-155E-4B32-926C-9BF80034FC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D0A165DE-6C1F-4888-BF24-2489F08B4AEB}">
      <dgm:prSet custT="1"/>
      <dgm:spPr/>
      <dgm:t>
        <a:bodyPr/>
        <a:lstStyle/>
        <a:p>
          <a:pPr>
            <a:buFont typeface="Symbol" panose="05050102010706020507" pitchFamily="18" charset="2"/>
            <a:buChar char=""/>
          </a:pPr>
          <a:r>
            <a:rPr lang="fr-FR" sz="2800" b="1" dirty="0">
              <a:solidFill>
                <a:schemeClr val="bg1"/>
              </a:solidFill>
              <a:latin typeface="Arial" panose="020B0604020202020204" pitchFamily="34" charset="0"/>
              <a:cs typeface="Arial" panose="020B0604020202020204" pitchFamily="34" charset="0"/>
            </a:rPr>
            <a:t>Influenceurs</a:t>
          </a:r>
          <a:r>
            <a:rPr lang="fr-FR" sz="2400" b="1" dirty="0">
              <a:solidFill>
                <a:schemeClr val="bg1"/>
              </a:solidFill>
              <a:latin typeface="Arial" panose="020B0604020202020204" pitchFamily="34" charset="0"/>
              <a:cs typeface="Arial" panose="020B0604020202020204" pitchFamily="34" charset="0"/>
            </a:rPr>
            <a:t> </a:t>
          </a:r>
        </a:p>
        <a:p>
          <a:pPr>
            <a:buFont typeface="Symbol" panose="05050102010706020507" pitchFamily="18" charset="2"/>
            <a:buChar char=""/>
          </a:pPr>
          <a:r>
            <a:rPr lang="fr-FR" sz="2400" b="0" dirty="0">
              <a:solidFill>
                <a:schemeClr val="bg1"/>
              </a:solidFill>
              <a:latin typeface="Arial" panose="020B0604020202020204" pitchFamily="34" charset="0"/>
              <a:cs typeface="Arial" panose="020B0604020202020204" pitchFamily="34" charset="0"/>
            </a:rPr>
            <a:t>Ce sont </a:t>
          </a:r>
          <a:r>
            <a:rPr lang="fr-FR" sz="2400" dirty="0">
              <a:solidFill>
                <a:schemeClr val="bg1"/>
              </a:solidFill>
              <a:latin typeface="Arial" panose="020B0604020202020204" pitchFamily="34" charset="0"/>
              <a:cs typeface="Arial" panose="020B0604020202020204" pitchFamily="34" charset="0"/>
            </a:rPr>
            <a:t>des personnalités présentes sur les réseaux sociaux qui possèdent un grand nombre de suiveurs, amis ou followers. </a:t>
          </a:r>
        </a:p>
        <a:p>
          <a:pPr>
            <a:buFont typeface="Symbol" panose="05050102010706020507" pitchFamily="18" charset="2"/>
            <a:buChar char=""/>
          </a:pPr>
          <a:r>
            <a:rPr lang="fr-FR" sz="2400" dirty="0">
              <a:solidFill>
                <a:schemeClr val="bg1"/>
              </a:solidFill>
              <a:latin typeface="Arial" panose="020B0604020202020204" pitchFamily="34" charset="0"/>
              <a:cs typeface="Arial" panose="020B0604020202020204" pitchFamily="34" charset="0"/>
            </a:rPr>
            <a:t>Certains ont une grande influence sur leurs abonnés et deviennent des </a:t>
          </a:r>
          <a:r>
            <a:rPr lang="fr-FR" sz="2400" b="1" dirty="0">
              <a:solidFill>
                <a:schemeClr val="bg1"/>
              </a:solidFill>
              <a:latin typeface="Arial" panose="020B0604020202020204" pitchFamily="34" charset="0"/>
              <a:cs typeface="Arial" panose="020B0604020202020204" pitchFamily="34" charset="0"/>
            </a:rPr>
            <a:t>prescripteurs d’achats</a:t>
          </a:r>
          <a:r>
            <a:rPr lang="fr-FR" sz="2400" dirty="0">
              <a:solidFill>
                <a:schemeClr val="bg1"/>
              </a:solidFill>
              <a:latin typeface="Arial" panose="020B0604020202020204" pitchFamily="34" charset="0"/>
              <a:cs typeface="Arial" panose="020B0604020202020204" pitchFamily="34" charset="0"/>
            </a:rPr>
            <a:t>.</a:t>
          </a:r>
        </a:p>
        <a:p>
          <a:pPr>
            <a:buFont typeface="Symbol" panose="05050102010706020507" pitchFamily="18" charset="2"/>
            <a:buChar char=""/>
          </a:pPr>
          <a:r>
            <a:rPr lang="fr-FR" sz="2400" dirty="0">
              <a:solidFill>
                <a:schemeClr val="bg1"/>
              </a:solidFill>
              <a:latin typeface="Arial" panose="020B0604020202020204" pitchFamily="34" charset="0"/>
              <a:cs typeface="Arial" panose="020B0604020202020204" pitchFamily="34" charset="0"/>
            </a:rPr>
            <a:t> Il est important pour une entreprise d’identifier les prescripteurs qui concernent son marché pour suivre leurs avis et dans certain cas pour nouer un partenariat avec eux afin d’orienter le marché en sa faveur. (Les applications </a:t>
          </a:r>
          <a:r>
            <a:rPr lang="fr-FR" sz="2400" b="1" dirty="0" err="1">
              <a:solidFill>
                <a:schemeClr val="bg1"/>
              </a:solidFill>
              <a:latin typeface="Arial" panose="020B0604020202020204" pitchFamily="34" charset="0"/>
              <a:cs typeface="Arial" panose="020B0604020202020204" pitchFamily="34" charset="0"/>
            </a:rPr>
            <a:t>Kolsquare</a:t>
          </a:r>
          <a:r>
            <a:rPr lang="fr-FR" sz="2400" b="1" dirty="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ou</a:t>
          </a:r>
          <a:r>
            <a:rPr lang="fr-FR" sz="2400" b="1" dirty="0">
              <a:solidFill>
                <a:schemeClr val="bg1"/>
              </a:solidFill>
              <a:latin typeface="Arial" panose="020B0604020202020204" pitchFamily="34" charset="0"/>
              <a:cs typeface="Arial" panose="020B0604020202020204" pitchFamily="34" charset="0"/>
            </a:rPr>
            <a:t> Meltwater</a:t>
          </a:r>
          <a:r>
            <a:rPr lang="fr-FR" sz="2400" dirty="0">
              <a:solidFill>
                <a:schemeClr val="bg1"/>
              </a:solidFill>
              <a:latin typeface="Arial" panose="020B0604020202020204" pitchFamily="34" charset="0"/>
              <a:cs typeface="Arial" panose="020B0604020202020204" pitchFamily="34" charset="0"/>
            </a:rPr>
            <a:t> permettent de trouver les influenceurs en relation avec une marque)</a:t>
          </a:r>
        </a:p>
      </dgm:t>
    </dgm:pt>
    <dgm:pt modelId="{0A040EEE-E5A7-4970-B10D-ACBA384B54A7}" type="parTrans" cxnId="{5347C67E-58E7-44F6-A770-E2EA275557BE}">
      <dgm:prSet/>
      <dgm:spPr/>
      <dgm:t>
        <a:bodyPr/>
        <a:lstStyle/>
        <a:p>
          <a:endParaRPr lang="fr-FR" sz="2400">
            <a:solidFill>
              <a:schemeClr val="bg1"/>
            </a:solidFill>
            <a:latin typeface="Arial" panose="020B0604020202020204" pitchFamily="34" charset="0"/>
            <a:cs typeface="Arial" panose="020B0604020202020204" pitchFamily="34" charset="0"/>
          </a:endParaRPr>
        </a:p>
      </dgm:t>
    </dgm:pt>
    <dgm:pt modelId="{0CA791C3-C01C-454A-A135-7317FAF0C83A}" type="sibTrans" cxnId="{5347C67E-58E7-44F6-A770-E2EA275557BE}">
      <dgm:prSet/>
      <dgm:spPr/>
      <dgm:t>
        <a:bodyPr/>
        <a:lstStyle/>
        <a:p>
          <a:endParaRPr lang="fr-FR" sz="2400">
            <a:solidFill>
              <a:schemeClr val="bg1"/>
            </a:solidFill>
            <a:latin typeface="Arial" panose="020B0604020202020204" pitchFamily="34" charset="0"/>
            <a:cs typeface="Arial" panose="020B0604020202020204" pitchFamily="34" charset="0"/>
          </a:endParaRPr>
        </a:p>
      </dgm:t>
    </dgm:pt>
    <dgm:pt modelId="{80078513-A18C-41C8-8F89-E8C8B429A57B}" type="pres">
      <dgm:prSet presAssocID="{BE9F47A8-155E-4B32-926C-9BF80034FCDC}" presName="diagram" presStyleCnt="0">
        <dgm:presLayoutVars>
          <dgm:dir/>
          <dgm:resizeHandles val="exact"/>
        </dgm:presLayoutVars>
      </dgm:prSet>
      <dgm:spPr/>
    </dgm:pt>
    <dgm:pt modelId="{21648447-E812-4B81-B442-D77AEC994CDF}" type="pres">
      <dgm:prSet presAssocID="{D0A165DE-6C1F-4888-BF24-2489F08B4AEB}" presName="node" presStyleLbl="node1" presStyleIdx="0" presStyleCnt="1" custScaleX="239252" custScaleY="169641" custLinFactNeighborX="-11678" custLinFactNeighborY="-1647">
        <dgm:presLayoutVars>
          <dgm:bulletEnabled val="1"/>
        </dgm:presLayoutVars>
      </dgm:prSet>
      <dgm:spPr/>
    </dgm:pt>
  </dgm:ptLst>
  <dgm:cxnLst>
    <dgm:cxn modelId="{168F4434-32F9-424E-A1C7-BB4B904BFF80}" type="presOf" srcId="{D0A165DE-6C1F-4888-BF24-2489F08B4AEB}" destId="{21648447-E812-4B81-B442-D77AEC994CDF}" srcOrd="0" destOrd="0" presId="urn:microsoft.com/office/officeart/2005/8/layout/default"/>
    <dgm:cxn modelId="{F1BDC542-D0DB-47D3-9D9D-BC08885EEE7D}" type="presOf" srcId="{BE9F47A8-155E-4B32-926C-9BF80034FCDC}" destId="{80078513-A18C-41C8-8F89-E8C8B429A57B}" srcOrd="0" destOrd="0" presId="urn:microsoft.com/office/officeart/2005/8/layout/default"/>
    <dgm:cxn modelId="{5347C67E-58E7-44F6-A770-E2EA275557BE}" srcId="{BE9F47A8-155E-4B32-926C-9BF80034FCDC}" destId="{D0A165DE-6C1F-4888-BF24-2489F08B4AEB}" srcOrd="0" destOrd="0" parTransId="{0A040EEE-E5A7-4970-B10D-ACBA384B54A7}" sibTransId="{0CA791C3-C01C-454A-A135-7317FAF0C83A}"/>
    <dgm:cxn modelId="{B37342BE-02A3-4B2E-BC26-DADDB9F60214}" type="presParOf" srcId="{80078513-A18C-41C8-8F89-E8C8B429A57B}" destId="{21648447-E812-4B81-B442-D77AEC994CD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A535-C7D2-466C-A845-B25AC165C45B}">
      <dsp:nvSpPr>
        <dsp:cNvPr id="0" name=""/>
        <dsp:cNvSpPr/>
      </dsp:nvSpPr>
      <dsp:spPr>
        <a:xfrm>
          <a:off x="0" y="465873"/>
          <a:ext cx="9159010" cy="42428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fr-FR" sz="2400" b="1" kern="1200" dirty="0">
              <a:solidFill>
                <a:schemeClr val="bg1"/>
              </a:solidFill>
              <a:latin typeface="Arial" panose="020B0604020202020204" pitchFamily="34" charset="0"/>
              <a:cs typeface="Arial" panose="020B0604020202020204" pitchFamily="34" charset="0"/>
            </a:rPr>
            <a:t>X (Ex-Twitter)</a:t>
          </a:r>
        </a:p>
        <a:p>
          <a:pPr marL="0" lvl="0" indent="0" algn="ctr" defTabSz="1066800">
            <a:lnSpc>
              <a:spcPct val="90000"/>
            </a:lnSpc>
            <a:spcBef>
              <a:spcPct val="0"/>
            </a:spcBef>
            <a:spcAft>
              <a:spcPct val="35000"/>
            </a:spcAft>
            <a:buFont typeface="Symbol" panose="05050102010706020507" pitchFamily="18" charset="2"/>
            <a:buNone/>
          </a:pPr>
          <a:r>
            <a:rPr lang="fr-FR" sz="2400" b="1" kern="1200" dirty="0">
              <a:solidFill>
                <a:schemeClr val="bg1"/>
              </a:solidFill>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Font typeface="Symbol" panose="05050102010706020507" pitchFamily="18" charset="2"/>
            <a:buNone/>
          </a:pPr>
          <a:r>
            <a:rPr lang="fr-FR" sz="2400" b="0" kern="1200" dirty="0">
              <a:solidFill>
                <a:schemeClr val="bg1"/>
              </a:solidFill>
              <a:latin typeface="Arial" panose="020B0604020202020204" pitchFamily="34" charset="0"/>
              <a:cs typeface="Arial" panose="020B0604020202020204" pitchFamily="34" charset="0"/>
            </a:rPr>
            <a:t>I</a:t>
          </a:r>
          <a:r>
            <a:rPr lang="fr-FR" sz="2400" kern="1200" dirty="0">
              <a:solidFill>
                <a:schemeClr val="bg1"/>
              </a:solidFill>
              <a:latin typeface="Arial" panose="020B0604020202020204" pitchFamily="34" charset="0"/>
              <a:cs typeface="Arial" panose="020B0604020202020204" pitchFamily="34" charset="0"/>
            </a:rPr>
            <a:t>l est possible de rechercher des informations en utilisant les « hashtags » ou mot-dièse. </a:t>
          </a:r>
        </a:p>
        <a:p>
          <a:pPr marL="0" lvl="0" indent="0" algn="ctr" defTabSz="1066800">
            <a:lnSpc>
              <a:spcPct val="90000"/>
            </a:lnSpc>
            <a:spcBef>
              <a:spcPct val="0"/>
            </a:spcBef>
            <a:spcAft>
              <a:spcPct val="35000"/>
            </a:spcAft>
            <a:buFont typeface="Symbol" panose="05050102010706020507" pitchFamily="18" charset="2"/>
            <a:buNone/>
          </a:pPr>
          <a:r>
            <a:rPr lang="fr-FR" sz="2400" kern="1200" dirty="0">
              <a:solidFill>
                <a:schemeClr val="bg1"/>
              </a:solidFill>
              <a:latin typeface="Arial" panose="020B0604020202020204" pitchFamily="34" charset="0"/>
              <a:cs typeface="Arial" panose="020B0604020202020204" pitchFamily="34" charset="0"/>
            </a:rPr>
            <a:t>C’est un mot-clé précédé du symbole # (#</a:t>
          </a:r>
          <a:r>
            <a:rPr lang="fr-FR" sz="2400" kern="1200" dirty="0" err="1">
              <a:solidFill>
                <a:schemeClr val="bg1"/>
              </a:solidFill>
              <a:latin typeface="Arial" panose="020B0604020202020204" pitchFamily="34" charset="0"/>
              <a:cs typeface="Arial" panose="020B0604020202020204" pitchFamily="34" charset="0"/>
            </a:rPr>
            <a:t>celinedion</a:t>
          </a:r>
          <a:r>
            <a:rPr lang="fr-FR" sz="2400" kern="1200" dirty="0">
              <a:solidFill>
                <a:schemeClr val="bg1"/>
              </a:solidFill>
              <a:latin typeface="Arial" panose="020B0604020202020204" pitchFamily="34" charset="0"/>
              <a:cs typeface="Arial" panose="020B0604020202020204" pitchFamily="34" charset="0"/>
            </a:rPr>
            <a:t>, #</a:t>
          </a:r>
          <a:r>
            <a:rPr lang="fr-FR" sz="2400" kern="1200" dirty="0" err="1">
              <a:solidFill>
                <a:schemeClr val="bg1"/>
              </a:solidFill>
              <a:latin typeface="Arial" panose="020B0604020202020204" pitchFamily="34" charset="0"/>
              <a:cs typeface="Arial" panose="020B0604020202020204" pitchFamily="34" charset="0"/>
            </a:rPr>
            <a:t>mbappe</a:t>
          </a:r>
          <a:r>
            <a:rPr lang="fr-FR" sz="2400" kern="1200" dirty="0">
              <a:solidFill>
                <a:schemeClr val="bg1"/>
              </a:solidFill>
              <a:latin typeface="Arial" panose="020B0604020202020204" pitchFamily="34" charset="0"/>
              <a:cs typeface="Arial" panose="020B0604020202020204" pitchFamily="34" charset="0"/>
            </a:rPr>
            <a:t>…) qui est placé dans le message Twitter (ou Instagram ou Facebook).</a:t>
          </a:r>
        </a:p>
        <a:p>
          <a:pPr marL="0" lvl="0" indent="0" algn="ctr" defTabSz="1066800">
            <a:lnSpc>
              <a:spcPct val="90000"/>
            </a:lnSpc>
            <a:spcBef>
              <a:spcPct val="0"/>
            </a:spcBef>
            <a:spcAft>
              <a:spcPct val="35000"/>
            </a:spcAft>
            <a:buFont typeface="Symbol" panose="05050102010706020507" pitchFamily="18" charset="2"/>
            <a:buNone/>
          </a:pPr>
          <a:r>
            <a:rPr lang="fr-FR" sz="2400" kern="1200" dirty="0">
              <a:solidFill>
                <a:schemeClr val="bg1"/>
              </a:solidFill>
              <a:latin typeface="Arial" panose="020B0604020202020204" pitchFamily="34" charset="0"/>
              <a:cs typeface="Arial" panose="020B0604020202020204" pitchFamily="34" charset="0"/>
            </a:rPr>
            <a:t>Lorsqu’une personne recherche une information l’utilisation #hashtags facilite la recherche en donnant accès aux contenus qui contiennent le mot-clé, sans être ami ou follower de la personne qui l’a utilisé.</a:t>
          </a:r>
        </a:p>
      </dsp:txBody>
      <dsp:txXfrm>
        <a:off x="0" y="465873"/>
        <a:ext cx="9159010" cy="4242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891B-4DFE-4F7C-89D1-3FE845DD1912}">
      <dsp:nvSpPr>
        <dsp:cNvPr id="0" name=""/>
        <dsp:cNvSpPr/>
      </dsp:nvSpPr>
      <dsp:spPr>
        <a:xfrm>
          <a:off x="2277" y="719673"/>
          <a:ext cx="8809244" cy="39793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fr-FR" sz="2400" b="1" kern="1200" dirty="0">
              <a:solidFill>
                <a:schemeClr val="bg1"/>
              </a:solidFill>
              <a:latin typeface="Arial" panose="020B0604020202020204" pitchFamily="34" charset="0"/>
              <a:cs typeface="Arial" panose="020B0604020202020204" pitchFamily="34" charset="0"/>
            </a:rPr>
            <a:t>Facebook </a:t>
          </a:r>
        </a:p>
        <a:p>
          <a:pPr marL="0" lvl="0" indent="0" algn="ctr" defTabSz="1066800">
            <a:lnSpc>
              <a:spcPct val="90000"/>
            </a:lnSpc>
            <a:spcBef>
              <a:spcPct val="0"/>
            </a:spcBef>
            <a:spcAft>
              <a:spcPct val="35000"/>
            </a:spcAft>
            <a:buFont typeface="Symbol" panose="05050102010706020507" pitchFamily="18" charset="2"/>
            <a:buNone/>
          </a:pPr>
          <a:r>
            <a:rPr lang="fr-FR" sz="2400" kern="1200" dirty="0">
              <a:solidFill>
                <a:schemeClr val="bg1"/>
              </a:solidFill>
              <a:latin typeface="Arial" panose="020B0604020202020204" pitchFamily="34" charset="0"/>
              <a:cs typeface="Arial" panose="020B0604020202020204" pitchFamily="34" charset="0"/>
            </a:rPr>
            <a:t>à côté des comptes personnels Facebook, il existe des groupes Facebook qui fédèrent des personnes autour d'un thème particulier (les pesticides, manger bio…). </a:t>
          </a:r>
        </a:p>
        <a:p>
          <a:pPr marL="0" lvl="0" indent="0" algn="ctr" defTabSz="1066800">
            <a:lnSpc>
              <a:spcPct val="90000"/>
            </a:lnSpc>
            <a:spcBef>
              <a:spcPct val="0"/>
            </a:spcBef>
            <a:spcAft>
              <a:spcPct val="35000"/>
            </a:spcAft>
            <a:buFont typeface="Symbol" panose="05050102010706020507" pitchFamily="18" charset="2"/>
            <a:buNone/>
          </a:pPr>
          <a:r>
            <a:rPr lang="fr-FR" sz="2400" kern="1200" dirty="0">
              <a:solidFill>
                <a:schemeClr val="bg1"/>
              </a:solidFill>
              <a:latin typeface="Arial" panose="020B0604020202020204" pitchFamily="34" charset="0"/>
              <a:cs typeface="Arial" panose="020B0604020202020204" pitchFamily="34" charset="0"/>
            </a:rPr>
            <a:t>Il peut être intéressant pour l'entreprise d'identifier ces groupes lorsqu’ils concernent son marché et de s'y abonner pour accéder aux contributions des membres et ainsi « sentir » les évolutions, les argumentations ou les oppositions qui peuvent survenir. </a:t>
          </a:r>
        </a:p>
      </dsp:txBody>
      <dsp:txXfrm>
        <a:off x="2277" y="719673"/>
        <a:ext cx="8809244" cy="397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8447-E812-4B81-B442-D77AEC994CDF}">
      <dsp:nvSpPr>
        <dsp:cNvPr id="0" name=""/>
        <dsp:cNvSpPr/>
      </dsp:nvSpPr>
      <dsp:spPr>
        <a:xfrm>
          <a:off x="0" y="0"/>
          <a:ext cx="9835090" cy="41841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fr-FR" sz="2800" b="1" kern="1200" dirty="0">
              <a:solidFill>
                <a:schemeClr val="bg1"/>
              </a:solidFill>
              <a:latin typeface="Arial" panose="020B0604020202020204" pitchFamily="34" charset="0"/>
              <a:cs typeface="Arial" panose="020B0604020202020204" pitchFamily="34" charset="0"/>
            </a:rPr>
            <a:t>Influenceurs</a:t>
          </a:r>
          <a:r>
            <a:rPr lang="fr-FR" sz="2400" b="1" kern="1200" dirty="0">
              <a:solidFill>
                <a:schemeClr val="bg1"/>
              </a:solidFill>
              <a:latin typeface="Arial" panose="020B0604020202020204" pitchFamily="34" charset="0"/>
              <a:cs typeface="Arial" panose="020B0604020202020204" pitchFamily="34" charset="0"/>
            </a:rPr>
            <a:t> </a:t>
          </a:r>
        </a:p>
        <a:p>
          <a:pPr marL="0" lvl="0" indent="0" algn="ctr" defTabSz="1244600">
            <a:lnSpc>
              <a:spcPct val="90000"/>
            </a:lnSpc>
            <a:spcBef>
              <a:spcPct val="0"/>
            </a:spcBef>
            <a:spcAft>
              <a:spcPct val="35000"/>
            </a:spcAft>
            <a:buFont typeface="Symbol" panose="05050102010706020507" pitchFamily="18" charset="2"/>
            <a:buNone/>
          </a:pPr>
          <a:r>
            <a:rPr lang="fr-FR" sz="2400" b="0" kern="1200" dirty="0">
              <a:solidFill>
                <a:schemeClr val="bg1"/>
              </a:solidFill>
              <a:latin typeface="Arial" panose="020B0604020202020204" pitchFamily="34" charset="0"/>
              <a:cs typeface="Arial" panose="020B0604020202020204" pitchFamily="34" charset="0"/>
            </a:rPr>
            <a:t>Ce sont </a:t>
          </a:r>
          <a:r>
            <a:rPr lang="fr-FR" sz="2400" kern="1200" dirty="0">
              <a:solidFill>
                <a:schemeClr val="bg1"/>
              </a:solidFill>
              <a:latin typeface="Arial" panose="020B0604020202020204" pitchFamily="34" charset="0"/>
              <a:cs typeface="Arial" panose="020B0604020202020204" pitchFamily="34" charset="0"/>
            </a:rPr>
            <a:t>des personnalités présentes sur les réseaux sociaux qui possèdent un grand nombre de suiveurs, amis ou followers. </a:t>
          </a:r>
        </a:p>
        <a:p>
          <a:pPr marL="0" lvl="0" indent="0" algn="ctr" defTabSz="1244600">
            <a:lnSpc>
              <a:spcPct val="90000"/>
            </a:lnSpc>
            <a:spcBef>
              <a:spcPct val="0"/>
            </a:spcBef>
            <a:spcAft>
              <a:spcPct val="35000"/>
            </a:spcAft>
            <a:buFont typeface="Symbol" panose="05050102010706020507" pitchFamily="18" charset="2"/>
            <a:buNone/>
          </a:pPr>
          <a:r>
            <a:rPr lang="fr-FR" sz="2400" kern="1200" dirty="0">
              <a:solidFill>
                <a:schemeClr val="bg1"/>
              </a:solidFill>
              <a:latin typeface="Arial" panose="020B0604020202020204" pitchFamily="34" charset="0"/>
              <a:cs typeface="Arial" panose="020B0604020202020204" pitchFamily="34" charset="0"/>
            </a:rPr>
            <a:t>Certains ont une grande influence sur leurs abonnés et deviennent des </a:t>
          </a:r>
          <a:r>
            <a:rPr lang="fr-FR" sz="2400" b="1" kern="1200" dirty="0">
              <a:solidFill>
                <a:schemeClr val="bg1"/>
              </a:solidFill>
              <a:latin typeface="Arial" panose="020B0604020202020204" pitchFamily="34" charset="0"/>
              <a:cs typeface="Arial" panose="020B0604020202020204" pitchFamily="34" charset="0"/>
            </a:rPr>
            <a:t>prescripteurs d’achats</a:t>
          </a:r>
          <a:r>
            <a:rPr lang="fr-FR" sz="2400" kern="1200" dirty="0">
              <a:solidFill>
                <a:schemeClr val="bg1"/>
              </a:solidFill>
              <a:latin typeface="Arial" panose="020B0604020202020204" pitchFamily="34" charset="0"/>
              <a:cs typeface="Arial" panose="020B0604020202020204" pitchFamily="34" charset="0"/>
            </a:rPr>
            <a:t>.</a:t>
          </a:r>
        </a:p>
        <a:p>
          <a:pPr marL="0" lvl="0" indent="0" algn="ctr" defTabSz="1244600">
            <a:lnSpc>
              <a:spcPct val="90000"/>
            </a:lnSpc>
            <a:spcBef>
              <a:spcPct val="0"/>
            </a:spcBef>
            <a:spcAft>
              <a:spcPct val="35000"/>
            </a:spcAft>
            <a:buFont typeface="Symbol" panose="05050102010706020507" pitchFamily="18" charset="2"/>
            <a:buNone/>
          </a:pPr>
          <a:r>
            <a:rPr lang="fr-FR" sz="2400" kern="1200" dirty="0">
              <a:solidFill>
                <a:schemeClr val="bg1"/>
              </a:solidFill>
              <a:latin typeface="Arial" panose="020B0604020202020204" pitchFamily="34" charset="0"/>
              <a:cs typeface="Arial" panose="020B0604020202020204" pitchFamily="34" charset="0"/>
            </a:rPr>
            <a:t> Il est important pour une entreprise d’identifier les prescripteurs qui concernent son marché pour suivre leurs avis et dans certain cas pour nouer un partenariat avec eux afin d’orienter le marché en sa faveur. (Les applications </a:t>
          </a:r>
          <a:r>
            <a:rPr lang="fr-FR" sz="2400" b="1" kern="1200" dirty="0" err="1">
              <a:solidFill>
                <a:schemeClr val="bg1"/>
              </a:solidFill>
              <a:latin typeface="Arial" panose="020B0604020202020204" pitchFamily="34" charset="0"/>
              <a:cs typeface="Arial" panose="020B0604020202020204" pitchFamily="34" charset="0"/>
            </a:rPr>
            <a:t>Kolsquare</a:t>
          </a:r>
          <a:r>
            <a:rPr lang="fr-FR" sz="2400" b="1" kern="1200" dirty="0">
              <a:solidFill>
                <a:schemeClr val="bg1"/>
              </a:solidFill>
              <a:latin typeface="Arial" panose="020B0604020202020204" pitchFamily="34" charset="0"/>
              <a:cs typeface="Arial" panose="020B0604020202020204" pitchFamily="34" charset="0"/>
            </a:rPr>
            <a:t> </a:t>
          </a:r>
          <a:r>
            <a:rPr lang="fr-FR" sz="2400" kern="1200" dirty="0">
              <a:solidFill>
                <a:schemeClr val="bg1"/>
              </a:solidFill>
              <a:latin typeface="Arial" panose="020B0604020202020204" pitchFamily="34" charset="0"/>
              <a:cs typeface="Arial" panose="020B0604020202020204" pitchFamily="34" charset="0"/>
            </a:rPr>
            <a:t>ou</a:t>
          </a:r>
          <a:r>
            <a:rPr lang="fr-FR" sz="2400" b="1" kern="1200" dirty="0">
              <a:solidFill>
                <a:schemeClr val="bg1"/>
              </a:solidFill>
              <a:latin typeface="Arial" panose="020B0604020202020204" pitchFamily="34" charset="0"/>
              <a:cs typeface="Arial" panose="020B0604020202020204" pitchFamily="34" charset="0"/>
            </a:rPr>
            <a:t> Meltwater</a:t>
          </a:r>
          <a:r>
            <a:rPr lang="fr-FR" sz="2400" kern="1200" dirty="0">
              <a:solidFill>
                <a:schemeClr val="bg1"/>
              </a:solidFill>
              <a:latin typeface="Arial" panose="020B0604020202020204" pitchFamily="34" charset="0"/>
              <a:cs typeface="Arial" panose="020B0604020202020204" pitchFamily="34" charset="0"/>
            </a:rPr>
            <a:t> permettent de trouver les influenceurs en relation avec une marque)</a:t>
          </a:r>
        </a:p>
      </dsp:txBody>
      <dsp:txXfrm>
        <a:off x="0" y="0"/>
        <a:ext cx="9835090" cy="4184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050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417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9394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25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92622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0183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573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6394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235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1181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05606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9143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20/02/2024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71909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8392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426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20/02/2024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116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24815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20/02/2024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6022049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meltwater.com/" TargetMode="External"/><Relationship Id="rId2" Type="http://schemas.openxmlformats.org/officeDocument/2006/relationships/hyperlink" Target="http://www.explore.fr/" TargetMode="Externa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www.lianatech.fr/" TargetMode="External"/><Relationship Id="rId4" Type="http://schemas.openxmlformats.org/officeDocument/2006/relationships/hyperlink" Target="https://firsteco.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tm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2" name="Rectangle 1">
            <a:extLst>
              <a:ext uri="{FF2B5EF4-FFF2-40B4-BE49-F238E27FC236}">
                <a16:creationId xmlns:a16="http://schemas.microsoft.com/office/drawing/2014/main" id="{7BCD5822-6692-4563-8DE1-3BAA87369C48}"/>
              </a:ext>
            </a:extLst>
          </p:cNvPr>
          <p:cNvSpPr/>
          <p:nvPr/>
        </p:nvSpPr>
        <p:spPr>
          <a:xfrm>
            <a:off x="457200" y="1064444"/>
            <a:ext cx="11125199" cy="4755148"/>
          </a:xfrm>
          <a:prstGeom prst="rect">
            <a:avLst/>
          </a:prstGeom>
        </p:spPr>
        <p:txBody>
          <a:bodyPr wrap="square">
            <a:spAutoFit/>
          </a:bodyPr>
          <a:lstStyle/>
          <a:p>
            <a:pPr algn="just">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Les modalités de recherche dépendent </a:t>
            </a:r>
          </a:p>
          <a:p>
            <a:pPr marL="1257300" lvl="2" indent="-342900" algn="just">
              <a:buFont typeface="Arial" panose="020B0604020202020204" pitchFamily="34" charset="0"/>
              <a:buChar char="•"/>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du temps que les personnes peuvent y consacrer, </a:t>
            </a:r>
          </a:p>
          <a:p>
            <a:pPr marL="1257300" lvl="2" indent="-342900" algn="just">
              <a:buFont typeface="Arial" panose="020B0604020202020204" pitchFamily="34" charset="0"/>
              <a:buChar char="•"/>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du budget alloué. </a:t>
            </a:r>
          </a:p>
          <a:p>
            <a:pPr algn="just">
              <a:spcAft>
                <a:spcPts val="0"/>
              </a:spcAft>
            </a:pPr>
            <a:endParaRPr lang="fr-FR" sz="2400" dirty="0">
              <a:latin typeface="Arial" panose="020B0604020202020204" pitchFamily="34" charset="0"/>
              <a:ea typeface="Calibri" panose="020F0502020204030204" pitchFamily="34" charset="0"/>
              <a:cs typeface="Times New Roman" panose="02020603050405020304" pitchFamily="18" charset="0"/>
            </a:endParaRPr>
          </a:p>
          <a:p>
            <a:pPr algn="just"/>
            <a:r>
              <a:rPr lang="fr-FR" sz="2400" dirty="0">
                <a:effectLst/>
                <a:latin typeface="Arial" panose="020B0604020202020204" pitchFamily="34" charset="0"/>
                <a:ea typeface="Calibri" panose="020F0502020204030204" pitchFamily="34" charset="0"/>
                <a:cs typeface="Times New Roman" panose="02020603050405020304" pitchFamily="18" charset="0"/>
              </a:rPr>
              <a:t>Les modalités de recherche dépendent du temps que les personnes peuvent y consacrer et du budget alloué. Le travail peut être réalisé en interne avec les outils adaptés ou sous-traité auprès d’une entreprise spécialisée </a:t>
            </a:r>
          </a:p>
          <a:p>
            <a:pPr algn="ctr">
              <a:spcBef>
                <a:spcPts val="1800"/>
              </a:spcBef>
              <a:spcAft>
                <a:spcPts val="0"/>
              </a:spcAft>
            </a:pPr>
            <a:r>
              <a:rPr lang="fr-FR" sz="2400" b="1" dirty="0">
                <a:latin typeface="Arial" panose="020B0604020202020204" pitchFamily="34" charset="0"/>
                <a:ea typeface="Calibri" panose="020F0502020204030204" pitchFamily="34" charset="0"/>
                <a:cs typeface="Times New Roman" panose="02020603050405020304" pitchFamily="18" charset="0"/>
              </a:rPr>
              <a:t>Pour garantir que la veille soit effectuée, il est conseillé d’attribuer cette tâche à une personne qui diffusera ensuite l’information auprès des personnes concernées. Un temps précieux peut être gagné si toutes les personnes concernées intègrent dans leur quotidien une démarche proactive en ayant toujours leurs « antennes » d’ouvertes.</a:t>
            </a:r>
          </a:p>
        </p:txBody>
      </p:sp>
    </p:spTree>
    <p:extLst>
      <p:ext uri="{BB962C8B-B14F-4D97-AF65-F5344CB8AC3E}">
        <p14:creationId xmlns:p14="http://schemas.microsoft.com/office/powerpoint/2010/main" val="156734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60383" y="516088"/>
            <a:ext cx="930633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3.6. Comptes Facebook, Instagram, Pinterest,  Twitter</a:t>
            </a:r>
          </a:p>
        </p:txBody>
      </p:sp>
      <p:graphicFrame>
        <p:nvGraphicFramePr>
          <p:cNvPr id="2" name="Diagramme 1">
            <a:extLst>
              <a:ext uri="{FF2B5EF4-FFF2-40B4-BE49-F238E27FC236}">
                <a16:creationId xmlns:a16="http://schemas.microsoft.com/office/drawing/2014/main" id="{445C2092-BB90-4D8A-9936-A531A237628B}"/>
              </a:ext>
            </a:extLst>
          </p:cNvPr>
          <p:cNvGraphicFramePr/>
          <p:nvPr>
            <p:extLst>
              <p:ext uri="{D42A27DB-BD31-4B8C-83A1-F6EECF244321}">
                <p14:modId xmlns:p14="http://schemas.microsoft.com/office/powerpoint/2010/main" val="2039648610"/>
              </p:ext>
            </p:extLst>
          </p:nvPr>
        </p:nvGraphicFramePr>
        <p:xfrm>
          <a:off x="1446727" y="1490329"/>
          <a:ext cx="9159025" cy="4708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a:extLst>
              <a:ext uri="{FF2B5EF4-FFF2-40B4-BE49-F238E27FC236}">
                <a16:creationId xmlns:a16="http://schemas.microsoft.com/office/drawing/2014/main" id="{0B86E6FD-C851-AA8E-CBD6-95523635A7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6196" y="3199024"/>
            <a:ext cx="1173461" cy="105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56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60383" y="516088"/>
            <a:ext cx="930633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3.6. Comptes Facebook, Instagram, Pinterest,  Twitter</a:t>
            </a:r>
          </a:p>
        </p:txBody>
      </p:sp>
      <p:graphicFrame>
        <p:nvGraphicFramePr>
          <p:cNvPr id="2" name="Diagramme 1">
            <a:extLst>
              <a:ext uri="{FF2B5EF4-FFF2-40B4-BE49-F238E27FC236}">
                <a16:creationId xmlns:a16="http://schemas.microsoft.com/office/drawing/2014/main" id="{445C2092-BB90-4D8A-9936-A531A237628B}"/>
              </a:ext>
            </a:extLst>
          </p:cNvPr>
          <p:cNvGraphicFramePr/>
          <p:nvPr>
            <p:extLst>
              <p:ext uri="{D42A27DB-BD31-4B8C-83A1-F6EECF244321}">
                <p14:modId xmlns:p14="http://schemas.microsoft.com/office/powerpoint/2010/main" val="3996683775"/>
              </p:ext>
            </p:extLst>
          </p:nvPr>
        </p:nvGraphicFramePr>
        <p:xfrm>
          <a:off x="1219200" y="1206499"/>
          <a:ext cx="8813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a:extLst>
              <a:ext uri="{FF2B5EF4-FFF2-40B4-BE49-F238E27FC236}">
                <a16:creationId xmlns:a16="http://schemas.microsoft.com/office/drawing/2014/main" id="{EE9F1534-1143-3D02-FBE4-9BEFEAE2EC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0497" y="2524537"/>
            <a:ext cx="1504393" cy="150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94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60383" y="516088"/>
            <a:ext cx="930633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3.6. Comptes Facebook, Instagram, Pinterest,  Twitter</a:t>
            </a:r>
          </a:p>
        </p:txBody>
      </p:sp>
      <p:graphicFrame>
        <p:nvGraphicFramePr>
          <p:cNvPr id="2" name="Diagramme 1">
            <a:extLst>
              <a:ext uri="{FF2B5EF4-FFF2-40B4-BE49-F238E27FC236}">
                <a16:creationId xmlns:a16="http://schemas.microsoft.com/office/drawing/2014/main" id="{445C2092-BB90-4D8A-9936-A531A237628B}"/>
              </a:ext>
            </a:extLst>
          </p:cNvPr>
          <p:cNvGraphicFramePr/>
          <p:nvPr>
            <p:extLst>
              <p:ext uri="{D42A27DB-BD31-4B8C-83A1-F6EECF244321}">
                <p14:modId xmlns:p14="http://schemas.microsoft.com/office/powerpoint/2010/main" val="1351806638"/>
              </p:ext>
            </p:extLst>
          </p:nvPr>
        </p:nvGraphicFramePr>
        <p:xfrm>
          <a:off x="1028342" y="1245371"/>
          <a:ext cx="10167692" cy="4185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Instagram : classement des comptes les plus suivis en France">
            <a:extLst>
              <a:ext uri="{FF2B5EF4-FFF2-40B4-BE49-F238E27FC236}">
                <a16:creationId xmlns:a16="http://schemas.microsoft.com/office/drawing/2014/main" id="{51B3D1EE-FDD5-B778-94F2-53EDB94812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2191" y="5482108"/>
            <a:ext cx="3450282" cy="128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23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60383" y="516088"/>
            <a:ext cx="930633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3.6. Comptes Facebook, Instagram, Pinterest,  Twitter</a:t>
            </a:r>
          </a:p>
        </p:txBody>
      </p:sp>
      <p:sp>
        <p:nvSpPr>
          <p:cNvPr id="4" name="Rectangle 3">
            <a:extLst>
              <a:ext uri="{FF2B5EF4-FFF2-40B4-BE49-F238E27FC236}">
                <a16:creationId xmlns:a16="http://schemas.microsoft.com/office/drawing/2014/main" id="{D1B07DE1-5EC6-4223-ABF6-8671C7F564F6}"/>
              </a:ext>
            </a:extLst>
          </p:cNvPr>
          <p:cNvSpPr/>
          <p:nvPr/>
        </p:nvSpPr>
        <p:spPr>
          <a:xfrm>
            <a:off x="789904" y="1771174"/>
            <a:ext cx="10238703" cy="2092881"/>
          </a:xfrm>
          <a:prstGeom prst="rect">
            <a:avLst/>
          </a:prstGeom>
        </p:spPr>
        <p:txBody>
          <a:bodyPr wrap="square">
            <a:spAutoFit/>
          </a:bodyPr>
          <a:lstStyle/>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Des applications Web permettent d’analyser les flux, les contenus des échanges concernant une marque par exemple sur les réseaux sociaux, sur les blogs, les forums et les sites d’actualité. </a:t>
            </a:r>
          </a:p>
          <a:p>
            <a:pPr algn="ctr">
              <a:spcBef>
                <a:spcPts val="600"/>
              </a:spcBef>
              <a:spcAft>
                <a:spcPts val="0"/>
              </a:spcAft>
            </a:pPr>
            <a:endParaRPr lang="fr-FR" sz="2400" dirty="0">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Les plus connues sont </a:t>
            </a:r>
            <a:r>
              <a:rPr lang="fr-FR" sz="2400" b="1" dirty="0" err="1">
                <a:latin typeface="Arial" panose="020B0604020202020204" pitchFamily="34" charset="0"/>
                <a:ea typeface="Calibri" panose="020F0502020204030204" pitchFamily="34" charset="0"/>
                <a:cs typeface="Times New Roman" panose="02020603050405020304" pitchFamily="18" charset="0"/>
              </a:rPr>
              <a:t>Talkwalker</a:t>
            </a:r>
            <a:r>
              <a:rPr lang="fr-FR" sz="2400" dirty="0">
                <a:latin typeface="Arial" panose="020B0604020202020204" pitchFamily="34" charset="0"/>
                <a:ea typeface="Calibri" panose="020F0502020204030204" pitchFamily="34" charset="0"/>
                <a:cs typeface="Times New Roman" panose="02020603050405020304" pitchFamily="18" charset="0"/>
              </a:rPr>
              <a:t>, </a:t>
            </a:r>
            <a:r>
              <a:rPr lang="fr-FR" sz="2400" b="1" dirty="0" err="1">
                <a:latin typeface="Arial" panose="020B0604020202020204" pitchFamily="34" charset="0"/>
                <a:ea typeface="Calibri" panose="020F0502020204030204" pitchFamily="34" charset="0"/>
                <a:cs typeface="Times New Roman" panose="02020603050405020304" pitchFamily="18" charset="0"/>
              </a:rPr>
              <a:t>Keyhole</a:t>
            </a:r>
            <a:r>
              <a:rPr lang="fr-FR" sz="2400" dirty="0">
                <a:latin typeface="Arial" panose="020B0604020202020204" pitchFamily="34" charset="0"/>
                <a:ea typeface="Calibri" panose="020F0502020204030204" pitchFamily="34" charset="0"/>
                <a:cs typeface="Times New Roman" panose="02020603050405020304" pitchFamily="18" charset="0"/>
              </a:rPr>
              <a:t>, </a:t>
            </a:r>
            <a:r>
              <a:rPr lang="fr-FR" sz="2400" b="1" dirty="0" err="1">
                <a:latin typeface="Arial" panose="020B0604020202020204" pitchFamily="34" charset="0"/>
                <a:ea typeface="Calibri" panose="020F0502020204030204" pitchFamily="34" charset="0"/>
                <a:cs typeface="Times New Roman" panose="02020603050405020304" pitchFamily="18" charset="0"/>
              </a:rPr>
              <a:t>Sumall</a:t>
            </a:r>
            <a:r>
              <a:rPr lang="fr-FR" sz="2400" dirty="0">
                <a:latin typeface="Arial" panose="020B0604020202020204" pitchFamily="34" charset="0"/>
                <a:ea typeface="Calibri" panose="020F0502020204030204" pitchFamily="34" charset="0"/>
                <a:cs typeface="Times New Roman" panose="02020603050405020304" pitchFamily="18" charset="0"/>
              </a:rPr>
              <a:t> ou </a:t>
            </a:r>
            <a:r>
              <a:rPr lang="fr-FR" sz="2400" b="1" dirty="0" err="1">
                <a:latin typeface="Arial" panose="020B0604020202020204" pitchFamily="34" charset="0"/>
                <a:ea typeface="Calibri" panose="020F0502020204030204" pitchFamily="34" charset="0"/>
                <a:cs typeface="Times New Roman" panose="02020603050405020304" pitchFamily="18" charset="0"/>
              </a:rPr>
              <a:t>Hootsuit</a:t>
            </a:r>
            <a:r>
              <a:rPr lang="fr-FR" sz="2400" dirty="0">
                <a:latin typeface="Arial" panose="020B0604020202020204" pitchFamily="34" charset="0"/>
                <a:ea typeface="Calibri" panose="020F0502020204030204" pitchFamily="34" charset="0"/>
                <a:cs typeface="Times New Roman" panose="02020603050405020304" pitchFamily="18" charset="0"/>
              </a:rPr>
              <a:t>.</a:t>
            </a:r>
          </a:p>
        </p:txBody>
      </p:sp>
      <p:pic>
        <p:nvPicPr>
          <p:cNvPr id="8" name="Image 7">
            <a:extLst>
              <a:ext uri="{FF2B5EF4-FFF2-40B4-BE49-F238E27FC236}">
                <a16:creationId xmlns:a16="http://schemas.microsoft.com/office/drawing/2014/main" id="{D3E349B9-D917-4821-9A10-1373A89CC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79" y="4674578"/>
            <a:ext cx="3229269" cy="976922"/>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D850C06E-122B-4320-BD7B-E19053EAF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289" y="4473044"/>
            <a:ext cx="3576478" cy="1178456"/>
          </a:xfrm>
          <a:prstGeom prst="rect">
            <a:avLst/>
          </a:prstGeom>
        </p:spPr>
      </p:pic>
    </p:spTree>
    <p:extLst>
      <p:ext uri="{BB962C8B-B14F-4D97-AF65-F5344CB8AC3E}">
        <p14:creationId xmlns:p14="http://schemas.microsoft.com/office/powerpoint/2010/main" val="2349223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94045" y="584775"/>
            <a:ext cx="4583306"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3.7. Sociétés spécialisées</a:t>
            </a:r>
          </a:p>
        </p:txBody>
      </p:sp>
      <p:sp>
        <p:nvSpPr>
          <p:cNvPr id="2" name="Rectangle 1">
            <a:extLst>
              <a:ext uri="{FF2B5EF4-FFF2-40B4-BE49-F238E27FC236}">
                <a16:creationId xmlns:a16="http://schemas.microsoft.com/office/drawing/2014/main" id="{B2922657-836C-415D-9E01-191F4A3534B4}"/>
              </a:ext>
            </a:extLst>
          </p:cNvPr>
          <p:cNvSpPr/>
          <p:nvPr/>
        </p:nvSpPr>
        <p:spPr>
          <a:xfrm>
            <a:off x="227542" y="1513062"/>
            <a:ext cx="5648468" cy="3862596"/>
          </a:xfrm>
          <a:prstGeom prst="rect">
            <a:avLst/>
          </a:prstGeom>
        </p:spPr>
        <p:txBody>
          <a:bodyPr wrap="square">
            <a:spAutoFit/>
          </a:bodyPr>
          <a:lstStyle/>
          <a:p>
            <a:pPr>
              <a:spcBef>
                <a:spcPts val="6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Il est possible de sous-traiter la veille commerciale auprès de sociétés qui fournissent régulièrement les résultats de leurs recherches contre paiement. </a:t>
            </a:r>
          </a:p>
          <a:p>
            <a:pPr algn="just">
              <a:spcBef>
                <a:spcPts val="600"/>
              </a:spcBef>
              <a:spcAft>
                <a:spcPts val="0"/>
              </a:spcAft>
            </a:pPr>
            <a:r>
              <a:rPr lang="fr-FR" sz="2000" dirty="0">
                <a:latin typeface="Arial" panose="020B0604020202020204" pitchFamily="34" charset="0"/>
                <a:ea typeface="Calibri" panose="020F0502020204030204" pitchFamily="34" charset="0"/>
                <a:cs typeface="Times New Roman" panose="02020603050405020304" pitchFamily="18" charset="0"/>
              </a:rPr>
              <a:t>Le prix dépend de la richesse et de l’importance de la veille en terme quantitatif et qualitatif.</a:t>
            </a:r>
          </a:p>
          <a:p>
            <a:pPr algn="just">
              <a:spcBef>
                <a:spcPts val="1200"/>
              </a:spcBef>
              <a:spcAft>
                <a:spcPts val="0"/>
              </a:spcAft>
            </a:pPr>
            <a:r>
              <a:rPr lang="fr-FR"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www.explore.fr</a:t>
            </a:r>
            <a:r>
              <a:rPr lang="fr-FR" sz="2000" dirty="0">
                <a:latin typeface="Arial" panose="020B0604020202020204" pitchFamily="34" charset="0"/>
                <a:ea typeface="Calibri" panose="020F0502020204030204" pitchFamily="34" charset="0"/>
                <a:cs typeface="Times New Roman" panose="02020603050405020304" pitchFamily="18" charset="0"/>
              </a:rPr>
              <a:t> ; </a:t>
            </a:r>
          </a:p>
          <a:p>
            <a:pPr algn="just">
              <a:spcBef>
                <a:spcPts val="1200"/>
              </a:spcBef>
              <a:spcAft>
                <a:spcPts val="0"/>
              </a:spcAft>
            </a:pPr>
            <a:r>
              <a:rPr lang="fr-FR"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www.meltwater.com/</a:t>
            </a:r>
            <a:r>
              <a:rPr lang="fr-FR" sz="2000" dirty="0">
                <a:latin typeface="Arial" panose="020B0604020202020204" pitchFamily="34" charset="0"/>
                <a:ea typeface="Calibri" panose="020F0502020204030204" pitchFamily="34" charset="0"/>
                <a:cs typeface="Times New Roman" panose="02020603050405020304" pitchFamily="18" charset="0"/>
              </a:rPr>
              <a:t> ; </a:t>
            </a:r>
          </a:p>
          <a:p>
            <a:pPr algn="just">
              <a:spcBef>
                <a:spcPts val="1200"/>
              </a:spcBef>
              <a:spcAft>
                <a:spcPts val="0"/>
              </a:spcAft>
            </a:pPr>
            <a:r>
              <a:rPr lang="fr-FR"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https://firsteco.fr/</a:t>
            </a:r>
            <a:r>
              <a:rPr lang="fr-FR" sz="2000" dirty="0">
                <a:latin typeface="Arial" panose="020B0604020202020204" pitchFamily="34" charset="0"/>
                <a:ea typeface="Calibri" panose="020F0502020204030204" pitchFamily="34" charset="0"/>
                <a:cs typeface="Times New Roman" panose="02020603050405020304" pitchFamily="18" charset="0"/>
              </a:rPr>
              <a:t> ;</a:t>
            </a:r>
          </a:p>
          <a:p>
            <a:pPr>
              <a:spcBef>
                <a:spcPts val="1200"/>
              </a:spcBef>
            </a:pPr>
            <a:r>
              <a:rPr lang="fr-FR"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www.lianatech.fr</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fr-FR" sz="2000" dirty="0"/>
          </a:p>
        </p:txBody>
      </p:sp>
      <p:pic>
        <p:nvPicPr>
          <p:cNvPr id="6" name="Image 5" descr="Une image contenant capture d’écran&#10;&#10;Description générée automatiquement">
            <a:extLst>
              <a:ext uri="{FF2B5EF4-FFF2-40B4-BE49-F238E27FC236}">
                <a16:creationId xmlns:a16="http://schemas.microsoft.com/office/drawing/2014/main" id="{E6C89E3A-0689-4E20-B7AE-4956B6B130E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11910" y="1369453"/>
            <a:ext cx="5648468" cy="4356518"/>
          </a:xfrm>
          <a:prstGeom prst="rect">
            <a:avLst/>
          </a:prstGeom>
          <a:ln w="3175">
            <a:solidFill>
              <a:schemeClr val="tx1"/>
            </a:solidFill>
          </a:ln>
        </p:spPr>
      </p:pic>
    </p:spTree>
    <p:extLst>
      <p:ext uri="{BB962C8B-B14F-4D97-AF65-F5344CB8AC3E}">
        <p14:creationId xmlns:p14="http://schemas.microsoft.com/office/powerpoint/2010/main" val="1503595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2" name="Rectangle 1">
            <a:extLst>
              <a:ext uri="{FF2B5EF4-FFF2-40B4-BE49-F238E27FC236}">
                <a16:creationId xmlns:a16="http://schemas.microsoft.com/office/drawing/2014/main" id="{25799D03-8E2B-48C2-A6F2-42C13A269FA0}"/>
              </a:ext>
            </a:extLst>
          </p:cNvPr>
          <p:cNvSpPr/>
          <p:nvPr/>
        </p:nvSpPr>
        <p:spPr>
          <a:xfrm>
            <a:off x="292939" y="1680263"/>
            <a:ext cx="11319777" cy="1261884"/>
          </a:xfrm>
          <a:prstGeom prst="rect">
            <a:avLst/>
          </a:prstGeom>
        </p:spPr>
        <p:txBody>
          <a:bodyPr wrap="square">
            <a:spAutoFit/>
          </a:bodyPr>
          <a:lstStyle/>
          <a:p>
            <a:pPr algn="just">
              <a:spcBef>
                <a:spcPts val="6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La plupart des recherches sont réalisées à l’aide d’un moteur de recherche.</a:t>
            </a:r>
          </a:p>
          <a:p>
            <a:pPr algn="ctr">
              <a:spcBef>
                <a:spcPts val="600"/>
              </a:spcBef>
              <a:spcAft>
                <a:spcPts val="0"/>
              </a:spcAft>
            </a:pPr>
            <a:r>
              <a:rPr lang="fr-FR" sz="2200" dirty="0">
                <a:solidFill>
                  <a:srgbClr val="FFFF00"/>
                </a:solidFill>
                <a:latin typeface="Arial" panose="020B0604020202020204" pitchFamily="34" charset="0"/>
                <a:ea typeface="Calibri" panose="020F0502020204030204" pitchFamily="34" charset="0"/>
                <a:cs typeface="Times New Roman" panose="02020603050405020304" pitchFamily="18" charset="0"/>
              </a:rPr>
              <a:t>Cette technique consiste à tirer l’information à soi « </a:t>
            </a:r>
            <a:r>
              <a:rPr lang="fr-FR" sz="2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Pull</a:t>
            </a:r>
            <a:r>
              <a:rPr lang="fr-FR" sz="2200" dirty="0">
                <a:solidFill>
                  <a:srgbClr val="FFFF00"/>
                </a:solidFill>
                <a:latin typeface="Arial" panose="020B0604020202020204" pitchFamily="34" charset="0"/>
                <a:ea typeface="Calibri" panose="020F0502020204030204" pitchFamily="34" charset="0"/>
                <a:cs typeface="Times New Roman" panose="02020603050405020304" pitchFamily="18" charset="0"/>
              </a:rPr>
              <a:t> ». </a:t>
            </a:r>
          </a:p>
          <a:p>
            <a:pPr algn="ctr">
              <a:spcBef>
                <a:spcPts val="6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Elle prend du temps, car il faut renouveler l’opération à chaque requête.</a:t>
            </a:r>
          </a:p>
        </p:txBody>
      </p:sp>
      <p:sp>
        <p:nvSpPr>
          <p:cNvPr id="4" name="Rectangle 3">
            <a:extLst>
              <a:ext uri="{FF2B5EF4-FFF2-40B4-BE49-F238E27FC236}">
                <a16:creationId xmlns:a16="http://schemas.microsoft.com/office/drawing/2014/main" id="{EDFA1176-C37E-4843-9DE5-489EC626D56B}"/>
              </a:ext>
            </a:extLst>
          </p:cNvPr>
          <p:cNvSpPr/>
          <p:nvPr/>
        </p:nvSpPr>
        <p:spPr>
          <a:xfrm>
            <a:off x="339918" y="4259223"/>
            <a:ext cx="11319778" cy="2277547"/>
          </a:xfrm>
          <a:prstGeom prst="rect">
            <a:avLst/>
          </a:prstGeom>
        </p:spPr>
        <p:txBody>
          <a:bodyPr wrap="square">
            <a:spAutoFit/>
          </a:bodyPr>
          <a:lstStyle/>
          <a:p>
            <a:pPr>
              <a:spcBef>
                <a:spcPts val="6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Une autre méthode consiste à </a:t>
            </a:r>
            <a:r>
              <a:rPr lang="fr-FR" sz="2200" dirty="0" err="1">
                <a:latin typeface="Arial" panose="020B0604020202020204" pitchFamily="34" charset="0"/>
                <a:ea typeface="Calibri" panose="020F0502020204030204" pitchFamily="34" charset="0"/>
                <a:cs typeface="Times New Roman" panose="02020603050405020304" pitchFamily="18" charset="0"/>
              </a:rPr>
              <a:t>programmmer</a:t>
            </a:r>
            <a:r>
              <a:rPr lang="fr-FR" sz="2200" dirty="0">
                <a:latin typeface="Arial" panose="020B0604020202020204" pitchFamily="34" charset="0"/>
                <a:ea typeface="Calibri" panose="020F0502020204030204" pitchFamily="34" charset="0"/>
                <a:cs typeface="Times New Roman" panose="02020603050405020304" pitchFamily="18" charset="0"/>
              </a:rPr>
              <a:t> des applications qui scannent régulièrement la toile et en extrait les informations recherchées, afin de les envoyer à la personne qui assure la veille. </a:t>
            </a:r>
            <a:endParaRPr lang="fr-FR" sz="22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0"/>
              </a:spcAft>
            </a:pPr>
            <a:r>
              <a:rPr lang="fr-FR" sz="2200" dirty="0">
                <a:solidFill>
                  <a:srgbClr val="FFFF00"/>
                </a:solidFill>
                <a:latin typeface="Arial" panose="020B0604020202020204" pitchFamily="34" charset="0"/>
                <a:ea typeface="Calibri" panose="020F0502020204030204" pitchFamily="34" charset="0"/>
                <a:cs typeface="Times New Roman" panose="02020603050405020304" pitchFamily="18" charset="0"/>
              </a:rPr>
              <a:t>Cette technique consiste à pousser les informations à soi « </a:t>
            </a:r>
            <a:r>
              <a:rPr lang="fr-FR" sz="22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Push</a:t>
            </a:r>
            <a:r>
              <a:rPr lang="fr-FR" sz="22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p>
          <a:p>
            <a:pPr algn="just">
              <a:spcBef>
                <a:spcPts val="600"/>
              </a:spcBef>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Elle fait gagner du temps mais exige un paramétrage fin des requêtes pour ne pas être noyé sous un flot d’informations (Google Alertes, Netvibes…).</a:t>
            </a:r>
          </a:p>
        </p:txBody>
      </p:sp>
      <p:pic>
        <p:nvPicPr>
          <p:cNvPr id="6" name="Image 5">
            <a:extLst>
              <a:ext uri="{FF2B5EF4-FFF2-40B4-BE49-F238E27FC236}">
                <a16:creationId xmlns:a16="http://schemas.microsoft.com/office/drawing/2014/main" id="{6CD69A48-7575-4164-8F9D-6F579FCB7A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60255" y="3285921"/>
            <a:ext cx="1803294" cy="592878"/>
          </a:xfrm>
          <a:prstGeom prst="rect">
            <a:avLst/>
          </a:prstGeom>
        </p:spPr>
      </p:pic>
      <p:pic>
        <p:nvPicPr>
          <p:cNvPr id="7" name="Image 6" descr="Une image contenant clipart&#10;&#10;Description générée automatiquement">
            <a:extLst>
              <a:ext uri="{FF2B5EF4-FFF2-40B4-BE49-F238E27FC236}">
                <a16:creationId xmlns:a16="http://schemas.microsoft.com/office/drawing/2014/main" id="{17230E6A-F16B-4747-BD04-87F9E7C6BD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76269" y="3338047"/>
            <a:ext cx="1691365" cy="592878"/>
          </a:xfrm>
          <a:prstGeom prst="rect">
            <a:avLst/>
          </a:prstGeom>
        </p:spPr>
      </p:pic>
      <p:pic>
        <p:nvPicPr>
          <p:cNvPr id="8" name="Image 7">
            <a:extLst>
              <a:ext uri="{FF2B5EF4-FFF2-40B4-BE49-F238E27FC236}">
                <a16:creationId xmlns:a16="http://schemas.microsoft.com/office/drawing/2014/main" id="{FFCE78FB-2BD4-4120-BF41-347D925E582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93401" y="3177159"/>
            <a:ext cx="1055043" cy="971117"/>
          </a:xfrm>
          <a:prstGeom prst="rect">
            <a:avLst/>
          </a:prstGeom>
        </p:spPr>
      </p:pic>
      <p:pic>
        <p:nvPicPr>
          <p:cNvPr id="9" name="Image 8">
            <a:extLst>
              <a:ext uri="{FF2B5EF4-FFF2-40B4-BE49-F238E27FC236}">
                <a16:creationId xmlns:a16="http://schemas.microsoft.com/office/drawing/2014/main" id="{24B98B8B-6500-4C2F-85ED-98FC1DF44DEF}"/>
              </a:ext>
            </a:extLst>
          </p:cNvPr>
          <p:cNvPicPr/>
          <p:nvPr/>
        </p:nvPicPr>
        <p:blipFill>
          <a:blip r:embed="rId5">
            <a:extLst>
              <a:ext uri="{28A0092B-C50C-407E-A947-70E740481C1C}">
                <a14:useLocalDpi xmlns:a14="http://schemas.microsoft.com/office/drawing/2010/main" val="0"/>
              </a:ext>
            </a:extLst>
          </a:blip>
          <a:stretch>
            <a:fillRect/>
          </a:stretch>
        </p:blipFill>
        <p:spPr>
          <a:xfrm>
            <a:off x="8352104" y="3051519"/>
            <a:ext cx="1452423" cy="971118"/>
          </a:xfrm>
          <a:prstGeom prst="rect">
            <a:avLst/>
          </a:prstGeom>
        </p:spPr>
      </p:pic>
      <p:pic>
        <p:nvPicPr>
          <p:cNvPr id="10" name="Image 9">
            <a:extLst>
              <a:ext uri="{FF2B5EF4-FFF2-40B4-BE49-F238E27FC236}">
                <a16:creationId xmlns:a16="http://schemas.microsoft.com/office/drawing/2014/main" id="{B8D78F7E-368C-4050-B946-87409800AB6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506707" y="3141895"/>
            <a:ext cx="1342827" cy="921462"/>
          </a:xfrm>
          <a:prstGeom prst="rect">
            <a:avLst/>
          </a:prstGeom>
        </p:spPr>
      </p:pic>
      <p:sp>
        <p:nvSpPr>
          <p:cNvPr id="11" name="Rectangle 10">
            <a:extLst>
              <a:ext uri="{FF2B5EF4-FFF2-40B4-BE49-F238E27FC236}">
                <a16:creationId xmlns:a16="http://schemas.microsoft.com/office/drawing/2014/main" id="{DAD8FB4C-A30A-4944-BFB6-75BECB216C23}"/>
              </a:ext>
            </a:extLst>
          </p:cNvPr>
          <p:cNvSpPr/>
          <p:nvPr/>
        </p:nvSpPr>
        <p:spPr>
          <a:xfrm>
            <a:off x="92186" y="504275"/>
            <a:ext cx="734637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3.1 Moteurs de recherche et IA Générative</a:t>
            </a:r>
          </a:p>
        </p:txBody>
      </p:sp>
      <p:sp>
        <p:nvSpPr>
          <p:cNvPr id="12" name="ZoneTexte 11">
            <a:extLst>
              <a:ext uri="{FF2B5EF4-FFF2-40B4-BE49-F238E27FC236}">
                <a16:creationId xmlns:a16="http://schemas.microsoft.com/office/drawing/2014/main" id="{9EC916FF-E5C2-3A7E-FD4A-AE5AF97325DC}"/>
              </a:ext>
            </a:extLst>
          </p:cNvPr>
          <p:cNvSpPr txBox="1"/>
          <p:nvPr/>
        </p:nvSpPr>
        <p:spPr>
          <a:xfrm>
            <a:off x="250340" y="1111183"/>
            <a:ext cx="6143222" cy="461665"/>
          </a:xfrm>
          <a:prstGeom prst="rect">
            <a:avLst/>
          </a:prstGeom>
          <a:noFill/>
        </p:spPr>
        <p:txBody>
          <a:bodyPr wrap="square">
            <a:spAutoFit/>
          </a:bodyPr>
          <a:lstStyle/>
          <a:p>
            <a:pPr marL="342900" lvl="0" indent="-342900">
              <a:spcBef>
                <a:spcPts val="600"/>
              </a:spcBef>
              <a:buFont typeface="Wingdings" panose="05000000000000000000" pitchFamily="2" charset="2"/>
              <a:buChar char=""/>
            </a:pPr>
            <a:r>
              <a:rPr lang="fr-FR" sz="2400" b="1" dirty="0">
                <a:effectLst/>
                <a:latin typeface="Arial" panose="020B0604020202020204" pitchFamily="34" charset="0"/>
                <a:cs typeface="Times New Roman" panose="02020603050405020304" pitchFamily="18" charset="0"/>
              </a:rPr>
              <a:t>Moteurs de recherche</a:t>
            </a:r>
          </a:p>
        </p:txBody>
      </p:sp>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4" name="Rectangle 3">
            <a:extLst>
              <a:ext uri="{FF2B5EF4-FFF2-40B4-BE49-F238E27FC236}">
                <a16:creationId xmlns:a16="http://schemas.microsoft.com/office/drawing/2014/main" id="{CD584C06-1A6B-3CB8-3E0B-9DEC11F69E7F}"/>
              </a:ext>
            </a:extLst>
          </p:cNvPr>
          <p:cNvSpPr/>
          <p:nvPr/>
        </p:nvSpPr>
        <p:spPr>
          <a:xfrm>
            <a:off x="92186" y="504275"/>
            <a:ext cx="734637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3.1 Moteurs de recherche et IA Générative</a:t>
            </a:r>
          </a:p>
        </p:txBody>
      </p:sp>
      <p:sp>
        <p:nvSpPr>
          <p:cNvPr id="9" name="ZoneTexte 8">
            <a:extLst>
              <a:ext uri="{FF2B5EF4-FFF2-40B4-BE49-F238E27FC236}">
                <a16:creationId xmlns:a16="http://schemas.microsoft.com/office/drawing/2014/main" id="{83998695-5858-1DD9-83D4-E0ABBA5211FE}"/>
              </a:ext>
            </a:extLst>
          </p:cNvPr>
          <p:cNvSpPr txBox="1"/>
          <p:nvPr/>
        </p:nvSpPr>
        <p:spPr>
          <a:xfrm>
            <a:off x="595016" y="1266869"/>
            <a:ext cx="11025528" cy="4324261"/>
          </a:xfrm>
          <a:prstGeom prst="rect">
            <a:avLst/>
          </a:prstGeom>
          <a:noFill/>
        </p:spPr>
        <p:txBody>
          <a:bodyPr wrap="square">
            <a:spAutoFit/>
          </a:bodyPr>
          <a:lstStyle/>
          <a:p>
            <a:pPr marL="342900" lvl="0" indent="-342900">
              <a:spcBef>
                <a:spcPts val="1200"/>
              </a:spcBef>
              <a:buFont typeface="Wingdings" panose="05000000000000000000" pitchFamily="2" charset="2"/>
              <a:buChar char=""/>
            </a:pPr>
            <a:r>
              <a:rPr lang="fr-FR" sz="2400" b="1" dirty="0">
                <a:effectLst/>
                <a:latin typeface="Arial" panose="020B0604020202020204" pitchFamily="34" charset="0"/>
                <a:cs typeface="Times New Roman" panose="02020603050405020304" pitchFamily="18" charset="0"/>
              </a:rPr>
              <a:t>IA Génératives</a:t>
            </a:r>
          </a:p>
          <a:p>
            <a:pPr algn="just">
              <a:spcBef>
                <a:spcPts val="1800"/>
              </a:spcBef>
              <a:spcAft>
                <a:spcPts val="600"/>
              </a:spcAft>
              <a:tabLst>
                <a:tab pos="788670" algn="l"/>
              </a:tabLst>
            </a:pPr>
            <a:r>
              <a:rPr lang="fr-FR" sz="2400" dirty="0">
                <a:effectLst/>
                <a:latin typeface="Arial" panose="020B0604020202020204" pitchFamily="34" charset="0"/>
                <a:ea typeface="Calibri" panose="020F0502020204030204" pitchFamily="34" charset="0"/>
                <a:cs typeface="Times New Roman" panose="02020603050405020304" pitchFamily="18" charset="0"/>
              </a:rPr>
              <a:t>Les</a:t>
            </a:r>
            <a:r>
              <a:rPr lang="fr-FR" sz="2400" b="1" dirty="0">
                <a:effectLst/>
                <a:latin typeface="Arial" panose="020B0604020202020204" pitchFamily="34" charset="0"/>
                <a:ea typeface="Calibri" panose="020F0502020204030204" pitchFamily="34" charset="0"/>
                <a:cs typeface="Times New Roman" panose="02020603050405020304" pitchFamily="18" charset="0"/>
              </a:rPr>
              <a:t> IA génératives </a:t>
            </a:r>
            <a:r>
              <a:rPr lang="fr-FR" sz="2400" dirty="0">
                <a:effectLst/>
                <a:latin typeface="Arial" panose="020B0604020202020204" pitchFamily="34" charset="0"/>
                <a:ea typeface="Calibri" panose="020F0502020204030204" pitchFamily="34" charset="0"/>
                <a:cs typeface="Times New Roman" panose="02020603050405020304" pitchFamily="18" charset="0"/>
              </a:rPr>
              <a:t>ne proposent pas une liste de sites mais construisent une réponse structurée à partir d’une requête appelé </a:t>
            </a:r>
            <a:r>
              <a:rPr lang="fr-FR" sz="2400" b="1" dirty="0">
                <a:effectLst/>
                <a:latin typeface="Arial" panose="020B0604020202020204" pitchFamily="34" charset="0"/>
                <a:ea typeface="Calibri" panose="020F0502020204030204" pitchFamily="34" charset="0"/>
                <a:cs typeface="Times New Roman" panose="02020603050405020304" pitchFamily="18" charset="0"/>
              </a:rPr>
              <a:t>Prompt</a:t>
            </a:r>
            <a:r>
              <a:rPr lang="fr-FR" sz="2400" dirty="0">
                <a:effectLst/>
                <a:latin typeface="Arial" panose="020B0604020202020204" pitchFamily="34" charset="0"/>
                <a:ea typeface="Calibri" panose="020F0502020204030204" pitchFamily="34" charset="0"/>
                <a:cs typeface="Times New Roman" panose="02020603050405020304" pitchFamily="18" charset="0"/>
              </a:rPr>
              <a:t>. </a:t>
            </a:r>
          </a:p>
          <a:p>
            <a:pPr algn="just">
              <a:spcBef>
                <a:spcPts val="1800"/>
              </a:spcBef>
              <a:spcAft>
                <a:spcPts val="600"/>
              </a:spcAft>
              <a:tabLst>
                <a:tab pos="788670" algn="l"/>
              </a:tabLst>
            </a:pPr>
            <a:r>
              <a:rPr lang="fr-FR" sz="2400" dirty="0">
                <a:effectLst/>
                <a:latin typeface="Arial" panose="020B0604020202020204" pitchFamily="34" charset="0"/>
                <a:ea typeface="Calibri" panose="020F0502020204030204" pitchFamily="34" charset="0"/>
                <a:cs typeface="Times New Roman" panose="02020603050405020304" pitchFamily="18" charset="0"/>
              </a:rPr>
              <a:t>Leur utilisation fait gagner du temps car elles fournissent un produit fini qui supprime l'analyse et le traitement de l'information. </a:t>
            </a:r>
          </a:p>
          <a:p>
            <a:pPr algn="ctr">
              <a:spcBef>
                <a:spcPts val="1800"/>
              </a:spcBef>
              <a:spcAft>
                <a:spcPts val="600"/>
              </a:spcAft>
              <a:tabLst>
                <a:tab pos="788670" algn="l"/>
              </a:tabLst>
            </a:pPr>
            <a:r>
              <a:rPr lang="fr-FR" sz="24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Attention cependant il est indispensable de vérifier l'exactitude des réponses dans la mesure où sur des questions pointues, elle peut insérer des erreurs ou de fausses informations appelées des </a:t>
            </a:r>
            <a:r>
              <a:rPr lang="fr-FR" sz="2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hallucinations</a:t>
            </a:r>
            <a:r>
              <a:rPr lang="fr-FR" sz="2400" b="1" dirty="0">
                <a:solidFill>
                  <a:srgbClr val="92D050"/>
                </a:solidFill>
                <a:effectLst/>
                <a:latin typeface="Arial" panose="020B0604020202020204" pitchFamily="34" charset="0"/>
                <a:ea typeface="Calibri" panose="020F0502020204030204" pitchFamily="34" charset="0"/>
                <a:cs typeface="Times New Roman" panose="02020603050405020304" pitchFamily="18" charset="0"/>
              </a:rPr>
              <a:t>.</a:t>
            </a:r>
          </a:p>
          <a:p>
            <a:pPr algn="just">
              <a:spcBef>
                <a:spcPts val="600"/>
              </a:spcBef>
              <a:spcAft>
                <a:spcPts val="600"/>
              </a:spcAft>
              <a:tabLst>
                <a:tab pos="78867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Image 9" descr="Une image contenant texte, Police, logo, Graphique&#10;&#10;Description générée automatiquement">
            <a:extLst>
              <a:ext uri="{FF2B5EF4-FFF2-40B4-BE49-F238E27FC236}">
                <a16:creationId xmlns:a16="http://schemas.microsoft.com/office/drawing/2014/main" id="{FF59AEAC-FAB3-D3B0-A087-9CB27B32A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54" y="5557829"/>
            <a:ext cx="2188714" cy="795896"/>
          </a:xfrm>
          <a:prstGeom prst="rect">
            <a:avLst/>
          </a:prstGeom>
        </p:spPr>
      </p:pic>
      <p:pic>
        <p:nvPicPr>
          <p:cNvPr id="11" name="Image 10" descr="Une image contenant Police, symbole, logo, Graphique&#10;&#10;Description générée automatiquement">
            <a:extLst>
              <a:ext uri="{FF2B5EF4-FFF2-40B4-BE49-F238E27FC236}">
                <a16:creationId xmlns:a16="http://schemas.microsoft.com/office/drawing/2014/main" id="{B0BFA249-E21B-2333-3CD6-7EDECF9E3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4090" y="5147762"/>
            <a:ext cx="1307925" cy="1527640"/>
          </a:xfrm>
          <a:prstGeom prst="rect">
            <a:avLst/>
          </a:prstGeom>
        </p:spPr>
      </p:pic>
    </p:spTree>
    <p:extLst>
      <p:ext uri="{BB962C8B-B14F-4D97-AF65-F5344CB8AC3E}">
        <p14:creationId xmlns:p14="http://schemas.microsoft.com/office/powerpoint/2010/main" val="387631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1E68-CC2C-40D8-2ACA-E1D61015468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FE43CEC-B32B-BB32-7AC4-E84D16190371}"/>
              </a:ext>
            </a:extLst>
          </p:cNvPr>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4" name="Rectangle 3">
            <a:extLst>
              <a:ext uri="{FF2B5EF4-FFF2-40B4-BE49-F238E27FC236}">
                <a16:creationId xmlns:a16="http://schemas.microsoft.com/office/drawing/2014/main" id="{FB575274-6551-5806-65D3-1A15DBFEE52E}"/>
              </a:ext>
            </a:extLst>
          </p:cNvPr>
          <p:cNvSpPr/>
          <p:nvPr/>
        </p:nvSpPr>
        <p:spPr>
          <a:xfrm>
            <a:off x="92186" y="504275"/>
            <a:ext cx="734637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3.1 Moteurs de recherche et IA Générative</a:t>
            </a:r>
          </a:p>
        </p:txBody>
      </p:sp>
      <p:sp>
        <p:nvSpPr>
          <p:cNvPr id="9" name="ZoneTexte 8">
            <a:extLst>
              <a:ext uri="{FF2B5EF4-FFF2-40B4-BE49-F238E27FC236}">
                <a16:creationId xmlns:a16="http://schemas.microsoft.com/office/drawing/2014/main" id="{3A423598-3C66-AB67-BC2B-8DC907F75176}"/>
              </a:ext>
            </a:extLst>
          </p:cNvPr>
          <p:cNvSpPr txBox="1"/>
          <p:nvPr/>
        </p:nvSpPr>
        <p:spPr>
          <a:xfrm>
            <a:off x="172524" y="1089050"/>
            <a:ext cx="11025528" cy="461665"/>
          </a:xfrm>
          <a:prstGeom prst="rect">
            <a:avLst/>
          </a:prstGeom>
          <a:noFill/>
        </p:spPr>
        <p:txBody>
          <a:bodyPr wrap="square">
            <a:spAutoFit/>
          </a:bodyPr>
          <a:lstStyle/>
          <a:p>
            <a:pPr marL="342900" lvl="0" indent="-342900">
              <a:spcBef>
                <a:spcPts val="1200"/>
              </a:spcBef>
              <a:buFont typeface="Wingdings" panose="05000000000000000000" pitchFamily="2" charset="2"/>
              <a:buChar char=""/>
            </a:pPr>
            <a:r>
              <a:rPr lang="fr-FR" sz="2400" b="1" dirty="0">
                <a:effectLst/>
                <a:latin typeface="Arial" panose="020B0604020202020204" pitchFamily="34" charset="0"/>
                <a:cs typeface="Times New Roman" panose="02020603050405020304" pitchFamily="18" charset="0"/>
              </a:rPr>
              <a:t>IA Génératives</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Image 9" descr="Une image contenant texte, Police, logo, Graphique&#10;&#10;Description générée automatiquement">
            <a:extLst>
              <a:ext uri="{FF2B5EF4-FFF2-40B4-BE49-F238E27FC236}">
                <a16:creationId xmlns:a16="http://schemas.microsoft.com/office/drawing/2014/main" id="{4CDE8AFA-7178-8422-B01A-3CA4086BB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8775" y="273442"/>
            <a:ext cx="1269582" cy="461666"/>
          </a:xfrm>
          <a:prstGeom prst="rect">
            <a:avLst/>
          </a:prstGeom>
        </p:spPr>
      </p:pic>
      <p:pic>
        <p:nvPicPr>
          <p:cNvPr id="11" name="Image 10" descr="Une image contenant Police, symbole, logo, Graphique&#10;&#10;Description générée automatiquement">
            <a:extLst>
              <a:ext uri="{FF2B5EF4-FFF2-40B4-BE49-F238E27FC236}">
                <a16:creationId xmlns:a16="http://schemas.microsoft.com/office/drawing/2014/main" id="{ECB8416C-A1A6-FD9F-4716-C2217F043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1610" y="106327"/>
            <a:ext cx="716961" cy="837402"/>
          </a:xfrm>
          <a:prstGeom prst="rect">
            <a:avLst/>
          </a:prstGeom>
        </p:spPr>
      </p:pic>
      <p:graphicFrame>
        <p:nvGraphicFramePr>
          <p:cNvPr id="2" name="Tableau 1">
            <a:extLst>
              <a:ext uri="{FF2B5EF4-FFF2-40B4-BE49-F238E27FC236}">
                <a16:creationId xmlns:a16="http://schemas.microsoft.com/office/drawing/2014/main" id="{09CAB336-689A-6952-A1AD-8EA127AD706D}"/>
              </a:ext>
            </a:extLst>
          </p:cNvPr>
          <p:cNvGraphicFramePr>
            <a:graphicFrameLocks noGrp="1"/>
          </p:cNvGraphicFramePr>
          <p:nvPr>
            <p:extLst>
              <p:ext uri="{D42A27DB-BD31-4B8C-83A1-F6EECF244321}">
                <p14:modId xmlns:p14="http://schemas.microsoft.com/office/powerpoint/2010/main" val="2897194188"/>
              </p:ext>
            </p:extLst>
          </p:nvPr>
        </p:nvGraphicFramePr>
        <p:xfrm>
          <a:off x="630438" y="1666690"/>
          <a:ext cx="10950504" cy="4723762"/>
        </p:xfrm>
        <a:graphic>
          <a:graphicData uri="http://schemas.openxmlformats.org/drawingml/2006/table">
            <a:tbl>
              <a:tblPr firstRow="1" firstCol="1" bandRow="1">
                <a:tableStyleId>{5C22544A-7EE6-4342-B048-85BDC9FD1C3A}</a:tableStyleId>
              </a:tblPr>
              <a:tblGrid>
                <a:gridCol w="1740877">
                  <a:extLst>
                    <a:ext uri="{9D8B030D-6E8A-4147-A177-3AD203B41FA5}">
                      <a16:colId xmlns:a16="http://schemas.microsoft.com/office/drawing/2014/main" val="1822181815"/>
                    </a:ext>
                  </a:extLst>
                </a:gridCol>
                <a:gridCol w="9209627">
                  <a:extLst>
                    <a:ext uri="{9D8B030D-6E8A-4147-A177-3AD203B41FA5}">
                      <a16:colId xmlns:a16="http://schemas.microsoft.com/office/drawing/2014/main" val="1133718879"/>
                    </a:ext>
                  </a:extLst>
                </a:gridCol>
              </a:tblGrid>
              <a:tr h="420242">
                <a:tc>
                  <a:txBody>
                    <a:bodyPr/>
                    <a:lstStyle/>
                    <a:p>
                      <a:pPr algn="ctr">
                        <a:spcBef>
                          <a:spcPts val="200"/>
                        </a:spcBef>
                        <a:spcAft>
                          <a:spcPts val="200"/>
                        </a:spcAft>
                      </a:pPr>
                      <a:r>
                        <a:rPr lang="fr-FR" sz="2000" dirty="0">
                          <a:solidFill>
                            <a:schemeClr val="bg1"/>
                          </a:solidFill>
                          <a:effectLst/>
                          <a:latin typeface="Arial" panose="020B0604020202020204" pitchFamily="34" charset="0"/>
                          <a:cs typeface="Arial" panose="020B0604020202020204" pitchFamily="34" charset="0"/>
                        </a:rPr>
                        <a:t>IA générative</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200"/>
                        </a:spcBef>
                        <a:spcAft>
                          <a:spcPts val="200"/>
                        </a:spcAft>
                      </a:pPr>
                      <a:r>
                        <a:rPr lang="fr-FR" sz="2000" dirty="0">
                          <a:solidFill>
                            <a:schemeClr val="bg1"/>
                          </a:solidFill>
                          <a:effectLst/>
                          <a:latin typeface="Arial" panose="020B0604020202020204" pitchFamily="34" charset="0"/>
                          <a:cs typeface="Arial" panose="020B0604020202020204" pitchFamily="34" charset="0"/>
                        </a:rPr>
                        <a:t>Caractéristiques</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77591249"/>
                  </a:ext>
                </a:extLst>
              </a:tr>
              <a:tr h="1312536">
                <a:tc>
                  <a:txBody>
                    <a:bodyPr/>
                    <a:lstStyle/>
                    <a:p>
                      <a:r>
                        <a:rPr lang="fr-FR" sz="2000" dirty="0">
                          <a:solidFill>
                            <a:schemeClr val="bg1"/>
                          </a:solidFill>
                          <a:effectLst/>
                          <a:latin typeface="Arial" panose="020B0604020202020204" pitchFamily="34" charset="0"/>
                          <a:cs typeface="Arial" panose="020B0604020202020204" pitchFamily="34" charset="0"/>
                        </a:rPr>
                        <a:t>ChatGPT 3.5 et 4</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200"/>
                        </a:spcBef>
                        <a:spcAft>
                          <a:spcPts val="200"/>
                        </a:spcAft>
                      </a:pPr>
                      <a:r>
                        <a:rPr lang="fr-FR" sz="2000" dirty="0">
                          <a:effectLst/>
                          <a:latin typeface="Arial" panose="020B0604020202020204" pitchFamily="34" charset="0"/>
                          <a:cs typeface="Arial" panose="020B0604020202020204" pitchFamily="34" charset="0"/>
                        </a:rPr>
                        <a:t>C'est la première IA générative apparue fin 2022, proposée par OpenAI. Elle est particulièrement performante notamment dans la version 4 (payante). Cette dernière intègre également une IA générative d'images DALL-E qui permet de créer des images ou des logos à la demande.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09026402"/>
                  </a:ext>
                </a:extLst>
              </a:tr>
              <a:tr h="1240404">
                <a:tc>
                  <a:txBody>
                    <a:bodyPr/>
                    <a:lstStyle/>
                    <a:p>
                      <a:r>
                        <a:rPr lang="fr-FR" sz="2000" dirty="0">
                          <a:solidFill>
                            <a:schemeClr val="bg1"/>
                          </a:solidFill>
                          <a:effectLst/>
                          <a:latin typeface="Arial" panose="020B0604020202020204" pitchFamily="34" charset="0"/>
                          <a:cs typeface="Arial" panose="020B0604020202020204" pitchFamily="34" charset="0"/>
                        </a:rPr>
                        <a:t>Bing Copilot</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200"/>
                        </a:spcBef>
                        <a:spcAft>
                          <a:spcPts val="200"/>
                        </a:spcAft>
                      </a:pPr>
                      <a:r>
                        <a:rPr lang="fr-FR" sz="2000" dirty="0">
                          <a:effectLst/>
                          <a:latin typeface="Arial" panose="020B0604020202020204" pitchFamily="34" charset="0"/>
                          <a:cs typeface="Arial" panose="020B0604020202020204" pitchFamily="34" charset="0"/>
                        </a:rPr>
                        <a:t>Bing Copilot utilise ChatGPT (Microsoft est le premier actionnaire d’OpenAI). Copilot est également implémenté dans toutes les applications Microsoft dont Office 365, ce qui donne un accès direct à l’IA en utilisant Word ou Excel par exemple.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4476019"/>
                  </a:ext>
                </a:extLst>
              </a:tr>
              <a:tr h="820277">
                <a:tc>
                  <a:txBody>
                    <a:bodyPr/>
                    <a:lstStyle/>
                    <a:p>
                      <a:r>
                        <a:rPr lang="fr-FR" sz="2000" dirty="0">
                          <a:solidFill>
                            <a:schemeClr val="bg1"/>
                          </a:solidFill>
                          <a:effectLst/>
                          <a:latin typeface="Arial" panose="020B0604020202020204" pitchFamily="34" charset="0"/>
                          <a:cs typeface="Arial" panose="020B0604020202020204" pitchFamily="34" charset="0"/>
                        </a:rPr>
                        <a:t>Gemini</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200"/>
                        </a:spcBef>
                        <a:spcAft>
                          <a:spcPts val="200"/>
                        </a:spcAft>
                      </a:pPr>
                      <a:r>
                        <a:rPr lang="fr-FR" sz="2000" dirty="0">
                          <a:effectLst/>
                          <a:latin typeface="Arial" panose="020B0604020202020204" pitchFamily="34" charset="0"/>
                          <a:cs typeface="Arial" panose="020B0604020202020204" pitchFamily="34" charset="0"/>
                        </a:rPr>
                        <a:t>Gemini est l’IA générative de Google. Elle fonctionne sur le même principe que ChatGPT en donnant des réponses souvent plus structurées.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63080478"/>
                  </a:ext>
                </a:extLst>
              </a:tr>
              <a:tr h="930303">
                <a:tc>
                  <a:txBody>
                    <a:bodyPr/>
                    <a:lstStyle/>
                    <a:p>
                      <a:r>
                        <a:rPr lang="fr-FR" sz="2000" dirty="0">
                          <a:solidFill>
                            <a:schemeClr val="bg1"/>
                          </a:solidFill>
                          <a:effectLst/>
                          <a:latin typeface="Arial" panose="020B0604020202020204" pitchFamily="34" charset="0"/>
                          <a:cs typeface="Arial" panose="020B0604020202020204" pitchFamily="34" charset="0"/>
                        </a:rPr>
                        <a:t>Autres </a:t>
                      </a:r>
                      <a:r>
                        <a:rPr lang="fr-FR" sz="2000" b="0" dirty="0">
                          <a:solidFill>
                            <a:schemeClr val="bg1"/>
                          </a:solidFill>
                          <a:effectLst/>
                          <a:latin typeface="Arial" panose="020B0604020202020204" pitchFamily="34" charset="0"/>
                          <a:cs typeface="Arial" panose="020B0604020202020204" pitchFamily="34" charset="0"/>
                        </a:rPr>
                        <a:t>: You, Poe, tome, Leonardo…</a:t>
                      </a:r>
                      <a:endParaRPr lang="fr-FR"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spcBef>
                          <a:spcPts val="200"/>
                        </a:spcBef>
                        <a:spcAft>
                          <a:spcPts val="200"/>
                        </a:spcAft>
                      </a:pPr>
                      <a:r>
                        <a:rPr lang="fr-FR" sz="2000" dirty="0">
                          <a:effectLst/>
                          <a:latin typeface="Arial" panose="020B0604020202020204" pitchFamily="34" charset="0"/>
                          <a:cs typeface="Arial" panose="020B0604020202020204" pitchFamily="34" charset="0"/>
                        </a:rPr>
                        <a:t>De nombreuses sociétés proposent des IA génératives généralistes ou spécialisées. Ces IA font l'objet d'évolutions constantes et il est difficile de savoir lesquelles survivront.</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9402886"/>
                  </a:ext>
                </a:extLst>
              </a:tr>
            </a:tbl>
          </a:graphicData>
        </a:graphic>
      </p:graphicFrame>
    </p:spTree>
    <p:extLst>
      <p:ext uri="{BB962C8B-B14F-4D97-AF65-F5344CB8AC3E}">
        <p14:creationId xmlns:p14="http://schemas.microsoft.com/office/powerpoint/2010/main" val="3291067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BA00-D752-36FC-50E8-9044827A7D2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E02C027-9465-799B-9923-1F9E02374BE1}"/>
              </a:ext>
            </a:extLst>
          </p:cNvPr>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5205328F-9BC0-D146-8961-FD17B4BFE424}"/>
              </a:ext>
            </a:extLst>
          </p:cNvPr>
          <p:cNvSpPr/>
          <p:nvPr/>
        </p:nvSpPr>
        <p:spPr>
          <a:xfrm>
            <a:off x="139412" y="584775"/>
            <a:ext cx="2459328"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3.2. Flux RSS</a:t>
            </a:r>
          </a:p>
        </p:txBody>
      </p:sp>
      <p:sp>
        <p:nvSpPr>
          <p:cNvPr id="2" name="Rectangle 1">
            <a:extLst>
              <a:ext uri="{FF2B5EF4-FFF2-40B4-BE49-F238E27FC236}">
                <a16:creationId xmlns:a16="http://schemas.microsoft.com/office/drawing/2014/main" id="{80595655-95A3-FC0A-9258-BE7F31BA837B}"/>
              </a:ext>
            </a:extLst>
          </p:cNvPr>
          <p:cNvSpPr/>
          <p:nvPr/>
        </p:nvSpPr>
        <p:spPr>
          <a:xfrm>
            <a:off x="574674" y="1371234"/>
            <a:ext cx="10842625" cy="2246769"/>
          </a:xfrm>
          <a:prstGeom prst="rect">
            <a:avLst/>
          </a:prstGeom>
        </p:spPr>
        <p:txBody>
          <a:bodyPr wrap="square">
            <a:spAutoFit/>
          </a:bodyPr>
          <a:lstStyle/>
          <a:p>
            <a:pPr algn="just">
              <a:spcBef>
                <a:spcPts val="12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L’entreprise peut s’abonner à des </a:t>
            </a:r>
            <a:r>
              <a:rPr lang="fr-FR" sz="2400" b="1" dirty="0">
                <a:latin typeface="Arial" panose="020B0604020202020204" pitchFamily="34" charset="0"/>
                <a:ea typeface="Calibri" panose="020F0502020204030204" pitchFamily="34" charset="0"/>
                <a:cs typeface="Times New Roman" panose="02020603050405020304" pitchFamily="18" charset="0"/>
              </a:rPr>
              <a:t>flux RSS</a:t>
            </a:r>
            <a:r>
              <a:rPr lang="fr-FR" sz="2400" dirty="0">
                <a:latin typeface="Arial" panose="020B0604020202020204" pitchFamily="34" charset="0"/>
                <a:ea typeface="Calibri" panose="020F0502020204030204" pitchFamily="34" charset="0"/>
                <a:cs typeface="Times New Roman" panose="02020603050405020304" pitchFamily="18" charset="0"/>
              </a:rPr>
              <a:t> (Real Simple Syndication).</a:t>
            </a:r>
          </a:p>
          <a:p>
            <a:pPr algn="just">
              <a:spcBef>
                <a:spcPts val="12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Ces fils d’informations en continu envoient automatiquement les nouvelles publications concernant un site ou un domaine de recherche. </a:t>
            </a:r>
          </a:p>
          <a:p>
            <a:pPr algn="just">
              <a:spcBef>
                <a:spcPts val="12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Ces flux ne concernent pas tous les sites et aboutit fréquemment à une saturation d’informations qu’il faut ensuite trier et filtrer ce qui prend du temps. </a:t>
            </a:r>
          </a:p>
        </p:txBody>
      </p:sp>
      <p:pic>
        <p:nvPicPr>
          <p:cNvPr id="6" name="Image 5">
            <a:extLst>
              <a:ext uri="{FF2B5EF4-FFF2-40B4-BE49-F238E27FC236}">
                <a16:creationId xmlns:a16="http://schemas.microsoft.com/office/drawing/2014/main" id="{5AEF993D-7CF3-9C66-5C16-8A7A6A6BAC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2700" y="58727"/>
            <a:ext cx="1180888" cy="1180888"/>
          </a:xfrm>
          <a:prstGeom prst="rect">
            <a:avLst/>
          </a:prstGeom>
          <a:noFill/>
          <a:ln>
            <a:noFill/>
          </a:ln>
        </p:spPr>
      </p:pic>
      <p:pic>
        <p:nvPicPr>
          <p:cNvPr id="7" name="Image 6" descr="Une image contenant capture d’écran&#10;&#10;Description générée automatiquement">
            <a:extLst>
              <a:ext uri="{FF2B5EF4-FFF2-40B4-BE49-F238E27FC236}">
                <a16:creationId xmlns:a16="http://schemas.microsoft.com/office/drawing/2014/main" id="{6DDD53EC-72C1-CDCB-4A2F-C5ED291BCB7C}"/>
              </a:ext>
            </a:extLst>
          </p:cNvPr>
          <p:cNvPicPr/>
          <p:nvPr/>
        </p:nvPicPr>
        <p:blipFill>
          <a:blip r:embed="rId3">
            <a:extLst>
              <a:ext uri="{28A0092B-C50C-407E-A947-70E740481C1C}">
                <a14:useLocalDpi xmlns:a14="http://schemas.microsoft.com/office/drawing/2010/main" val="0"/>
              </a:ext>
            </a:extLst>
          </a:blip>
          <a:stretch>
            <a:fillRect/>
          </a:stretch>
        </p:blipFill>
        <p:spPr>
          <a:xfrm>
            <a:off x="2476269" y="3687656"/>
            <a:ext cx="6849155" cy="3009477"/>
          </a:xfrm>
          <a:prstGeom prst="rect">
            <a:avLst/>
          </a:prstGeom>
        </p:spPr>
      </p:pic>
    </p:spTree>
    <p:extLst>
      <p:ext uri="{BB962C8B-B14F-4D97-AF65-F5344CB8AC3E}">
        <p14:creationId xmlns:p14="http://schemas.microsoft.com/office/powerpoint/2010/main" val="18062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118981" y="584775"/>
            <a:ext cx="3948004"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3.3 Agrégateur de flux</a:t>
            </a:r>
          </a:p>
        </p:txBody>
      </p:sp>
      <p:sp>
        <p:nvSpPr>
          <p:cNvPr id="2" name="Rectangle 1">
            <a:extLst>
              <a:ext uri="{FF2B5EF4-FFF2-40B4-BE49-F238E27FC236}">
                <a16:creationId xmlns:a16="http://schemas.microsoft.com/office/drawing/2014/main" id="{28274B54-1B72-4306-99EF-6FE2B587D26B}"/>
              </a:ext>
            </a:extLst>
          </p:cNvPr>
          <p:cNvSpPr/>
          <p:nvPr/>
        </p:nvSpPr>
        <p:spPr>
          <a:xfrm>
            <a:off x="228600" y="1302197"/>
            <a:ext cx="11658600" cy="1107996"/>
          </a:xfrm>
          <a:prstGeom prst="rect">
            <a:avLst/>
          </a:prstGeom>
        </p:spPr>
        <p:txBody>
          <a:bodyPr wrap="square">
            <a:spAutoFit/>
          </a:bodyPr>
          <a:lstStyle/>
          <a:p>
            <a:pPr algn="just">
              <a:spcAft>
                <a:spcPts val="0"/>
              </a:spcAft>
            </a:pPr>
            <a:r>
              <a:rPr lang="fr-FR" sz="2200" dirty="0">
                <a:latin typeface="Arial" panose="020B0604020202020204" pitchFamily="34" charset="0"/>
                <a:ea typeface="Calibri" panose="020F0502020204030204" pitchFamily="34" charset="0"/>
                <a:cs typeface="Times New Roman" panose="02020603050405020304" pitchFamily="18" charset="0"/>
              </a:rPr>
              <a:t>Ils affichent en continue une actualité générale ou thématique par une syndication de contenus Web (</a:t>
            </a:r>
            <a:r>
              <a:rPr lang="fr-FR" sz="2200" b="1" dirty="0">
                <a:latin typeface="Arial" panose="020B0604020202020204" pitchFamily="34" charset="0"/>
                <a:ea typeface="Calibri" panose="020F0502020204030204" pitchFamily="34" charset="0"/>
                <a:cs typeface="Times New Roman" panose="02020603050405020304" pitchFamily="18" charset="0"/>
              </a:rPr>
              <a:t>Google actualités</a:t>
            </a:r>
            <a:r>
              <a:rPr lang="fr-FR" sz="2200" dirty="0">
                <a:latin typeface="Arial" panose="020B0604020202020204" pitchFamily="34" charset="0"/>
                <a:ea typeface="Calibri" panose="020F0502020204030204" pitchFamily="34" charset="0"/>
                <a:cs typeface="Times New Roman" panose="02020603050405020304" pitchFamily="18" charset="0"/>
              </a:rPr>
              <a:t>,</a:t>
            </a:r>
            <a:r>
              <a:rPr lang="fr-FR" sz="2200" b="1" dirty="0">
                <a:latin typeface="Arial" panose="020B0604020202020204" pitchFamily="34" charset="0"/>
                <a:ea typeface="Calibri" panose="020F0502020204030204" pitchFamily="34" charset="0"/>
                <a:cs typeface="Times New Roman" panose="02020603050405020304" pitchFamily="18" charset="0"/>
              </a:rPr>
              <a:t> Bing actualités, MSN, Yahoo</a:t>
            </a:r>
            <a:r>
              <a:rPr lang="fr-FR" sz="2200" dirty="0">
                <a:latin typeface="Arial" panose="020B0604020202020204" pitchFamily="34" charset="0"/>
                <a:ea typeface="Calibri" panose="020F0502020204030204" pitchFamily="34" charset="0"/>
                <a:cs typeface="Times New Roman" panose="02020603050405020304" pitchFamily="18" charset="0"/>
              </a:rPr>
              <a:t>…) Il est possible de filtrer les données par thème ou par mot clés.</a:t>
            </a:r>
          </a:p>
        </p:txBody>
      </p:sp>
      <p:pic>
        <p:nvPicPr>
          <p:cNvPr id="6" name="Image 5" descr="Une image contenant capture d’écran&#10;&#10;Description générée automatiquement">
            <a:extLst>
              <a:ext uri="{FF2B5EF4-FFF2-40B4-BE49-F238E27FC236}">
                <a16:creationId xmlns:a16="http://schemas.microsoft.com/office/drawing/2014/main" id="{F3B79367-D0C9-4694-8DAB-15ECE8ED6F1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53074" y="2710814"/>
            <a:ext cx="6726531" cy="3804285"/>
          </a:xfrm>
          <a:prstGeom prst="rect">
            <a:avLst/>
          </a:prstGeom>
          <a:ln w="3175">
            <a:solidFill>
              <a:schemeClr val="tx1"/>
            </a:solidFill>
          </a:ln>
        </p:spPr>
      </p:pic>
      <p:sp>
        <p:nvSpPr>
          <p:cNvPr id="7" name="Rectangle 6">
            <a:extLst>
              <a:ext uri="{FF2B5EF4-FFF2-40B4-BE49-F238E27FC236}">
                <a16:creationId xmlns:a16="http://schemas.microsoft.com/office/drawing/2014/main" id="{024DFBBB-0DB4-4F15-ABC1-0DAC67AAA1D2}"/>
              </a:ext>
            </a:extLst>
          </p:cNvPr>
          <p:cNvSpPr/>
          <p:nvPr/>
        </p:nvSpPr>
        <p:spPr>
          <a:xfrm>
            <a:off x="112395" y="2824286"/>
            <a:ext cx="5185833" cy="2939266"/>
          </a:xfrm>
          <a:prstGeom prst="rect">
            <a:avLst/>
          </a:prstGeom>
        </p:spPr>
        <p:txBody>
          <a:bodyPr wrap="square">
            <a:spAutoFit/>
          </a:bodyPr>
          <a:lstStyle/>
          <a:p>
            <a:pPr algn="ctr">
              <a:spcBef>
                <a:spcPts val="600"/>
              </a:spcBef>
              <a:spcAft>
                <a:spcPts val="600"/>
              </a:spcAft>
            </a:pPr>
            <a:r>
              <a:rPr lang="fr-FR" sz="2000" dirty="0">
                <a:solidFill>
                  <a:srgbClr val="FFFF00"/>
                </a:solidFill>
                <a:latin typeface="Arial" panose="020B0604020202020204" pitchFamily="34" charset="0"/>
                <a:ea typeface="Calibri" panose="020F0502020204030204" pitchFamily="34" charset="0"/>
                <a:cs typeface="Times New Roman" panose="02020603050405020304" pitchFamily="18" charset="0"/>
              </a:rPr>
              <a:t>Attention, les agrégateurs peuvent saturer l’internaute d’informations ou survendre des informations anecdotiques. Enfin, les algorithmes ont tendances à mettre en avant les informations sensationnelles ou conformes aux valeurs de l’internaute (égocentrées).</a:t>
            </a:r>
          </a:p>
          <a:p>
            <a:pPr>
              <a:spcAft>
                <a:spcPts val="0"/>
              </a:spcAft>
            </a:pPr>
            <a:r>
              <a:rPr lang="fr-FR" sz="2000" i="1" dirty="0">
                <a:latin typeface="Arial" panose="020B0604020202020204" pitchFamily="34" charset="0"/>
                <a:ea typeface="Calibri" panose="020F0502020204030204" pitchFamily="34" charset="0"/>
                <a:cs typeface="Times New Roman" panose="02020603050405020304" pitchFamily="18" charset="0"/>
              </a:rPr>
              <a:t>Syndication : regroupement d’informations en provenance de plusieurs diffuseurs.</a:t>
            </a:r>
            <a:endParaRPr lang="fr-FR"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781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101122" y="584775"/>
            <a:ext cx="3127266"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3.4 Google Alerte</a:t>
            </a:r>
          </a:p>
        </p:txBody>
      </p:sp>
      <p:pic>
        <p:nvPicPr>
          <p:cNvPr id="4" name="Image 3" descr="Une image contenant capture d’écran&#10;&#10;Description générée automatiquement">
            <a:extLst>
              <a:ext uri="{FF2B5EF4-FFF2-40B4-BE49-F238E27FC236}">
                <a16:creationId xmlns:a16="http://schemas.microsoft.com/office/drawing/2014/main" id="{0E5FF555-603C-43C0-B258-DB6ADEE3E827}"/>
              </a:ext>
            </a:extLst>
          </p:cNvPr>
          <p:cNvPicPr/>
          <p:nvPr/>
        </p:nvPicPr>
        <p:blipFill rotWithShape="1">
          <a:blip r:embed="rId2" cstate="print">
            <a:extLst>
              <a:ext uri="{28A0092B-C50C-407E-A947-70E740481C1C}">
                <a14:useLocalDpi xmlns:a14="http://schemas.microsoft.com/office/drawing/2010/main" val="0"/>
              </a:ext>
            </a:extLst>
          </a:blip>
          <a:srcRect b="47576"/>
          <a:stretch/>
        </p:blipFill>
        <p:spPr bwMode="auto">
          <a:xfrm>
            <a:off x="2045047" y="3235140"/>
            <a:ext cx="7220797" cy="2492879"/>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5BF0E780-6E0D-4D80-B1BC-8EAE28796828}"/>
              </a:ext>
            </a:extLst>
          </p:cNvPr>
          <p:cNvSpPr/>
          <p:nvPr/>
        </p:nvSpPr>
        <p:spPr>
          <a:xfrm>
            <a:off x="873946" y="1453539"/>
            <a:ext cx="9768296" cy="1569660"/>
          </a:xfrm>
          <a:prstGeom prst="rect">
            <a:avLst/>
          </a:prstGeom>
        </p:spPr>
        <p:txBody>
          <a:bodyPr wrap="square">
            <a:spAutoFit/>
          </a:bodyPr>
          <a:lstStyle/>
          <a:p>
            <a:pPr algn="just">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C’est un agrégateur programmable dans lequel il est possible de paramétrer des recherches automatiques sur Internet. Les résultats sont envoyés régulièrement par mél ou SMS à l’opérateur. La qualité des résultats dépend directement de la qualité des mots clés retenus.</a:t>
            </a:r>
          </a:p>
        </p:txBody>
      </p:sp>
    </p:spTree>
    <p:extLst>
      <p:ext uri="{BB962C8B-B14F-4D97-AF65-F5344CB8AC3E}">
        <p14:creationId xmlns:p14="http://schemas.microsoft.com/office/powerpoint/2010/main" val="3814787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92283" y="584775"/>
            <a:ext cx="2383986"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3.5. Netvibes</a:t>
            </a:r>
          </a:p>
        </p:txBody>
      </p:sp>
      <p:sp>
        <p:nvSpPr>
          <p:cNvPr id="2" name="Rectangle 1">
            <a:extLst>
              <a:ext uri="{FF2B5EF4-FFF2-40B4-BE49-F238E27FC236}">
                <a16:creationId xmlns:a16="http://schemas.microsoft.com/office/drawing/2014/main" id="{7B4465EB-EFFE-4031-8DE6-0BA8FBB3AAEE}"/>
              </a:ext>
            </a:extLst>
          </p:cNvPr>
          <p:cNvSpPr/>
          <p:nvPr/>
        </p:nvSpPr>
        <p:spPr>
          <a:xfrm>
            <a:off x="724369" y="1692770"/>
            <a:ext cx="10609039" cy="1569660"/>
          </a:xfrm>
          <a:prstGeom prst="rect">
            <a:avLst/>
          </a:prstGeom>
        </p:spPr>
        <p:txBody>
          <a:bodyPr wrap="square">
            <a:spAutoFit/>
          </a:bodyPr>
          <a:lstStyle/>
          <a:p>
            <a:pPr algn="just">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C’est une application payante en ligne qui permet de paramétrer son bureau de travail (Dashboard). Elle intègre des fonctions d’agrégation de flux qui affichent en temps réel ou à chaque ouverture du poste, le résultat des recherches programmées.</a:t>
            </a:r>
          </a:p>
        </p:txBody>
      </p:sp>
      <p:pic>
        <p:nvPicPr>
          <p:cNvPr id="6" name="Image 5" descr="Une image contenant capture d’écran&#10;&#10;Description générée automatiquement">
            <a:extLst>
              <a:ext uri="{FF2B5EF4-FFF2-40B4-BE49-F238E27FC236}">
                <a16:creationId xmlns:a16="http://schemas.microsoft.com/office/drawing/2014/main" id="{9D483334-29BA-4E72-83A9-74BC31FE9987}"/>
              </a:ext>
            </a:extLst>
          </p:cNvPr>
          <p:cNvPicPr/>
          <p:nvPr/>
        </p:nvPicPr>
        <p:blipFill rotWithShape="1">
          <a:blip r:embed="rId2" cstate="print">
            <a:extLst>
              <a:ext uri="{28A0092B-C50C-407E-A947-70E740481C1C}">
                <a14:useLocalDpi xmlns:a14="http://schemas.microsoft.com/office/drawing/2010/main" val="0"/>
              </a:ext>
            </a:extLst>
          </a:blip>
          <a:srcRect r="34548"/>
          <a:stretch/>
        </p:blipFill>
        <p:spPr bwMode="auto">
          <a:xfrm>
            <a:off x="1026398" y="3653749"/>
            <a:ext cx="9866001" cy="2526331"/>
          </a:xfrm>
          <a:prstGeom prst="rect">
            <a:avLst/>
          </a:prstGeom>
          <a:ln w="635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050" name="Picture 2" descr="Download Netvibes Logo PNG and Vector (PDF, SVG, Ai, EPS) Free">
            <a:extLst>
              <a:ext uri="{FF2B5EF4-FFF2-40B4-BE49-F238E27FC236}">
                <a16:creationId xmlns:a16="http://schemas.microsoft.com/office/drawing/2014/main" id="{7AEB6145-5729-B0A4-0B51-6C8854A2D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166" y="744680"/>
            <a:ext cx="3066513" cy="72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4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3" y="0"/>
            <a:ext cx="4831772" cy="584775"/>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3. Rechercher comment</a:t>
            </a:r>
          </a:p>
        </p:txBody>
      </p:sp>
      <p:sp>
        <p:nvSpPr>
          <p:cNvPr id="3" name="Rectangle 2">
            <a:extLst>
              <a:ext uri="{FF2B5EF4-FFF2-40B4-BE49-F238E27FC236}">
                <a16:creationId xmlns:a16="http://schemas.microsoft.com/office/drawing/2014/main" id="{35A000BA-746E-41BF-8147-687A106AD781}"/>
              </a:ext>
            </a:extLst>
          </p:cNvPr>
          <p:cNvSpPr/>
          <p:nvPr/>
        </p:nvSpPr>
        <p:spPr>
          <a:xfrm>
            <a:off x="60383" y="516088"/>
            <a:ext cx="9306330"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3.6. Comptes Facebook, Instagram, Pinterest,  Twitter</a:t>
            </a:r>
          </a:p>
        </p:txBody>
      </p:sp>
      <p:sp>
        <p:nvSpPr>
          <p:cNvPr id="2" name="Rectangle 1">
            <a:extLst>
              <a:ext uri="{FF2B5EF4-FFF2-40B4-BE49-F238E27FC236}">
                <a16:creationId xmlns:a16="http://schemas.microsoft.com/office/drawing/2014/main" id="{EFBEAA37-33DD-47C1-B6E3-CE74CE7497B4}"/>
              </a:ext>
            </a:extLst>
          </p:cNvPr>
          <p:cNvSpPr/>
          <p:nvPr/>
        </p:nvSpPr>
        <p:spPr>
          <a:xfrm>
            <a:off x="343437" y="1365444"/>
            <a:ext cx="11359165" cy="2462213"/>
          </a:xfrm>
          <a:prstGeom prst="rect">
            <a:avLst/>
          </a:prstGeom>
        </p:spPr>
        <p:txBody>
          <a:bodyPr wrap="square">
            <a:spAutoFit/>
          </a:bodyPr>
          <a:lstStyle/>
          <a:p>
            <a:pPr algn="ctr">
              <a:spcBef>
                <a:spcPts val="600"/>
              </a:spcBef>
              <a:spcAft>
                <a:spcPts val="0"/>
              </a:spcAft>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De nombreuses entreprises sont présentes sur les réseaux sociaux. </a:t>
            </a:r>
          </a:p>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S’abonner aux comptes (Facebook, Instagram, Pinterest, X-Twitter, TikTok…) d’un concurrent permet </a:t>
            </a:r>
            <a:r>
              <a:rPr lang="fr-FR" sz="2400" b="1" dirty="0">
                <a:latin typeface="Arial" panose="020B0604020202020204" pitchFamily="34" charset="0"/>
                <a:ea typeface="Calibri" panose="020F0502020204030204" pitchFamily="34" charset="0"/>
                <a:cs typeface="Times New Roman" panose="02020603050405020304" pitchFamily="18" charset="0"/>
              </a:rPr>
              <a:t>de suivre son actualité, de connaître les réactions, les avis et les commentaires des abonnés, l’e-réputation de l’entreprise ou de la marque</a:t>
            </a:r>
            <a:r>
              <a:rPr lang="fr-FR" sz="2400" dirty="0">
                <a:latin typeface="Arial" panose="020B0604020202020204" pitchFamily="34" charset="0"/>
                <a:ea typeface="Calibri" panose="020F0502020204030204" pitchFamily="34" charset="0"/>
                <a:cs typeface="Times New Roman" panose="02020603050405020304" pitchFamily="18" charset="0"/>
              </a:rPr>
              <a:t>. </a:t>
            </a:r>
          </a:p>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L’activation des notifications peut permettre une pseudo veille en mode push. </a:t>
            </a:r>
          </a:p>
        </p:txBody>
      </p:sp>
      <p:pic>
        <p:nvPicPr>
          <p:cNvPr id="6" name="Image 5" descr="Une image contenant capture d’écran&#10;&#10;Description générée automatiquement">
            <a:extLst>
              <a:ext uri="{FF2B5EF4-FFF2-40B4-BE49-F238E27FC236}">
                <a16:creationId xmlns:a16="http://schemas.microsoft.com/office/drawing/2014/main" id="{7937BBCD-48AF-404E-AE24-7F2F5281160B}"/>
              </a:ext>
            </a:extLst>
          </p:cNvPr>
          <p:cNvPicPr/>
          <p:nvPr/>
        </p:nvPicPr>
        <p:blipFill rotWithShape="1">
          <a:blip r:embed="rId2" cstate="print">
            <a:extLst>
              <a:ext uri="{28A0092B-C50C-407E-A947-70E740481C1C}">
                <a14:useLocalDpi xmlns:a14="http://schemas.microsoft.com/office/drawing/2010/main" val="0"/>
              </a:ext>
            </a:extLst>
          </a:blip>
          <a:srcRect b="31829"/>
          <a:stretch/>
        </p:blipFill>
        <p:spPr bwMode="auto">
          <a:xfrm>
            <a:off x="1709243" y="3956179"/>
            <a:ext cx="8627551" cy="2783764"/>
          </a:xfrm>
          <a:prstGeom prst="rect">
            <a:avLst/>
          </a:prstGeom>
          <a:ln w="635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274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348</TotalTime>
  <Words>1242</Words>
  <Application>Microsoft Office PowerPoint</Application>
  <PresentationFormat>Grand écran</PresentationFormat>
  <Paragraphs>88</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Century Gothic</vt:lpstr>
      <vt:lpstr>Symbol</vt:lpstr>
      <vt:lpstr>Wingdings</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48</cp:revision>
  <dcterms:created xsi:type="dcterms:W3CDTF">2014-01-14T07:42:30Z</dcterms:created>
  <dcterms:modified xsi:type="dcterms:W3CDTF">2024-02-20T14:54:55Z</dcterms:modified>
</cp:coreProperties>
</file>