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021" y="51482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643467" y="1160068"/>
            <a:ext cx="1067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cs typeface="Times New Roman" panose="02020603050405020304" pitchFamily="18" charset="0"/>
              </a:rPr>
              <a:t>La veille est de plus en plus réalisée sur Internet à l'aide des moteurs de recherche ou des IA Génératives, mais de nombreuses informations peuvent être collectées dans l’entreprise. </a:t>
            </a:r>
            <a:endParaRPr lang="fr-FR" sz="36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F6F5939-3E5F-4C45-AE50-E01DBC38A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98908"/>
              </p:ext>
            </p:extLst>
          </p:nvPr>
        </p:nvGraphicFramePr>
        <p:xfrm>
          <a:off x="1164166" y="2477808"/>
          <a:ext cx="10062634" cy="375789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600404">
                  <a:extLst>
                    <a:ext uri="{9D8B030D-6E8A-4147-A177-3AD203B41FA5}">
                      <a16:colId xmlns:a16="http://schemas.microsoft.com/office/drawing/2014/main" val="3719080643"/>
                    </a:ext>
                  </a:extLst>
                </a:gridCol>
                <a:gridCol w="5462230">
                  <a:extLst>
                    <a:ext uri="{9D8B030D-6E8A-4147-A177-3AD203B41FA5}">
                      <a16:colId xmlns:a16="http://schemas.microsoft.com/office/drawing/2014/main" val="2777301647"/>
                    </a:ext>
                  </a:extLst>
                </a:gridCol>
              </a:tblGrid>
              <a:tr h="45947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 internes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Sources externes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13635"/>
                  </a:ext>
                </a:extLst>
              </a:tr>
              <a:tr h="3298421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Statistiques commerciales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Avis des clients actuels,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Avis des représentants,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du service après ventes (SAV).</a:t>
                      </a:r>
                      <a:endParaRPr lang="fr-F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Sites Internet,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Réseaux sociaux</a:t>
                      </a: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Lettres d’information,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Clientèle,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Statistiques INSEE,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Syndicats professionnels,</a:t>
                      </a:r>
                    </a:p>
                    <a:p>
                      <a:pPr marL="342900" lvl="0" indent="-342900">
                        <a:spcAft>
                          <a:spcPts val="2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fr-FR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Entreprises spécialisées.</a:t>
                      </a:r>
                      <a:endParaRPr lang="fr-FR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1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2.1. Presse locale, régionale, nationale 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0EA78-052B-4AD5-88B2-F90DFD207AED}"/>
              </a:ext>
            </a:extLst>
          </p:cNvPr>
          <p:cNvSpPr/>
          <p:nvPr/>
        </p:nvSpPr>
        <p:spPr>
          <a:xfrm>
            <a:off x="556418" y="1610731"/>
            <a:ext cx="110791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Selon son activité, l’entreprise recherchera ses informations dans la presse qui couvre le mieux son marché. </a:t>
            </a:r>
          </a:p>
          <a:p>
            <a:pPr algn="ctr">
              <a:spcBef>
                <a:spcPts val="1800"/>
              </a:spcBef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l'entreprise a un marché local elle privilégiera la presse locale, si son marché est national ou international, elle privilégiera la presse nationale et internationale (Le monde, les Échos, Le Times…)</a:t>
            </a:r>
            <a:endParaRPr lang="fr-F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5B073A6F-9E9E-4833-82A5-FD42E030F0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7" y="3763433"/>
            <a:ext cx="7511203" cy="26530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17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2.1. Presse spécialisée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DAAE1-19FE-4B63-9252-92E2FB7BE5E0}"/>
              </a:ext>
            </a:extLst>
          </p:cNvPr>
          <p:cNvSpPr/>
          <p:nvPr/>
        </p:nvSpPr>
        <p:spPr>
          <a:xfrm>
            <a:off x="647700" y="1490008"/>
            <a:ext cx="10160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est spécialisée dans un secteur d'activité particulier 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(bâtiment, électronique, aéronautique, chimie, etc.).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communique sur les innovations, les évolutions des marchés, la concurrence, les décisions politiques ou syndicales, les lois, règlements et décrets qui peuvent avoir des conséquences sur l'activité de l'entreprise.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E946688-CC4A-4D89-98CC-62E69F6E8D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8" y="4119159"/>
            <a:ext cx="10269667" cy="21038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2.3. Sites Web des concurrents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C2037-5718-4AFC-8DC7-4887E9807563}"/>
              </a:ext>
            </a:extLst>
          </p:cNvPr>
          <p:cNvSpPr/>
          <p:nvPr/>
        </p:nvSpPr>
        <p:spPr>
          <a:xfrm>
            <a:off x="1387927" y="1693296"/>
            <a:ext cx="8717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L'entreprise peut obtenir des informations utiles sur les sites Web de ses concurrents (produits, projets, actualité, etc.).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D243B8E-9234-4C77-BB28-D0EB13383D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5"/>
          <a:stretch/>
        </p:blipFill>
        <p:spPr bwMode="auto">
          <a:xfrm>
            <a:off x="1509674" y="2851800"/>
            <a:ext cx="8389341" cy="3028299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2.4. Site Web de l’entreprise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978B1-B8E6-4C65-83B9-6D41ACF1EC42}"/>
              </a:ext>
            </a:extLst>
          </p:cNvPr>
          <p:cNvSpPr/>
          <p:nvPr/>
        </p:nvSpPr>
        <p:spPr>
          <a:xfrm>
            <a:off x="1845502" y="1686610"/>
            <a:ext cx="79121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site peut fournir</a:t>
            </a: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demandes d’informations,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avis,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plaintes,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réclamations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 commentaires.</a:t>
            </a:r>
          </a:p>
        </p:txBody>
      </p:sp>
      <p:pic>
        <p:nvPicPr>
          <p:cNvPr id="1026" name="Picture 2" descr="Comment fonctionne notre système d'avis clients">
            <a:extLst>
              <a:ext uri="{FF2B5EF4-FFF2-40B4-BE49-F238E27FC236}">
                <a16:creationId xmlns:a16="http://schemas.microsoft.com/office/drawing/2014/main" id="{D2A34B1B-7D1C-D6C3-1843-110F0F80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02" y="2439191"/>
            <a:ext cx="3054392" cy="27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2.5. Réseaux sociaux, forums, blogs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7BAD1-AC11-4D1F-83FB-E6C67E95DDF3}"/>
              </a:ext>
            </a:extLst>
          </p:cNvPr>
          <p:cNvSpPr/>
          <p:nvPr/>
        </p:nvSpPr>
        <p:spPr>
          <a:xfrm>
            <a:off x="630767" y="1559404"/>
            <a:ext cx="111124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en plus d’entreprises utilisent les réseaux sociaux pour toucher les jeunes et les millenials </a:t>
            </a:r>
          </a:p>
          <a:p>
            <a:pPr algn="ctr"/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(Facebook, Instagram, Pinterest, X-Twitter, TikTok, LinkedIn…).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4D467BE-628A-4B7B-AEE5-4BB708E3CF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8"/>
          <a:stretch/>
        </p:blipFill>
        <p:spPr bwMode="auto">
          <a:xfrm>
            <a:off x="5676697" y="2911816"/>
            <a:ext cx="6334963" cy="238678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A0C0D0-97A5-4BC1-8F64-72B6B4375F68}"/>
              </a:ext>
            </a:extLst>
          </p:cNvPr>
          <p:cNvSpPr/>
          <p:nvPr/>
        </p:nvSpPr>
        <p:spPr>
          <a:xfrm>
            <a:off x="310545" y="2911816"/>
            <a:ext cx="512505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faire vivre le compte elles doivent publier régulièrement des informations. </a:t>
            </a:r>
          </a:p>
          <a:p>
            <a:pPr>
              <a:spcBef>
                <a:spcPts val="1800"/>
              </a:spcBef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donc possible d’y suivre </a:t>
            </a:r>
            <a:r>
              <a:rPr lang="fr-FR" sz="22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actualité, ses produits, ses promotions, ses innovations, etc.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0E180-5B36-4BB1-B96A-613A0087A2B7}"/>
              </a:ext>
            </a:extLst>
          </p:cNvPr>
          <p:cNvSpPr/>
          <p:nvPr/>
        </p:nvSpPr>
        <p:spPr>
          <a:xfrm>
            <a:off x="499533" y="5424438"/>
            <a:ext cx="1147233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y trouve également des </a:t>
            </a: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commentaires et avis intéressants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800"/>
              </a:spcBef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cependant aux fakes news et aux </a:t>
            </a:r>
            <a:r>
              <a:rPr lang="fr-FR" sz="2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deepfakes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39557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2.6. Points de vente, salons, foires, échantillons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1CD6B-A20D-4FE1-9004-A29EDD748AD7}"/>
              </a:ext>
            </a:extLst>
          </p:cNvPr>
          <p:cNvSpPr/>
          <p:nvPr/>
        </p:nvSpPr>
        <p:spPr>
          <a:xfrm>
            <a:off x="364901" y="1506550"/>
            <a:ext cx="542200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n’y a pas qu’Internet. </a:t>
            </a:r>
          </a:p>
          <a:p>
            <a:pPr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L'entreprise peut collecter les informations directement auprès des concurrents, dans les magasins, sur les salons, sur les foires… 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EC53FAC-1C7F-48D1-ABD6-2A8D5F0F94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32" y="1665801"/>
            <a:ext cx="6118513" cy="169842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2311DF-8471-4AC5-A794-9EF4DF530CFA}"/>
              </a:ext>
            </a:extLst>
          </p:cNvPr>
          <p:cNvSpPr/>
          <p:nvPr/>
        </p:nvSpPr>
        <p:spPr>
          <a:xfrm>
            <a:off x="584200" y="3827133"/>
            <a:ext cx="107188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y trouver des informations sur les produits, les innovations…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discutant avec les vendeurs elle peut obtenir des informations sur les projets de la société.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également acheter les produits concurrents ou obtenir des échantillons pour en identifier les caractéristiques et les spécificités. 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peut s’abonner aux lettres d’informations des entreprises cibles.</a:t>
            </a:r>
          </a:p>
        </p:txBody>
      </p:sp>
    </p:spTree>
    <p:extLst>
      <p:ext uri="{BB962C8B-B14F-4D97-AF65-F5344CB8AC3E}">
        <p14:creationId xmlns:p14="http://schemas.microsoft.com/office/powerpoint/2010/main" val="17049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195" y="4301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3600" b="1" dirty="0">
                <a:solidFill>
                  <a:srgbClr val="FFFF00"/>
                </a:solidFill>
                <a:latin typeface="Arial" panose="020B0604020202020204" pitchFamily="34" charset="0"/>
              </a:rPr>
              <a:t>2. Rechercher où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48465E-A778-4F98-961C-6579E71D0F49}"/>
              </a:ext>
            </a:extLst>
          </p:cNvPr>
          <p:cNvSpPr/>
          <p:nvPr/>
        </p:nvSpPr>
        <p:spPr>
          <a:xfrm>
            <a:off x="177195" y="791768"/>
            <a:ext cx="10676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>
                <a:latin typeface="Arial" panose="020B0604020202020204" pitchFamily="34" charset="0"/>
                <a:cs typeface="Times New Roman" panose="02020603050405020304" pitchFamily="18" charset="0"/>
              </a:rPr>
              <a:t>2.7</a:t>
            </a:r>
            <a:r>
              <a:rPr lang="fr-F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. PGI, clients, commerciaux, SAV</a:t>
            </a:r>
            <a:endParaRPr lang="fr-FR" sz="4000" b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A0565-03F7-4CC2-99C2-7BC1E0A073C3}"/>
              </a:ext>
            </a:extLst>
          </p:cNvPr>
          <p:cNvSpPr/>
          <p:nvPr/>
        </p:nvSpPr>
        <p:spPr>
          <a:xfrm>
            <a:off x="700594" y="1674673"/>
            <a:ext cx="100970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L’entreprise peut interroger ses clients pour connaitre leurs avis. 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informations peuvent être extraites du PGI de l’entreprise sous le forme de statistiques, 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informations sont disponibles auprès des commerciaux qui sont en contacts avec la clientèle. </a:t>
            </a:r>
          </a:p>
          <a:p>
            <a:pPr marL="3429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SAV peut fournir de nombreuses informations sur les problèmes rencontrés par les clients et leurs avis sur les produits et services de l’entreprise.</a:t>
            </a:r>
          </a:p>
        </p:txBody>
      </p:sp>
      <p:pic>
        <p:nvPicPr>
          <p:cNvPr id="2050" name="Picture 2" descr="LE SERVICE APRÈS VENTE DBC RÉNOVATION | DBC Rénovation">
            <a:extLst>
              <a:ext uri="{FF2B5EF4-FFF2-40B4-BE49-F238E27FC236}">
                <a16:creationId xmlns:a16="http://schemas.microsoft.com/office/drawing/2014/main" id="{752D52C5-6805-ADFC-1248-D66A6C07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56" y="501571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</TotalTime>
  <Words>540</Words>
  <Application>Microsoft Office PowerPoint</Application>
  <PresentationFormat>Grand écran</PresentationFormat>
  <Paragraphs>56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Symbol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48</cp:revision>
  <dcterms:created xsi:type="dcterms:W3CDTF">2014-01-14T07:42:30Z</dcterms:created>
  <dcterms:modified xsi:type="dcterms:W3CDTF">2024-02-19T23:13:50Z</dcterms:modified>
</cp:coreProperties>
</file>