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8" r:id="rId3"/>
    <p:sldId id="257"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20/02/2024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050492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20/02/2024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41772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20/02/2024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93940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20/02/2024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251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20/02/2024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92622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20/02/2024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01835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20/02/2024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5732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20/02/2024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639470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20/02/2024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2352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20/02/2024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11819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20/02/2024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056062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20/02/2024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914332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20/02/2024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719094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20/02/2024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83922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20/02/2024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42692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20/02/2024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116602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20/02/2024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2481562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20/02/2024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60220490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8782"/>
            <a:ext cx="4237057" cy="584775"/>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3200" b="1" dirty="0">
                <a:solidFill>
                  <a:srgbClr val="FFFF00"/>
                </a:solidFill>
                <a:latin typeface="Arial" panose="020B0604020202020204" pitchFamily="34" charset="0"/>
              </a:rPr>
              <a:t>1. Rechercher quoi ?</a:t>
            </a:r>
          </a:p>
        </p:txBody>
      </p:sp>
      <p:sp>
        <p:nvSpPr>
          <p:cNvPr id="4" name="Rectangle 3">
            <a:extLst>
              <a:ext uri="{FF2B5EF4-FFF2-40B4-BE49-F238E27FC236}">
                <a16:creationId xmlns:a16="http://schemas.microsoft.com/office/drawing/2014/main" id="{3E57C920-F833-4F96-955C-DFFC38B0ED5F}"/>
              </a:ext>
            </a:extLst>
          </p:cNvPr>
          <p:cNvSpPr/>
          <p:nvPr/>
        </p:nvSpPr>
        <p:spPr>
          <a:xfrm>
            <a:off x="1499505" y="3188227"/>
            <a:ext cx="9370739" cy="2123658"/>
          </a:xfrm>
          <a:prstGeom prst="rect">
            <a:avLst/>
          </a:prstGeom>
        </p:spPr>
        <p:txBody>
          <a:bodyPr wrap="square">
            <a:spAutoFit/>
          </a:bodyPr>
          <a:lstStyle/>
          <a:p>
            <a:pPr algn="ctr">
              <a:spcBef>
                <a:spcPts val="2400"/>
              </a:spcBef>
              <a:spcAft>
                <a:spcPts val="0"/>
              </a:spcAft>
            </a:pPr>
            <a:r>
              <a:rPr lang="fr-FR" sz="2800" dirty="0">
                <a:latin typeface="Arial" panose="020B0604020202020204" pitchFamily="34" charset="0"/>
                <a:ea typeface="Calibri" panose="020F0502020204030204" pitchFamily="34" charset="0"/>
                <a:cs typeface="Times New Roman" panose="02020603050405020304" pitchFamily="18" charset="0"/>
              </a:rPr>
              <a:t>L’entreprise doit mettre en place une politique et des outils de surveillance </a:t>
            </a:r>
          </a:p>
          <a:p>
            <a:pPr algn="ctr">
              <a:spcBef>
                <a:spcPts val="2400"/>
              </a:spcBef>
              <a:spcAft>
                <a:spcPts val="0"/>
              </a:spcAft>
            </a:pPr>
            <a:r>
              <a:rPr lang="fr-FR" sz="2800" dirty="0">
                <a:latin typeface="Arial" panose="020B0604020202020204" pitchFamily="34" charset="0"/>
                <a:ea typeface="Calibri" panose="020F0502020204030204" pitchFamily="34" charset="0"/>
                <a:cs typeface="Times New Roman" panose="02020603050405020304" pitchFamily="18" charset="0"/>
              </a:rPr>
              <a:t>pour capter toutes les informations susceptibles de modifier son environnement. </a:t>
            </a:r>
          </a:p>
        </p:txBody>
      </p:sp>
      <p:pic>
        <p:nvPicPr>
          <p:cNvPr id="2050" name="Picture 2" descr="Veille commerciale : définition + exemple afin de dominer la concurrence">
            <a:extLst>
              <a:ext uri="{FF2B5EF4-FFF2-40B4-BE49-F238E27FC236}">
                <a16:creationId xmlns:a16="http://schemas.microsoft.com/office/drawing/2014/main" id="{EF22D9FB-6338-8403-0CD9-2DEA1BC2590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377"/>
          <a:stretch/>
        </p:blipFill>
        <p:spPr bwMode="auto">
          <a:xfrm>
            <a:off x="4162680" y="939349"/>
            <a:ext cx="3732723" cy="20824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8782"/>
            <a:ext cx="4237057" cy="584775"/>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3200" b="1" dirty="0">
                <a:solidFill>
                  <a:srgbClr val="FFFF00"/>
                </a:solidFill>
                <a:latin typeface="Arial" panose="020B0604020202020204" pitchFamily="34" charset="0"/>
              </a:rPr>
              <a:t>1. Rechercher quoi ?</a:t>
            </a:r>
          </a:p>
        </p:txBody>
      </p:sp>
      <p:sp>
        <p:nvSpPr>
          <p:cNvPr id="2" name="Rectangle 1">
            <a:extLst>
              <a:ext uri="{FF2B5EF4-FFF2-40B4-BE49-F238E27FC236}">
                <a16:creationId xmlns:a16="http://schemas.microsoft.com/office/drawing/2014/main" id="{E2186F7E-4A3F-4536-9073-4447AFBE2A05}"/>
              </a:ext>
            </a:extLst>
          </p:cNvPr>
          <p:cNvSpPr/>
          <p:nvPr/>
        </p:nvSpPr>
        <p:spPr>
          <a:xfrm>
            <a:off x="1646257" y="1283803"/>
            <a:ext cx="8175076" cy="4185761"/>
          </a:xfrm>
          <a:prstGeom prst="rect">
            <a:avLst/>
          </a:prstGeom>
        </p:spPr>
        <p:txBody>
          <a:bodyPr wrap="square">
            <a:spAutoFit/>
          </a:bodyPr>
          <a:lstStyle/>
          <a:p>
            <a:pPr algn="just">
              <a:spcBef>
                <a:spcPts val="1800"/>
              </a:spcBef>
              <a:spcAft>
                <a:spcPts val="0"/>
              </a:spcAft>
            </a:pPr>
            <a:r>
              <a:rPr lang="fr-FR" sz="2200" dirty="0">
                <a:latin typeface="Arial" panose="020B0604020202020204" pitchFamily="34" charset="0"/>
                <a:ea typeface="Calibri" panose="020F0502020204030204" pitchFamily="34" charset="0"/>
                <a:cs typeface="Times New Roman" panose="02020603050405020304" pitchFamily="18" charset="0"/>
              </a:rPr>
              <a:t>La recherche va concerner les informations qui ont trait au domaine d'activité de l'entreprise : </a:t>
            </a:r>
          </a:p>
          <a:p>
            <a:pPr lvl="6" indent="-444500" algn="just">
              <a:spcBef>
                <a:spcPts val="1800"/>
              </a:spcBef>
              <a:buFont typeface="Wingdings" panose="05000000000000000000" pitchFamily="2" charset="2"/>
              <a:buChar char="q"/>
            </a:pPr>
            <a:r>
              <a:rPr lang="fr-FR" sz="22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ses produits, </a:t>
            </a:r>
          </a:p>
          <a:p>
            <a:pPr lvl="6" indent="-444500" algn="just">
              <a:spcBef>
                <a:spcPts val="1800"/>
              </a:spcBef>
              <a:buFont typeface="Wingdings" panose="05000000000000000000" pitchFamily="2" charset="2"/>
              <a:buChar char="q"/>
            </a:pPr>
            <a:r>
              <a:rPr lang="fr-FR" sz="22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ses services, </a:t>
            </a:r>
          </a:p>
          <a:p>
            <a:pPr lvl="6" indent="-444500" algn="just">
              <a:spcBef>
                <a:spcPts val="1800"/>
              </a:spcBef>
              <a:buFont typeface="Wingdings" panose="05000000000000000000" pitchFamily="2" charset="2"/>
              <a:buChar char="q"/>
            </a:pPr>
            <a:r>
              <a:rPr lang="fr-FR" sz="22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ses concurrents, </a:t>
            </a:r>
          </a:p>
          <a:p>
            <a:pPr lvl="6" indent="-444500" algn="just">
              <a:spcBef>
                <a:spcPts val="1800"/>
              </a:spcBef>
              <a:buFont typeface="Wingdings" panose="05000000000000000000" pitchFamily="2" charset="2"/>
              <a:buChar char="q"/>
            </a:pPr>
            <a:r>
              <a:rPr lang="fr-FR" sz="22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ses fournisseurs, </a:t>
            </a:r>
          </a:p>
          <a:p>
            <a:pPr lvl="6" indent="-444500" algn="just">
              <a:spcBef>
                <a:spcPts val="1800"/>
              </a:spcBef>
              <a:buFont typeface="Wingdings" panose="05000000000000000000" pitchFamily="2" charset="2"/>
              <a:buChar char="q"/>
            </a:pPr>
            <a:r>
              <a:rPr lang="fr-FR" sz="22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ses clients. </a:t>
            </a:r>
          </a:p>
          <a:p>
            <a:pPr algn="just">
              <a:spcBef>
                <a:spcPts val="1800"/>
              </a:spcBef>
              <a:spcAft>
                <a:spcPts val="0"/>
              </a:spcAft>
            </a:pPr>
            <a:r>
              <a:rPr lang="fr-FR" sz="2200" dirty="0">
                <a:latin typeface="Arial" panose="020B0604020202020204" pitchFamily="34" charset="0"/>
                <a:ea typeface="Calibri" panose="020F0502020204030204" pitchFamily="34" charset="0"/>
                <a:cs typeface="Times New Roman" panose="02020603050405020304" pitchFamily="18" charset="0"/>
              </a:rPr>
              <a:t>Elle doit identifier les </a:t>
            </a:r>
            <a:r>
              <a:rPr lang="fr-FR" sz="2200" b="1" dirty="0">
                <a:latin typeface="Arial" panose="020B0604020202020204" pitchFamily="34" charset="0"/>
                <a:ea typeface="Calibri" panose="020F0502020204030204" pitchFamily="34" charset="0"/>
                <a:cs typeface="Times New Roman" panose="02020603050405020304" pitchFamily="18" charset="0"/>
              </a:rPr>
              <a:t>mots-clés</a:t>
            </a:r>
            <a:r>
              <a:rPr lang="fr-FR" sz="2200" dirty="0">
                <a:latin typeface="Arial" panose="020B0604020202020204" pitchFamily="34" charset="0"/>
                <a:ea typeface="Calibri" panose="020F0502020204030204" pitchFamily="34" charset="0"/>
                <a:cs typeface="Times New Roman" panose="02020603050405020304" pitchFamily="18" charset="0"/>
              </a:rPr>
              <a:t> à utiliser lors des recherches. </a:t>
            </a:r>
          </a:p>
        </p:txBody>
      </p:sp>
      <p:pic>
        <p:nvPicPr>
          <p:cNvPr id="1026" name="Picture 2" descr="Les étapes pour une veille concurrentielle efficace | nomad consultants">
            <a:extLst>
              <a:ext uri="{FF2B5EF4-FFF2-40B4-BE49-F238E27FC236}">
                <a16:creationId xmlns:a16="http://schemas.microsoft.com/office/drawing/2014/main" id="{300FC460-4D97-7FFB-8781-EFF40F1AB4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052" y="2647950"/>
            <a:ext cx="2924175" cy="156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72433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8782"/>
            <a:ext cx="4237057" cy="584775"/>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3200" b="1" dirty="0">
                <a:solidFill>
                  <a:srgbClr val="FFFF00"/>
                </a:solidFill>
                <a:latin typeface="Arial" panose="020B0604020202020204" pitchFamily="34" charset="0"/>
              </a:rPr>
              <a:t>1. Rechercher quoi ?</a:t>
            </a:r>
          </a:p>
        </p:txBody>
      </p:sp>
      <p:sp>
        <p:nvSpPr>
          <p:cNvPr id="2" name="Rectangle 1">
            <a:extLst>
              <a:ext uri="{FF2B5EF4-FFF2-40B4-BE49-F238E27FC236}">
                <a16:creationId xmlns:a16="http://schemas.microsoft.com/office/drawing/2014/main" id="{E2186F7E-4A3F-4536-9073-4447AFBE2A05}"/>
              </a:ext>
            </a:extLst>
          </p:cNvPr>
          <p:cNvSpPr/>
          <p:nvPr/>
        </p:nvSpPr>
        <p:spPr>
          <a:xfrm>
            <a:off x="1296473" y="1498242"/>
            <a:ext cx="9092382" cy="4201150"/>
          </a:xfrm>
          <a:prstGeom prst="rect">
            <a:avLst/>
          </a:prstGeom>
        </p:spPr>
        <p:txBody>
          <a:bodyPr wrap="square">
            <a:spAutoFit/>
          </a:bodyPr>
          <a:lstStyle/>
          <a:p>
            <a:pPr algn="just">
              <a:spcBef>
                <a:spcPts val="600"/>
              </a:spcBef>
              <a:spcAft>
                <a:spcPts val="0"/>
              </a:spcAft>
            </a:pPr>
            <a:r>
              <a:rPr lang="fr-FR" sz="2200" dirty="0">
                <a:latin typeface="Arial" panose="020B0604020202020204" pitchFamily="34" charset="0"/>
                <a:ea typeface="Calibri" panose="020F0502020204030204" pitchFamily="34" charset="0"/>
                <a:cs typeface="Times New Roman" panose="02020603050405020304" pitchFamily="18" charset="0"/>
              </a:rPr>
              <a:t>Attention, une recherche </a:t>
            </a:r>
            <a:r>
              <a:rPr lang="fr-FR" sz="2200" b="1" dirty="0">
                <a:latin typeface="Arial" panose="020B0604020202020204" pitchFamily="34" charset="0"/>
                <a:ea typeface="Calibri" panose="020F0502020204030204" pitchFamily="34" charset="0"/>
                <a:cs typeface="Times New Roman" panose="02020603050405020304" pitchFamily="18" charset="0"/>
              </a:rPr>
              <a:t>systématique et constante </a:t>
            </a:r>
            <a:r>
              <a:rPr lang="fr-FR" sz="2200" dirty="0">
                <a:latin typeface="Arial" panose="020B0604020202020204" pitchFamily="34" charset="0"/>
                <a:ea typeface="Calibri" panose="020F0502020204030204" pitchFamily="34" charset="0"/>
                <a:cs typeface="Times New Roman" panose="02020603050405020304" pitchFamily="18" charset="0"/>
              </a:rPr>
              <a:t>sur tous les mots-clés peut prendre beaucoup de temps et aboutir à une saturation d'informations dont il est difficile d'extraire les plus intéressantes. </a:t>
            </a:r>
          </a:p>
          <a:p>
            <a:pPr algn="just">
              <a:spcBef>
                <a:spcPts val="600"/>
              </a:spcBef>
              <a:spcAft>
                <a:spcPts val="0"/>
              </a:spcAft>
            </a:pPr>
            <a:endParaRPr lang="fr-FR" sz="2200" dirty="0">
              <a:latin typeface="Arial" panose="020B0604020202020204" pitchFamily="34" charset="0"/>
              <a:ea typeface="Calibri" panose="020F0502020204030204" pitchFamily="34" charset="0"/>
              <a:cs typeface="Times New Roman" panose="02020603050405020304" pitchFamily="18" charset="0"/>
            </a:endParaRPr>
          </a:p>
          <a:p>
            <a:pPr algn="ctr">
              <a:spcBef>
                <a:spcPts val="600"/>
              </a:spcBef>
              <a:spcAft>
                <a:spcPts val="0"/>
              </a:spcAft>
            </a:pPr>
            <a:r>
              <a:rPr lang="fr-FR" sz="22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Il faut hiérarchiser les mots-clés de façon à concentrer les requêtes sur les thèmes les plus importants pour l’entreprise.</a:t>
            </a:r>
          </a:p>
          <a:p>
            <a:pPr>
              <a:spcBef>
                <a:spcPts val="600"/>
              </a:spcBef>
              <a:spcAft>
                <a:spcPts val="0"/>
              </a:spcAft>
            </a:pPr>
            <a:endParaRPr lang="fr-FR" sz="2200" b="1" dirty="0">
              <a:solidFill>
                <a:srgbClr val="FFFF00"/>
              </a:solidFill>
              <a:latin typeface="Arial" panose="020B0604020202020204" pitchFamily="34" charset="0"/>
              <a:ea typeface="Calibri" panose="020F0502020204030204" pitchFamily="34" charset="0"/>
              <a:cs typeface="Times New Roman" panose="02020603050405020304" pitchFamily="18" charset="0"/>
            </a:endParaRPr>
          </a:p>
          <a:p>
            <a:pPr>
              <a:spcBef>
                <a:spcPts val="600"/>
              </a:spcBef>
            </a:pPr>
            <a:r>
              <a:rPr lang="fr-FR" sz="2200" dirty="0">
                <a:effectLst/>
                <a:latin typeface="Arial" panose="020B0604020202020204" pitchFamily="34" charset="0"/>
                <a:ea typeface="Calibri" panose="020F0502020204030204" pitchFamily="34" charset="0"/>
                <a:cs typeface="Times New Roman" panose="02020603050405020304" pitchFamily="18" charset="0"/>
              </a:rPr>
              <a:t>Les résultats produits par les IA génératives doivent être contrôlés et validés avant diffusion dans la mesure ou elles peuvent contenir des hallucinations qui sont des informations fausses créées par l’IA.</a:t>
            </a:r>
          </a:p>
          <a:p>
            <a:pPr algn="ctr">
              <a:spcBef>
                <a:spcPts val="600"/>
              </a:spcBef>
              <a:spcAft>
                <a:spcPts val="0"/>
              </a:spcAft>
            </a:pPr>
            <a:endParaRPr lang="fr-FR" sz="2200" b="1" dirty="0">
              <a:solidFill>
                <a:srgbClr val="FFFF00"/>
              </a:solidFill>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07927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251</TotalTime>
  <Words>162</Words>
  <Application>Microsoft Office PowerPoint</Application>
  <PresentationFormat>Grand écran</PresentationFormat>
  <Paragraphs>17</Paragraphs>
  <Slides>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vt:i4>
      </vt:variant>
    </vt:vector>
  </HeadingPairs>
  <TitlesOfParts>
    <vt:vector size="8" baseType="lpstr">
      <vt:lpstr>Arial</vt:lpstr>
      <vt:lpstr>Century Gothic</vt:lpstr>
      <vt:lpstr>Wingdings</vt:lpstr>
      <vt:lpstr>Wingdings 3</vt:lpstr>
      <vt:lpstr>Ion</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44</cp:revision>
  <dcterms:created xsi:type="dcterms:W3CDTF">2014-01-14T07:42:30Z</dcterms:created>
  <dcterms:modified xsi:type="dcterms:W3CDTF">2024-02-19T23:08:30Z</dcterms:modified>
</cp:coreProperties>
</file>