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6"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6432B-17EA-497E-8579-DEFFD360C54A}" type="doc">
      <dgm:prSet loTypeId="urn:microsoft.com/office/officeart/2005/8/layout/equation1" loCatId="relationship" qsTypeId="urn:microsoft.com/office/officeart/2005/8/quickstyle/3d1" qsCatId="3D" csTypeId="urn:microsoft.com/office/officeart/2005/8/colors/accent1_2" csCatId="accent1" phldr="1"/>
      <dgm:spPr/>
    </dgm:pt>
    <dgm:pt modelId="{944AE307-872E-4C0B-B3DE-2719E2CD1FD7}">
      <dgm:prSet phldrT="[Texte]" custT="1"/>
      <dgm:spPr/>
      <dgm:t>
        <a:bodyPr/>
        <a:lstStyle/>
        <a:p>
          <a:pPr algn="ctr"/>
          <a:r>
            <a:rPr lang="fr-FR" sz="1800" b="1">
              <a:solidFill>
                <a:srgbClr val="FF0000"/>
              </a:solidFill>
              <a:latin typeface="Arial" panose="020B0604020202020204" pitchFamily="34" charset="0"/>
              <a:cs typeface="Arial" panose="020B0604020202020204" pitchFamily="34" charset="0"/>
            </a:rPr>
            <a:t>Analyse concurrence</a:t>
          </a:r>
        </a:p>
      </dgm:t>
    </dgm:pt>
    <dgm:pt modelId="{654FAE46-50A7-4DFD-B228-52938F96E6B8}" type="parTrans" cxnId="{7895BAB7-6706-4A9E-A60C-A93C769AB515}">
      <dgm:prSet/>
      <dgm:spPr/>
      <dgm:t>
        <a:bodyPr/>
        <a:lstStyle/>
        <a:p>
          <a:pPr algn="ctr"/>
          <a:endParaRPr lang="fr-FR" sz="1800" b="1">
            <a:solidFill>
              <a:srgbClr val="FF0000"/>
            </a:solidFill>
            <a:latin typeface="Arial" panose="020B0604020202020204" pitchFamily="34" charset="0"/>
            <a:cs typeface="Arial" panose="020B0604020202020204" pitchFamily="34" charset="0"/>
          </a:endParaRPr>
        </a:p>
      </dgm:t>
    </dgm:pt>
    <dgm:pt modelId="{2A9F08FF-983E-47EE-97AC-0BE91DBE2B22}" type="sibTrans" cxnId="{7895BAB7-6706-4A9E-A60C-A93C769AB515}">
      <dgm:prSet custT="1"/>
      <dgm:spPr/>
      <dgm:t>
        <a:bodyPr/>
        <a:lstStyle/>
        <a:p>
          <a:pPr algn="ctr"/>
          <a:endParaRPr lang="fr-FR" sz="1800" b="1">
            <a:solidFill>
              <a:srgbClr val="FF0000"/>
            </a:solidFill>
            <a:latin typeface="Arial" panose="020B0604020202020204" pitchFamily="34" charset="0"/>
            <a:cs typeface="Arial" panose="020B0604020202020204" pitchFamily="34" charset="0"/>
          </a:endParaRPr>
        </a:p>
      </dgm:t>
    </dgm:pt>
    <dgm:pt modelId="{E5E68A6C-86EA-4346-B843-DF74C01B03C6}">
      <dgm:prSet phldrT="[Texte]" custT="1"/>
      <dgm:spPr/>
      <dgm:t>
        <a:bodyPr/>
        <a:lstStyle/>
        <a:p>
          <a:pPr algn="ctr"/>
          <a:r>
            <a:rPr lang="fr-FR" sz="1800" b="1" dirty="0">
              <a:solidFill>
                <a:srgbClr val="FF0000"/>
              </a:solidFill>
              <a:latin typeface="Arial" panose="020B0604020202020204" pitchFamily="34" charset="0"/>
              <a:cs typeface="Arial" panose="020B0604020202020204" pitchFamily="34" charset="0"/>
            </a:rPr>
            <a:t>Analyse du marché</a:t>
          </a:r>
        </a:p>
      </dgm:t>
    </dgm:pt>
    <dgm:pt modelId="{DA706CB0-D26E-4E24-807C-9425A1837F9A}" type="parTrans" cxnId="{7A8F2568-DC44-4606-B2E9-DD01E97BA950}">
      <dgm:prSet/>
      <dgm:spPr/>
      <dgm:t>
        <a:bodyPr/>
        <a:lstStyle/>
        <a:p>
          <a:pPr algn="ctr"/>
          <a:endParaRPr lang="fr-FR" sz="1800" b="1">
            <a:solidFill>
              <a:srgbClr val="FF0000"/>
            </a:solidFill>
            <a:latin typeface="Arial" panose="020B0604020202020204" pitchFamily="34" charset="0"/>
            <a:cs typeface="Arial" panose="020B0604020202020204" pitchFamily="34" charset="0"/>
          </a:endParaRPr>
        </a:p>
      </dgm:t>
    </dgm:pt>
    <dgm:pt modelId="{C09C619B-0F63-49FD-9BD8-04C82B582261}" type="sibTrans" cxnId="{7A8F2568-DC44-4606-B2E9-DD01E97BA950}">
      <dgm:prSet custT="1"/>
      <dgm:spPr/>
      <dgm:t>
        <a:bodyPr/>
        <a:lstStyle/>
        <a:p>
          <a:pPr algn="ctr"/>
          <a:endParaRPr lang="fr-FR" sz="1800" b="1">
            <a:solidFill>
              <a:srgbClr val="FF0000"/>
            </a:solidFill>
            <a:latin typeface="Arial" panose="020B0604020202020204" pitchFamily="34" charset="0"/>
            <a:cs typeface="Arial" panose="020B0604020202020204" pitchFamily="34" charset="0"/>
          </a:endParaRPr>
        </a:p>
      </dgm:t>
    </dgm:pt>
    <dgm:pt modelId="{03CD81F3-6096-412E-A4F0-ADF4E42A410F}">
      <dgm:prSet phldrT="[Texte]" custT="1"/>
      <dgm:spPr/>
      <dgm:t>
        <a:bodyPr/>
        <a:lstStyle/>
        <a:p>
          <a:pPr algn="ctr"/>
          <a:r>
            <a:rPr lang="fr-FR" sz="1800" b="1">
              <a:solidFill>
                <a:srgbClr val="FF0000"/>
              </a:solidFill>
              <a:latin typeface="Arial" panose="020B0604020202020204" pitchFamily="34" charset="0"/>
              <a:cs typeface="Arial" panose="020B0604020202020204" pitchFamily="34" charset="0"/>
            </a:rPr>
            <a:t>Veille commerciale</a:t>
          </a:r>
        </a:p>
      </dgm:t>
    </dgm:pt>
    <dgm:pt modelId="{CCD1631A-0CDE-4194-9923-3533B34B639F}" type="parTrans" cxnId="{8B9A699A-D9D2-41D1-9B84-C03425B9177E}">
      <dgm:prSet/>
      <dgm:spPr/>
      <dgm:t>
        <a:bodyPr/>
        <a:lstStyle/>
        <a:p>
          <a:pPr algn="ctr"/>
          <a:endParaRPr lang="fr-FR" sz="1800">
            <a:solidFill>
              <a:srgbClr val="FF0000"/>
            </a:solidFill>
          </a:endParaRPr>
        </a:p>
      </dgm:t>
    </dgm:pt>
    <dgm:pt modelId="{1BC253EA-DE35-4E23-A258-3F8093B6D922}" type="sibTrans" cxnId="{8B9A699A-D9D2-41D1-9B84-C03425B9177E}">
      <dgm:prSet/>
      <dgm:spPr/>
      <dgm:t>
        <a:bodyPr/>
        <a:lstStyle/>
        <a:p>
          <a:pPr algn="ctr"/>
          <a:endParaRPr lang="fr-FR" sz="1800">
            <a:solidFill>
              <a:srgbClr val="FF0000"/>
            </a:solidFill>
          </a:endParaRPr>
        </a:p>
      </dgm:t>
    </dgm:pt>
    <dgm:pt modelId="{A0D702DF-0768-4F7C-887D-B0C604869F32}">
      <dgm:prSet phldrT="[Texte]" custT="1"/>
      <dgm:spPr/>
      <dgm:t>
        <a:bodyPr/>
        <a:lstStyle/>
        <a:p>
          <a:pPr algn="ctr"/>
          <a:r>
            <a:rPr lang="fr-FR" sz="1800" b="1">
              <a:solidFill>
                <a:srgbClr val="FF0000"/>
              </a:solidFill>
              <a:latin typeface="Arial" panose="020B0604020202020204" pitchFamily="34" charset="0"/>
              <a:cs typeface="Arial" panose="020B0604020202020204" pitchFamily="34" charset="0"/>
            </a:rPr>
            <a:t>Analyses retours clients</a:t>
          </a:r>
        </a:p>
      </dgm:t>
    </dgm:pt>
    <dgm:pt modelId="{A1D17925-A2B1-4898-A198-393B73A1A5D4}" type="parTrans" cxnId="{15FD10D7-0306-4A89-BFE4-6A69768ABDA7}">
      <dgm:prSet/>
      <dgm:spPr/>
      <dgm:t>
        <a:bodyPr/>
        <a:lstStyle/>
        <a:p>
          <a:pPr algn="ctr"/>
          <a:endParaRPr lang="fr-FR" sz="4400">
            <a:solidFill>
              <a:srgbClr val="FF0000"/>
            </a:solidFill>
          </a:endParaRPr>
        </a:p>
      </dgm:t>
    </dgm:pt>
    <dgm:pt modelId="{C408B06B-5040-436C-B67D-7AEB2934760C}" type="sibTrans" cxnId="{15FD10D7-0306-4A89-BFE4-6A69768ABDA7}">
      <dgm:prSet custT="1"/>
      <dgm:spPr/>
      <dgm:t>
        <a:bodyPr/>
        <a:lstStyle/>
        <a:p>
          <a:pPr algn="ctr"/>
          <a:endParaRPr lang="fr-FR" sz="1800">
            <a:solidFill>
              <a:srgbClr val="FF0000"/>
            </a:solidFill>
          </a:endParaRPr>
        </a:p>
      </dgm:t>
    </dgm:pt>
    <dgm:pt modelId="{41F49038-8753-43F8-AFD1-9DF072DD2CFF}" type="pres">
      <dgm:prSet presAssocID="{8BA6432B-17EA-497E-8579-DEFFD360C54A}" presName="linearFlow" presStyleCnt="0">
        <dgm:presLayoutVars>
          <dgm:dir val="rev"/>
          <dgm:resizeHandles val="exact"/>
        </dgm:presLayoutVars>
      </dgm:prSet>
      <dgm:spPr/>
    </dgm:pt>
    <dgm:pt modelId="{1981CC80-DB90-4F26-A215-7906FCD9987B}" type="pres">
      <dgm:prSet presAssocID="{E5E68A6C-86EA-4346-B843-DF74C01B03C6}" presName="node" presStyleLbl="node1" presStyleIdx="0" presStyleCnt="4" custScaleX="210511">
        <dgm:presLayoutVars>
          <dgm:bulletEnabled val="1"/>
        </dgm:presLayoutVars>
      </dgm:prSet>
      <dgm:spPr/>
    </dgm:pt>
    <dgm:pt modelId="{2A7DC258-9EBC-4C33-81C6-443A89AB6557}" type="pres">
      <dgm:prSet presAssocID="{C09C619B-0F63-49FD-9BD8-04C82B582261}" presName="spacerL" presStyleCnt="0"/>
      <dgm:spPr/>
    </dgm:pt>
    <dgm:pt modelId="{D263BA9C-6217-4140-B739-8EEE2FB3EED9}" type="pres">
      <dgm:prSet presAssocID="{C09C619B-0F63-49FD-9BD8-04C82B582261}" presName="sibTrans" presStyleLbl="sibTrans2D1" presStyleIdx="0" presStyleCnt="3"/>
      <dgm:spPr/>
    </dgm:pt>
    <dgm:pt modelId="{0FA48676-D4C4-4872-893B-084357244FAF}" type="pres">
      <dgm:prSet presAssocID="{C09C619B-0F63-49FD-9BD8-04C82B582261}" presName="spacerR" presStyleCnt="0"/>
      <dgm:spPr/>
    </dgm:pt>
    <dgm:pt modelId="{54111E69-6EFC-4603-8F92-7AA5CF758752}" type="pres">
      <dgm:prSet presAssocID="{A0D702DF-0768-4F7C-887D-B0C604869F32}" presName="node" presStyleLbl="node1" presStyleIdx="1" presStyleCnt="4" custScaleX="221414">
        <dgm:presLayoutVars>
          <dgm:bulletEnabled val="1"/>
        </dgm:presLayoutVars>
      </dgm:prSet>
      <dgm:spPr/>
    </dgm:pt>
    <dgm:pt modelId="{18F41161-5F73-41E3-B803-541191532419}" type="pres">
      <dgm:prSet presAssocID="{C408B06B-5040-436C-B67D-7AEB2934760C}" presName="spacerL" presStyleCnt="0"/>
      <dgm:spPr/>
    </dgm:pt>
    <dgm:pt modelId="{86CD3F83-E550-4923-A757-47754DAD2C33}" type="pres">
      <dgm:prSet presAssocID="{C408B06B-5040-436C-B67D-7AEB2934760C}" presName="sibTrans" presStyleLbl="sibTrans2D1" presStyleIdx="1" presStyleCnt="3"/>
      <dgm:spPr/>
    </dgm:pt>
    <dgm:pt modelId="{7DB1C58E-2DE1-4870-91A4-2722284F334A}" type="pres">
      <dgm:prSet presAssocID="{C408B06B-5040-436C-B67D-7AEB2934760C}" presName="spacerR" presStyleCnt="0"/>
      <dgm:spPr/>
    </dgm:pt>
    <dgm:pt modelId="{8862E66F-FD5A-481C-8ABA-EC427721F858}" type="pres">
      <dgm:prSet presAssocID="{944AE307-872E-4C0B-B3DE-2719E2CD1FD7}" presName="node" presStyleLbl="node1" presStyleIdx="2" presStyleCnt="4" custScaleX="213750">
        <dgm:presLayoutVars>
          <dgm:bulletEnabled val="1"/>
        </dgm:presLayoutVars>
      </dgm:prSet>
      <dgm:spPr/>
    </dgm:pt>
    <dgm:pt modelId="{67220BFD-8507-4FCA-8698-41D7A2F1ACB3}" type="pres">
      <dgm:prSet presAssocID="{2A9F08FF-983E-47EE-97AC-0BE91DBE2B22}" presName="spacerL" presStyleCnt="0"/>
      <dgm:spPr/>
    </dgm:pt>
    <dgm:pt modelId="{42F59F4C-E79E-4E15-85AA-8642BD0BB1E9}" type="pres">
      <dgm:prSet presAssocID="{2A9F08FF-983E-47EE-97AC-0BE91DBE2B22}" presName="sibTrans" presStyleLbl="sibTrans2D1" presStyleIdx="2" presStyleCnt="3"/>
      <dgm:spPr/>
    </dgm:pt>
    <dgm:pt modelId="{B7A44C1F-1950-4BA9-92D3-750360D39549}" type="pres">
      <dgm:prSet presAssocID="{2A9F08FF-983E-47EE-97AC-0BE91DBE2B22}" presName="spacerR" presStyleCnt="0"/>
      <dgm:spPr/>
    </dgm:pt>
    <dgm:pt modelId="{AC1D2177-CC66-410D-AC73-9E7297739826}" type="pres">
      <dgm:prSet presAssocID="{03CD81F3-6096-412E-A4F0-ADF4E42A410F}" presName="node" presStyleLbl="node1" presStyleIdx="3" presStyleCnt="4" custScaleX="219087">
        <dgm:presLayoutVars>
          <dgm:bulletEnabled val="1"/>
        </dgm:presLayoutVars>
      </dgm:prSet>
      <dgm:spPr/>
    </dgm:pt>
  </dgm:ptLst>
  <dgm:cxnLst>
    <dgm:cxn modelId="{7A8F2568-DC44-4606-B2E9-DD01E97BA950}" srcId="{8BA6432B-17EA-497E-8579-DEFFD360C54A}" destId="{E5E68A6C-86EA-4346-B843-DF74C01B03C6}" srcOrd="0" destOrd="0" parTransId="{DA706CB0-D26E-4E24-807C-9425A1837F9A}" sibTransId="{C09C619B-0F63-49FD-9BD8-04C82B582261}"/>
    <dgm:cxn modelId="{CB688E70-E119-4DF5-B193-EC7AA0523427}" type="presOf" srcId="{944AE307-872E-4C0B-B3DE-2719E2CD1FD7}" destId="{8862E66F-FD5A-481C-8ABA-EC427721F858}" srcOrd="0" destOrd="0" presId="urn:microsoft.com/office/officeart/2005/8/layout/equation1"/>
    <dgm:cxn modelId="{D08F5256-A792-4FE8-8766-BE0D001BF5A8}" type="presOf" srcId="{03CD81F3-6096-412E-A4F0-ADF4E42A410F}" destId="{AC1D2177-CC66-410D-AC73-9E7297739826}" srcOrd="0" destOrd="0" presId="urn:microsoft.com/office/officeart/2005/8/layout/equation1"/>
    <dgm:cxn modelId="{9F803459-E035-4D28-B396-EFB570D3ABFC}" type="presOf" srcId="{8BA6432B-17EA-497E-8579-DEFFD360C54A}" destId="{41F49038-8753-43F8-AFD1-9DF072DD2CFF}" srcOrd="0" destOrd="0" presId="urn:microsoft.com/office/officeart/2005/8/layout/equation1"/>
    <dgm:cxn modelId="{0247007A-E356-49FD-A21C-61F61959A854}" type="presOf" srcId="{E5E68A6C-86EA-4346-B843-DF74C01B03C6}" destId="{1981CC80-DB90-4F26-A215-7906FCD9987B}" srcOrd="0" destOrd="0" presId="urn:microsoft.com/office/officeart/2005/8/layout/equation1"/>
    <dgm:cxn modelId="{B692CA7D-E749-4197-82A7-D958D835897E}" type="presOf" srcId="{2A9F08FF-983E-47EE-97AC-0BE91DBE2B22}" destId="{42F59F4C-E79E-4E15-85AA-8642BD0BB1E9}" srcOrd="0" destOrd="0" presId="urn:microsoft.com/office/officeart/2005/8/layout/equation1"/>
    <dgm:cxn modelId="{8B9A699A-D9D2-41D1-9B84-C03425B9177E}" srcId="{8BA6432B-17EA-497E-8579-DEFFD360C54A}" destId="{03CD81F3-6096-412E-A4F0-ADF4E42A410F}" srcOrd="3" destOrd="0" parTransId="{CCD1631A-0CDE-4194-9923-3533B34B639F}" sibTransId="{1BC253EA-DE35-4E23-A258-3F8093B6D922}"/>
    <dgm:cxn modelId="{E8370AA7-1B78-4F02-85D2-866A6DC32D58}" type="presOf" srcId="{A0D702DF-0768-4F7C-887D-B0C604869F32}" destId="{54111E69-6EFC-4603-8F92-7AA5CF758752}" srcOrd="0" destOrd="0" presId="urn:microsoft.com/office/officeart/2005/8/layout/equation1"/>
    <dgm:cxn modelId="{7895BAB7-6706-4A9E-A60C-A93C769AB515}" srcId="{8BA6432B-17EA-497E-8579-DEFFD360C54A}" destId="{944AE307-872E-4C0B-B3DE-2719E2CD1FD7}" srcOrd="2" destOrd="0" parTransId="{654FAE46-50A7-4DFD-B228-52938F96E6B8}" sibTransId="{2A9F08FF-983E-47EE-97AC-0BE91DBE2B22}"/>
    <dgm:cxn modelId="{CCC3C6B9-3426-4A4F-ABAA-61EB8300130F}" type="presOf" srcId="{C408B06B-5040-436C-B67D-7AEB2934760C}" destId="{86CD3F83-E550-4923-A757-47754DAD2C33}" srcOrd="0" destOrd="0" presId="urn:microsoft.com/office/officeart/2005/8/layout/equation1"/>
    <dgm:cxn modelId="{15FD10D7-0306-4A89-BFE4-6A69768ABDA7}" srcId="{8BA6432B-17EA-497E-8579-DEFFD360C54A}" destId="{A0D702DF-0768-4F7C-887D-B0C604869F32}" srcOrd="1" destOrd="0" parTransId="{A1D17925-A2B1-4898-A198-393B73A1A5D4}" sibTransId="{C408B06B-5040-436C-B67D-7AEB2934760C}"/>
    <dgm:cxn modelId="{4AB52AF8-057D-4A09-847E-C9337C1148D0}" type="presOf" srcId="{C09C619B-0F63-49FD-9BD8-04C82B582261}" destId="{D263BA9C-6217-4140-B739-8EEE2FB3EED9}" srcOrd="0" destOrd="0" presId="urn:microsoft.com/office/officeart/2005/8/layout/equation1"/>
    <dgm:cxn modelId="{2995A9B5-729B-4623-9CBA-13E3D08FB292}" type="presParOf" srcId="{41F49038-8753-43F8-AFD1-9DF072DD2CFF}" destId="{1981CC80-DB90-4F26-A215-7906FCD9987B}" srcOrd="0" destOrd="0" presId="urn:microsoft.com/office/officeart/2005/8/layout/equation1"/>
    <dgm:cxn modelId="{378DD720-612C-4630-8A3D-59CFEB3999AB}" type="presParOf" srcId="{41F49038-8753-43F8-AFD1-9DF072DD2CFF}" destId="{2A7DC258-9EBC-4C33-81C6-443A89AB6557}" srcOrd="1" destOrd="0" presId="urn:microsoft.com/office/officeart/2005/8/layout/equation1"/>
    <dgm:cxn modelId="{CCDDCE41-F80A-4EFF-8C09-401760CCA0E4}" type="presParOf" srcId="{41F49038-8753-43F8-AFD1-9DF072DD2CFF}" destId="{D263BA9C-6217-4140-B739-8EEE2FB3EED9}" srcOrd="2" destOrd="0" presId="urn:microsoft.com/office/officeart/2005/8/layout/equation1"/>
    <dgm:cxn modelId="{3C6AA061-89F5-4915-9F15-FDC4C87FC1D7}" type="presParOf" srcId="{41F49038-8753-43F8-AFD1-9DF072DD2CFF}" destId="{0FA48676-D4C4-4872-893B-084357244FAF}" srcOrd="3" destOrd="0" presId="urn:microsoft.com/office/officeart/2005/8/layout/equation1"/>
    <dgm:cxn modelId="{3F9FEBCB-335A-4505-BC04-6285BD0783CB}" type="presParOf" srcId="{41F49038-8753-43F8-AFD1-9DF072DD2CFF}" destId="{54111E69-6EFC-4603-8F92-7AA5CF758752}" srcOrd="4" destOrd="0" presId="urn:microsoft.com/office/officeart/2005/8/layout/equation1"/>
    <dgm:cxn modelId="{35F5D9EF-1698-4191-A7CF-43BA697F1A88}" type="presParOf" srcId="{41F49038-8753-43F8-AFD1-9DF072DD2CFF}" destId="{18F41161-5F73-41E3-B803-541191532419}" srcOrd="5" destOrd="0" presId="urn:microsoft.com/office/officeart/2005/8/layout/equation1"/>
    <dgm:cxn modelId="{AAA7FBAA-6169-4630-91F0-2CC6F382E3EF}" type="presParOf" srcId="{41F49038-8753-43F8-AFD1-9DF072DD2CFF}" destId="{86CD3F83-E550-4923-A757-47754DAD2C33}" srcOrd="6" destOrd="0" presId="urn:microsoft.com/office/officeart/2005/8/layout/equation1"/>
    <dgm:cxn modelId="{EB371D98-5FC6-45DA-8256-D696ABE85C54}" type="presParOf" srcId="{41F49038-8753-43F8-AFD1-9DF072DD2CFF}" destId="{7DB1C58E-2DE1-4870-91A4-2722284F334A}" srcOrd="7" destOrd="0" presId="urn:microsoft.com/office/officeart/2005/8/layout/equation1"/>
    <dgm:cxn modelId="{6612E7CE-B34B-407D-B319-3A3B6D01AC38}" type="presParOf" srcId="{41F49038-8753-43F8-AFD1-9DF072DD2CFF}" destId="{8862E66F-FD5A-481C-8ABA-EC427721F858}" srcOrd="8" destOrd="0" presId="urn:microsoft.com/office/officeart/2005/8/layout/equation1"/>
    <dgm:cxn modelId="{2C274BAA-56CF-49AB-A298-854490295373}" type="presParOf" srcId="{41F49038-8753-43F8-AFD1-9DF072DD2CFF}" destId="{67220BFD-8507-4FCA-8698-41D7A2F1ACB3}" srcOrd="9" destOrd="0" presId="urn:microsoft.com/office/officeart/2005/8/layout/equation1"/>
    <dgm:cxn modelId="{E8F2BCFD-A869-4A9A-8EFF-D40AA158C41C}" type="presParOf" srcId="{41F49038-8753-43F8-AFD1-9DF072DD2CFF}" destId="{42F59F4C-E79E-4E15-85AA-8642BD0BB1E9}" srcOrd="10" destOrd="0" presId="urn:microsoft.com/office/officeart/2005/8/layout/equation1"/>
    <dgm:cxn modelId="{92620E44-EAB2-42CD-9190-AF4D26EB8F5E}" type="presParOf" srcId="{41F49038-8753-43F8-AFD1-9DF072DD2CFF}" destId="{B7A44C1F-1950-4BA9-92D3-750360D39549}" srcOrd="11" destOrd="0" presId="urn:microsoft.com/office/officeart/2005/8/layout/equation1"/>
    <dgm:cxn modelId="{52EB0AF2-EC01-4DE8-810F-556261F29DB1}" type="presParOf" srcId="{41F49038-8753-43F8-AFD1-9DF072DD2CFF}" destId="{AC1D2177-CC66-410D-AC73-9E7297739826}"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1CC80-DB90-4F26-A215-7906FCD9987B}">
      <dsp:nvSpPr>
        <dsp:cNvPr id="0" name=""/>
        <dsp:cNvSpPr/>
      </dsp:nvSpPr>
      <dsp:spPr>
        <a:xfrm>
          <a:off x="8752639" y="119952"/>
          <a:ext cx="2100493" cy="997807"/>
        </a:xfrm>
        <a:prstGeom prst="ellipse">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Analyse du marché</a:t>
          </a:r>
        </a:p>
      </dsp:txBody>
      <dsp:txXfrm>
        <a:off x="9060249" y="266077"/>
        <a:ext cx="1485273" cy="705557"/>
      </dsp:txXfrm>
    </dsp:sp>
    <dsp:sp modelId="{D263BA9C-6217-4140-B739-8EEE2FB3EED9}">
      <dsp:nvSpPr>
        <dsp:cNvPr id="0" name=""/>
        <dsp:cNvSpPr/>
      </dsp:nvSpPr>
      <dsp:spPr>
        <a:xfrm>
          <a:off x="8092889" y="329491"/>
          <a:ext cx="578728" cy="578728"/>
        </a:xfrm>
        <a:prstGeom prst="mathPlus">
          <a:avLst/>
        </a:prstGeom>
        <a:gradFill rotWithShape="0">
          <a:gsLst>
            <a:gs pos="0">
              <a:schemeClr val="accent1">
                <a:tint val="60000"/>
                <a:hueOff val="0"/>
                <a:satOff val="0"/>
                <a:lumOff val="0"/>
                <a:alphaOff val="0"/>
                <a:tint val="98000"/>
                <a:lumMod val="114000"/>
              </a:schemeClr>
            </a:gs>
            <a:gs pos="100000">
              <a:schemeClr val="accent1">
                <a:tint val="6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rgbClr val="FF0000"/>
            </a:solidFill>
            <a:latin typeface="Arial" panose="020B0604020202020204" pitchFamily="34" charset="0"/>
            <a:cs typeface="Arial" panose="020B0604020202020204" pitchFamily="34" charset="0"/>
          </a:endParaRPr>
        </a:p>
      </dsp:txBody>
      <dsp:txXfrm>
        <a:off x="8169599" y="550797"/>
        <a:ext cx="425308" cy="136116"/>
      </dsp:txXfrm>
    </dsp:sp>
    <dsp:sp modelId="{54111E69-6EFC-4603-8F92-7AA5CF758752}">
      <dsp:nvSpPr>
        <dsp:cNvPr id="0" name=""/>
        <dsp:cNvSpPr/>
      </dsp:nvSpPr>
      <dsp:spPr>
        <a:xfrm>
          <a:off x="5802582" y="119952"/>
          <a:ext cx="2209284" cy="997807"/>
        </a:xfrm>
        <a:prstGeom prst="ellipse">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rgbClr val="FF0000"/>
              </a:solidFill>
              <a:latin typeface="Arial" panose="020B0604020202020204" pitchFamily="34" charset="0"/>
              <a:cs typeface="Arial" panose="020B0604020202020204" pitchFamily="34" charset="0"/>
            </a:rPr>
            <a:t>Analyses retours clients</a:t>
          </a:r>
        </a:p>
      </dsp:txBody>
      <dsp:txXfrm>
        <a:off x="6126124" y="266077"/>
        <a:ext cx="1562200" cy="705557"/>
      </dsp:txXfrm>
    </dsp:sp>
    <dsp:sp modelId="{86CD3F83-E550-4923-A757-47754DAD2C33}">
      <dsp:nvSpPr>
        <dsp:cNvPr id="0" name=""/>
        <dsp:cNvSpPr/>
      </dsp:nvSpPr>
      <dsp:spPr>
        <a:xfrm>
          <a:off x="5142832" y="329491"/>
          <a:ext cx="578728" cy="578728"/>
        </a:xfrm>
        <a:prstGeom prst="mathPlus">
          <a:avLst/>
        </a:prstGeom>
        <a:gradFill rotWithShape="0">
          <a:gsLst>
            <a:gs pos="0">
              <a:schemeClr val="accent1">
                <a:tint val="60000"/>
                <a:hueOff val="0"/>
                <a:satOff val="0"/>
                <a:lumOff val="0"/>
                <a:alphaOff val="0"/>
                <a:tint val="98000"/>
                <a:lumMod val="114000"/>
              </a:schemeClr>
            </a:gs>
            <a:gs pos="100000">
              <a:schemeClr val="accent1">
                <a:tint val="6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rgbClr val="FF0000"/>
            </a:solidFill>
          </a:endParaRPr>
        </a:p>
      </dsp:txBody>
      <dsp:txXfrm>
        <a:off x="5219542" y="550797"/>
        <a:ext cx="425308" cy="136116"/>
      </dsp:txXfrm>
    </dsp:sp>
    <dsp:sp modelId="{8862E66F-FD5A-481C-8ABA-EC427721F858}">
      <dsp:nvSpPr>
        <dsp:cNvPr id="0" name=""/>
        <dsp:cNvSpPr/>
      </dsp:nvSpPr>
      <dsp:spPr>
        <a:xfrm>
          <a:off x="2928997" y="119952"/>
          <a:ext cx="2132812" cy="997807"/>
        </a:xfrm>
        <a:prstGeom prst="ellipse">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rgbClr val="FF0000"/>
              </a:solidFill>
              <a:latin typeface="Arial" panose="020B0604020202020204" pitchFamily="34" charset="0"/>
              <a:cs typeface="Arial" panose="020B0604020202020204" pitchFamily="34" charset="0"/>
            </a:rPr>
            <a:t>Analyse concurrence</a:t>
          </a:r>
        </a:p>
      </dsp:txBody>
      <dsp:txXfrm>
        <a:off x="3241340" y="266077"/>
        <a:ext cx="1508126" cy="705557"/>
      </dsp:txXfrm>
    </dsp:sp>
    <dsp:sp modelId="{42F59F4C-E79E-4E15-85AA-8642BD0BB1E9}">
      <dsp:nvSpPr>
        <dsp:cNvPr id="0" name=""/>
        <dsp:cNvSpPr/>
      </dsp:nvSpPr>
      <dsp:spPr>
        <a:xfrm>
          <a:off x="2269247" y="329491"/>
          <a:ext cx="578728" cy="578728"/>
        </a:xfrm>
        <a:prstGeom prst="mathEqual">
          <a:avLst/>
        </a:prstGeom>
        <a:gradFill rotWithShape="0">
          <a:gsLst>
            <a:gs pos="0">
              <a:schemeClr val="accent1">
                <a:tint val="60000"/>
                <a:hueOff val="0"/>
                <a:satOff val="0"/>
                <a:lumOff val="0"/>
                <a:alphaOff val="0"/>
                <a:tint val="98000"/>
                <a:lumMod val="114000"/>
              </a:schemeClr>
            </a:gs>
            <a:gs pos="100000">
              <a:schemeClr val="accent1">
                <a:tint val="6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rgbClr val="FF0000"/>
            </a:solidFill>
            <a:latin typeface="Arial" panose="020B0604020202020204" pitchFamily="34" charset="0"/>
            <a:cs typeface="Arial" panose="020B0604020202020204" pitchFamily="34" charset="0"/>
          </a:endParaRPr>
        </a:p>
      </dsp:txBody>
      <dsp:txXfrm>
        <a:off x="2345957" y="448709"/>
        <a:ext cx="425308" cy="340292"/>
      </dsp:txXfrm>
    </dsp:sp>
    <dsp:sp modelId="{AC1D2177-CC66-410D-AC73-9E7297739826}">
      <dsp:nvSpPr>
        <dsp:cNvPr id="0" name=""/>
        <dsp:cNvSpPr/>
      </dsp:nvSpPr>
      <dsp:spPr>
        <a:xfrm>
          <a:off x="2160" y="119952"/>
          <a:ext cx="2186065" cy="997807"/>
        </a:xfrm>
        <a:prstGeom prst="ellipse">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rgbClr val="FF0000"/>
              </a:solidFill>
              <a:latin typeface="Arial" panose="020B0604020202020204" pitchFamily="34" charset="0"/>
              <a:cs typeface="Arial" panose="020B0604020202020204" pitchFamily="34" charset="0"/>
            </a:rPr>
            <a:t>Veille commerciale</a:t>
          </a:r>
        </a:p>
      </dsp:txBody>
      <dsp:txXfrm>
        <a:off x="322302" y="266077"/>
        <a:ext cx="1545781" cy="70555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19/02/2024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19/02/2024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0354733" cy="523220"/>
          </a:xfrm>
        </p:spPr>
        <p:txBody>
          <a:bodyPr>
            <a:normAutofit fontScale="90000"/>
          </a:bodyPr>
          <a:lstStyle/>
          <a:p>
            <a:r>
              <a:rPr lang="fr-FR" sz="3100" b="1" dirty="0"/>
              <a:t>Chap. 8 – La veille commerciale et le suivi du marché</a:t>
            </a:r>
            <a:endParaRPr lang="fr-FR" sz="4900" b="1" dirty="0"/>
          </a:p>
        </p:txBody>
      </p:sp>
      <p:sp>
        <p:nvSpPr>
          <p:cNvPr id="5" name="Rectangle 4"/>
          <p:cNvSpPr/>
          <p:nvPr/>
        </p:nvSpPr>
        <p:spPr>
          <a:xfrm>
            <a:off x="4638292" y="715433"/>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4" name="Rectangle 3">
            <a:extLst>
              <a:ext uri="{FF2B5EF4-FFF2-40B4-BE49-F238E27FC236}">
                <a16:creationId xmlns:a16="http://schemas.microsoft.com/office/drawing/2014/main" id="{E090E437-D952-4BB0-8128-EE38F369C813}"/>
              </a:ext>
            </a:extLst>
          </p:cNvPr>
          <p:cNvSpPr/>
          <p:nvPr/>
        </p:nvSpPr>
        <p:spPr>
          <a:xfrm>
            <a:off x="1057975" y="1826194"/>
            <a:ext cx="9339569" cy="2769989"/>
          </a:xfrm>
          <a:prstGeom prst="rect">
            <a:avLst/>
          </a:prstGeom>
        </p:spPr>
        <p:txBody>
          <a:bodyPr wrap="square">
            <a:spAutoFit/>
          </a:bodyPr>
          <a:lstStyle/>
          <a:p>
            <a:pPr algn="ctr">
              <a:spcBef>
                <a:spcPts val="18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L’entreprise doit constamment innover et s’adapter à son marché. </a:t>
            </a:r>
          </a:p>
          <a:p>
            <a:pPr marL="342900" indent="-342900" algn="just">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cs typeface="Times New Roman" panose="02020603050405020304" pitchFamily="18" charset="0"/>
              </a:rPr>
              <a:t>Elle doit être particulièrement vigilante en ce qui concerne les attentes et les avis des clients actuels et potentiels ainsi qu’à ce que font ses concurrents. </a:t>
            </a:r>
          </a:p>
          <a:p>
            <a:pPr marL="342900" indent="-342900" algn="just">
              <a:spcBef>
                <a:spcPts val="1800"/>
              </a:spcBef>
              <a:spcAft>
                <a:spcPts val="0"/>
              </a:spcAft>
              <a:buFont typeface="Wingdings" panose="05000000000000000000" pitchFamily="2" charset="2"/>
              <a:buChar char="q"/>
            </a:pPr>
            <a:r>
              <a:rPr lang="fr-FR" sz="2400" dirty="0">
                <a:latin typeface="Arial" panose="020B0604020202020204" pitchFamily="34" charset="0"/>
                <a:ea typeface="Calibri" panose="020F0502020204030204" pitchFamily="34" charset="0"/>
                <a:cs typeface="Times New Roman" panose="02020603050405020304" pitchFamily="18" charset="0"/>
              </a:rPr>
              <a:t>Cette surveillance ou veille du marché ne doit pas être incidente mais doit être intégrée à la gestion quotidienne de l’entreprise.</a:t>
            </a:r>
          </a:p>
        </p:txBody>
      </p:sp>
    </p:spTree>
    <p:extLst>
      <p:ext uri="{BB962C8B-B14F-4D97-AF65-F5344CB8AC3E}">
        <p14:creationId xmlns:p14="http://schemas.microsoft.com/office/powerpoint/2010/main" val="344959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0354733" cy="523220"/>
          </a:xfrm>
        </p:spPr>
        <p:txBody>
          <a:bodyPr>
            <a:normAutofit fontScale="90000"/>
          </a:bodyPr>
          <a:lstStyle/>
          <a:p>
            <a:r>
              <a:rPr lang="fr-FR" sz="3100" b="1" dirty="0"/>
              <a:t>Chap. 8 – La veille commerciale et le suivi du marché</a:t>
            </a:r>
            <a:endParaRPr lang="fr-FR" sz="4900" b="1" dirty="0"/>
          </a:p>
        </p:txBody>
      </p:sp>
      <p:sp>
        <p:nvSpPr>
          <p:cNvPr id="5" name="Rectangle 4"/>
          <p:cNvSpPr/>
          <p:nvPr/>
        </p:nvSpPr>
        <p:spPr>
          <a:xfrm>
            <a:off x="3965192" y="676476"/>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4" name="Rectangle 3">
            <a:extLst>
              <a:ext uri="{FF2B5EF4-FFF2-40B4-BE49-F238E27FC236}">
                <a16:creationId xmlns:a16="http://schemas.microsoft.com/office/drawing/2014/main" id="{E090E437-D952-4BB0-8128-EE38F369C813}"/>
              </a:ext>
            </a:extLst>
          </p:cNvPr>
          <p:cNvSpPr/>
          <p:nvPr/>
        </p:nvSpPr>
        <p:spPr>
          <a:xfrm>
            <a:off x="584200" y="1623710"/>
            <a:ext cx="10972800" cy="2923877"/>
          </a:xfrm>
          <a:prstGeom prst="rect">
            <a:avLst/>
          </a:prstGeom>
        </p:spPr>
        <p:txBody>
          <a:bodyPr wrap="square">
            <a:spAutoFit/>
          </a:bodyPr>
          <a:lstStyle/>
          <a:p>
            <a:pPr algn="just">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La veille commerciale et la surveillance du marché se fait beaucoup sur Internet, par la consultation régulière des sites d’informations et des sites des concurrents. </a:t>
            </a:r>
          </a:p>
          <a:p>
            <a:pPr algn="just">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Elle peut être facilité voir automatisée en programmant des recherches automatiques sur </a:t>
            </a:r>
            <a:r>
              <a:rPr lang="fr-FR" sz="2200">
                <a:latin typeface="Arial" panose="020B0604020202020204" pitchFamily="34" charset="0"/>
                <a:ea typeface="Calibri" panose="020F0502020204030204" pitchFamily="34" charset="0"/>
                <a:cs typeface="Times New Roman" panose="02020603050405020304" pitchFamily="18" charset="0"/>
              </a:rPr>
              <a:t>le Web </a:t>
            </a:r>
            <a:r>
              <a:rPr lang="fr-FR" sz="2200" dirty="0">
                <a:latin typeface="Arial" panose="020B0604020202020204" pitchFamily="34" charset="0"/>
                <a:ea typeface="Calibri" panose="020F0502020204030204" pitchFamily="34" charset="0"/>
                <a:cs typeface="Times New Roman" panose="02020603050405020304" pitchFamily="18" charset="0"/>
              </a:rPr>
              <a:t>ou </a:t>
            </a:r>
            <a:r>
              <a:rPr lang="fr-FR" sz="2200">
                <a:latin typeface="Arial" panose="020B0604020202020204" pitchFamily="34" charset="0"/>
                <a:ea typeface="Calibri" panose="020F0502020204030204" pitchFamily="34" charset="0"/>
                <a:cs typeface="Times New Roman" panose="02020603050405020304" pitchFamily="18" charset="0"/>
              </a:rPr>
              <a:t>en utilisant l’IA </a:t>
            </a:r>
            <a:r>
              <a:rPr lang="fr-FR" sz="2200" dirty="0">
                <a:latin typeface="Arial" panose="020B0604020202020204" pitchFamily="34" charset="0"/>
                <a:ea typeface="Calibri" panose="020F0502020204030204" pitchFamily="34" charset="0"/>
                <a:cs typeface="Times New Roman" panose="02020603050405020304" pitchFamily="18" charset="0"/>
              </a:rPr>
              <a:t>Générative. </a:t>
            </a:r>
          </a:p>
          <a:p>
            <a:pPr algn="just">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Mais il ne faut pas oublier les démarches directes sur les salons, les foires, les discussions informelles sur les points de ventes avec les clients, les concurrents et l’analyse des produits concurrents.</a:t>
            </a:r>
          </a:p>
        </p:txBody>
      </p:sp>
      <p:graphicFrame>
        <p:nvGraphicFramePr>
          <p:cNvPr id="10" name="Diagramme 9">
            <a:extLst>
              <a:ext uri="{FF2B5EF4-FFF2-40B4-BE49-F238E27FC236}">
                <a16:creationId xmlns:a16="http://schemas.microsoft.com/office/drawing/2014/main" id="{36395F89-2898-4816-B018-8A15EE0241BC}"/>
              </a:ext>
            </a:extLst>
          </p:cNvPr>
          <p:cNvGraphicFramePr/>
          <p:nvPr>
            <p:extLst>
              <p:ext uri="{D42A27DB-BD31-4B8C-83A1-F6EECF244321}">
                <p14:modId xmlns:p14="http://schemas.microsoft.com/office/powerpoint/2010/main" val="1567548551"/>
              </p:ext>
            </p:extLst>
          </p:nvPr>
        </p:nvGraphicFramePr>
        <p:xfrm>
          <a:off x="619189" y="4993755"/>
          <a:ext cx="10855293" cy="1237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247</TotalTime>
  <Words>178</Words>
  <Application>Microsoft Office PowerPoint</Application>
  <PresentationFormat>Grand écran</PresentationFormat>
  <Paragraphs>14</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Century Gothic</vt:lpstr>
      <vt:lpstr>Wingdings</vt:lpstr>
      <vt:lpstr>Wingdings 3</vt:lpstr>
      <vt:lpstr>Ion</vt:lpstr>
      <vt:lpstr>Chap. 8 – La veille commerciale et le suivi du marché</vt:lpstr>
      <vt:lpstr>Chap. 8 – La veille commerciale et le suivi du marché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40</cp:revision>
  <dcterms:created xsi:type="dcterms:W3CDTF">2014-01-14T07:42:30Z</dcterms:created>
  <dcterms:modified xsi:type="dcterms:W3CDTF">2024-02-19T23:01:12Z</dcterms:modified>
</cp:coreProperties>
</file>