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Lst>
  <p:sldIdLst>
    <p:sldId id="264" r:id="rId2"/>
    <p:sldId id="257" r:id="rId3"/>
    <p:sldId id="259" r:id="rId4"/>
    <p:sldId id="260" r:id="rId5"/>
    <p:sldId id="261" r:id="rId6"/>
    <p:sldId id="262" r:id="rId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1" d="100"/>
          <a:sy n="111" d="100"/>
        </p:scale>
        <p:origin x="456" y="5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fr-FR"/>
              <a:t>Modifiez le style du titre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36367CA6-DE09-4763-9ADC-881E8981A047}" type="datetimeFigureOut">
              <a:rPr lang="fr-FR" smtClean="0"/>
              <a:t>15/02/2024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CC41E23-6D4D-40FE-B6C3-6A9AB68117CE}" type="slidenum">
              <a:rPr lang="fr-FR" smtClean="0"/>
              <a:t>‹N°›</a:t>
            </a:fld>
            <a:endParaRPr lang="fr-FR"/>
          </a:p>
        </p:txBody>
      </p:sp>
    </p:spTree>
    <p:extLst>
      <p:ext uri="{BB962C8B-B14F-4D97-AF65-F5344CB8AC3E}">
        <p14:creationId xmlns:p14="http://schemas.microsoft.com/office/powerpoint/2010/main" val="21308499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36367CA6-DE09-4763-9ADC-881E8981A047}" type="datetimeFigureOut">
              <a:rPr lang="fr-FR" smtClean="0"/>
              <a:t>15/02/2024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6CC41E23-6D4D-40FE-B6C3-6A9AB68117CE}" type="slidenum">
              <a:rPr lang="fr-FR" smtClean="0"/>
              <a:t>‹N°›</a:t>
            </a:fld>
            <a:endParaRPr lang="fr-FR"/>
          </a:p>
        </p:txBody>
      </p:sp>
    </p:spTree>
    <p:extLst>
      <p:ext uri="{BB962C8B-B14F-4D97-AF65-F5344CB8AC3E}">
        <p14:creationId xmlns:p14="http://schemas.microsoft.com/office/powerpoint/2010/main" val="23180904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fr-FR"/>
              <a:t>Modifiez le style du titre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4" name="Date Placeholder 3"/>
          <p:cNvSpPr>
            <a:spLocks noGrp="1"/>
          </p:cNvSpPr>
          <p:nvPr>
            <p:ph type="dt" sz="half" idx="10"/>
          </p:nvPr>
        </p:nvSpPr>
        <p:spPr/>
        <p:txBody>
          <a:bodyPr/>
          <a:lstStyle/>
          <a:p>
            <a:fld id="{36367CA6-DE09-4763-9ADC-881E8981A047}" type="datetimeFigureOut">
              <a:rPr lang="fr-FR" smtClean="0"/>
              <a:t>15/02/2024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CC41E23-6D4D-40FE-B6C3-6A9AB68117CE}" type="slidenum">
              <a:rPr lang="fr-FR" smtClean="0"/>
              <a:t>‹N°›</a:t>
            </a:fld>
            <a:endParaRPr lang="fr-FR"/>
          </a:p>
        </p:txBody>
      </p:sp>
    </p:spTree>
    <p:extLst>
      <p:ext uri="{BB962C8B-B14F-4D97-AF65-F5344CB8AC3E}">
        <p14:creationId xmlns:p14="http://schemas.microsoft.com/office/powerpoint/2010/main" val="38671338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fr-FR"/>
              <a:t>Modifiez le style du titre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fr-FR"/>
              <a:t>Modifiez les styles du texte du masque</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4" name="Date Placeholder 3"/>
          <p:cNvSpPr>
            <a:spLocks noGrp="1"/>
          </p:cNvSpPr>
          <p:nvPr>
            <p:ph type="dt" sz="half" idx="10"/>
          </p:nvPr>
        </p:nvSpPr>
        <p:spPr/>
        <p:txBody>
          <a:bodyPr/>
          <a:lstStyle/>
          <a:p>
            <a:fld id="{36367CA6-DE09-4763-9ADC-881E8981A047}" type="datetimeFigureOut">
              <a:rPr lang="fr-FR" smtClean="0"/>
              <a:t>15/02/2024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CC41E23-6D4D-40FE-B6C3-6A9AB68117CE}" type="slidenum">
              <a:rPr lang="fr-FR" smtClean="0"/>
              <a:t>‹N°›</a:t>
            </a:fld>
            <a:endParaRPr lang="fr-F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982757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36367CA6-DE09-4763-9ADC-881E8981A047}" type="datetimeFigureOut">
              <a:rPr lang="fr-FR" smtClean="0"/>
              <a:t>15/02/2024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CC41E23-6D4D-40FE-B6C3-6A9AB68117CE}" type="slidenum">
              <a:rPr lang="fr-FR" smtClean="0"/>
              <a:t>‹N°›</a:t>
            </a:fld>
            <a:endParaRPr lang="fr-FR"/>
          </a:p>
        </p:txBody>
      </p:sp>
    </p:spTree>
    <p:extLst>
      <p:ext uri="{BB962C8B-B14F-4D97-AF65-F5344CB8AC3E}">
        <p14:creationId xmlns:p14="http://schemas.microsoft.com/office/powerpoint/2010/main" val="29791910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a:t>Modifiez le style du titre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36367CA6-DE09-4763-9ADC-881E8981A047}" type="datetimeFigureOut">
              <a:rPr lang="fr-FR" smtClean="0"/>
              <a:t>15/02/2024</a:t>
            </a:fld>
            <a:endParaRPr lang="fr-FR"/>
          </a:p>
        </p:txBody>
      </p:sp>
      <p:sp>
        <p:nvSpPr>
          <p:cNvPr id="4"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CC41E23-6D4D-40FE-B6C3-6A9AB68117CE}" type="slidenum">
              <a:rPr lang="fr-FR" smtClean="0"/>
              <a:t>‹N°›</a:t>
            </a:fld>
            <a:endParaRPr lang="fr-FR"/>
          </a:p>
        </p:txBody>
      </p:sp>
    </p:spTree>
    <p:extLst>
      <p:ext uri="{BB962C8B-B14F-4D97-AF65-F5344CB8AC3E}">
        <p14:creationId xmlns:p14="http://schemas.microsoft.com/office/powerpoint/2010/main" val="28579474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a:t>Modifiez le style du titre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36367CA6-DE09-4763-9ADC-881E8981A047}" type="datetimeFigureOut">
              <a:rPr lang="fr-FR" smtClean="0"/>
              <a:t>15/02/2024</a:t>
            </a:fld>
            <a:endParaRPr lang="fr-FR"/>
          </a:p>
        </p:txBody>
      </p:sp>
      <p:sp>
        <p:nvSpPr>
          <p:cNvPr id="4"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CC41E23-6D4D-40FE-B6C3-6A9AB68117CE}" type="slidenum">
              <a:rPr lang="fr-FR" smtClean="0"/>
              <a:t>‹N°›</a:t>
            </a:fld>
            <a:endParaRPr lang="fr-FR"/>
          </a:p>
        </p:txBody>
      </p:sp>
    </p:spTree>
    <p:extLst>
      <p:ext uri="{BB962C8B-B14F-4D97-AF65-F5344CB8AC3E}">
        <p14:creationId xmlns:p14="http://schemas.microsoft.com/office/powerpoint/2010/main" val="19563093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nchorCtr="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36367CA6-DE09-4763-9ADC-881E8981A047}" type="datetimeFigureOut">
              <a:rPr lang="fr-FR" smtClean="0"/>
              <a:t>15/02/2024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CC41E23-6D4D-40FE-B6C3-6A9AB68117CE}" type="slidenum">
              <a:rPr lang="fr-FR" smtClean="0"/>
              <a:t>‹N°›</a:t>
            </a:fld>
            <a:endParaRPr lang="fr-FR"/>
          </a:p>
        </p:txBody>
      </p:sp>
    </p:spTree>
    <p:extLst>
      <p:ext uri="{BB962C8B-B14F-4D97-AF65-F5344CB8AC3E}">
        <p14:creationId xmlns:p14="http://schemas.microsoft.com/office/powerpoint/2010/main" val="14382709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fr-FR"/>
              <a:t>Modifiez le style du titre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36367CA6-DE09-4763-9ADC-881E8981A047}" type="datetimeFigureOut">
              <a:rPr lang="fr-FR" smtClean="0"/>
              <a:t>15/02/2024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CC41E23-6D4D-40FE-B6C3-6A9AB68117CE}" type="slidenum">
              <a:rPr lang="fr-FR" smtClean="0"/>
              <a:t>‹N°›</a:t>
            </a:fld>
            <a:endParaRPr lang="fr-FR"/>
          </a:p>
        </p:txBody>
      </p:sp>
    </p:spTree>
    <p:extLst>
      <p:ext uri="{BB962C8B-B14F-4D97-AF65-F5344CB8AC3E}">
        <p14:creationId xmlns:p14="http://schemas.microsoft.com/office/powerpoint/2010/main" val="36994049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3"/>
          <p:cNvSpPr>
            <a:spLocks noGrp="1"/>
          </p:cNvSpPr>
          <p:nvPr>
            <p:ph type="dt" sz="half" idx="10"/>
          </p:nvPr>
        </p:nvSpPr>
        <p:spPr/>
        <p:txBody>
          <a:bodyPr/>
          <a:lstStyle/>
          <a:p>
            <a:fld id="{36367CA6-DE09-4763-9ADC-881E8981A047}" type="datetimeFigureOut">
              <a:rPr lang="fr-FR" smtClean="0"/>
              <a:t>15/02/2024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CC41E23-6D4D-40FE-B6C3-6A9AB68117CE}" type="slidenum">
              <a:rPr lang="fr-FR" smtClean="0"/>
              <a:t>‹N°›</a:t>
            </a:fld>
            <a:endParaRPr lang="fr-FR"/>
          </a:p>
        </p:txBody>
      </p:sp>
    </p:spTree>
    <p:extLst>
      <p:ext uri="{BB962C8B-B14F-4D97-AF65-F5344CB8AC3E}">
        <p14:creationId xmlns:p14="http://schemas.microsoft.com/office/powerpoint/2010/main" val="24003633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36367CA6-DE09-4763-9ADC-881E8981A047}" type="datetimeFigureOut">
              <a:rPr lang="fr-FR" smtClean="0"/>
              <a:t>15/02/2024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CC41E23-6D4D-40FE-B6C3-6A9AB68117CE}" type="slidenum">
              <a:rPr lang="fr-FR" smtClean="0"/>
              <a:t>‹N°›</a:t>
            </a:fld>
            <a:endParaRPr lang="fr-FR"/>
          </a:p>
        </p:txBody>
      </p:sp>
    </p:spTree>
    <p:extLst>
      <p:ext uri="{BB962C8B-B14F-4D97-AF65-F5344CB8AC3E}">
        <p14:creationId xmlns:p14="http://schemas.microsoft.com/office/powerpoint/2010/main" val="25327890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36367CA6-DE09-4763-9ADC-881E8981A047}" type="datetimeFigureOut">
              <a:rPr lang="fr-FR" smtClean="0"/>
              <a:t>15/02/2024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6CC41E23-6D4D-40FE-B6C3-6A9AB68117CE}" type="slidenum">
              <a:rPr lang="fr-FR" smtClean="0"/>
              <a:t>‹N°›</a:t>
            </a:fld>
            <a:endParaRPr lang="fr-FR"/>
          </a:p>
        </p:txBody>
      </p:sp>
    </p:spTree>
    <p:extLst>
      <p:ext uri="{BB962C8B-B14F-4D97-AF65-F5344CB8AC3E}">
        <p14:creationId xmlns:p14="http://schemas.microsoft.com/office/powerpoint/2010/main" val="777693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36367CA6-DE09-4763-9ADC-881E8981A047}" type="datetimeFigureOut">
              <a:rPr lang="fr-FR" smtClean="0"/>
              <a:t>15/02/2024</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6CC41E23-6D4D-40FE-B6C3-6A9AB68117CE}" type="slidenum">
              <a:rPr lang="fr-FR" smtClean="0"/>
              <a:t>‹N°›</a:t>
            </a:fld>
            <a:endParaRPr lang="fr-FR"/>
          </a:p>
        </p:txBody>
      </p:sp>
    </p:spTree>
    <p:extLst>
      <p:ext uri="{BB962C8B-B14F-4D97-AF65-F5344CB8AC3E}">
        <p14:creationId xmlns:p14="http://schemas.microsoft.com/office/powerpoint/2010/main" val="3082024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7" name="Date Placeholder 2"/>
          <p:cNvSpPr>
            <a:spLocks noGrp="1"/>
          </p:cNvSpPr>
          <p:nvPr>
            <p:ph type="dt" sz="half" idx="10"/>
          </p:nvPr>
        </p:nvSpPr>
        <p:spPr/>
        <p:txBody>
          <a:bodyPr/>
          <a:lstStyle/>
          <a:p>
            <a:fld id="{36367CA6-DE09-4763-9ADC-881E8981A047}" type="datetimeFigureOut">
              <a:rPr lang="fr-FR" smtClean="0"/>
              <a:t>15/02/2024</a:t>
            </a:fld>
            <a:endParaRPr lang="fr-FR"/>
          </a:p>
        </p:txBody>
      </p:sp>
      <p:sp>
        <p:nvSpPr>
          <p:cNvPr id="5" name="Footer Placeholder 3"/>
          <p:cNvSpPr>
            <a:spLocks noGrp="1"/>
          </p:cNvSpPr>
          <p:nvPr>
            <p:ph type="ftr" sz="quarter" idx="11"/>
          </p:nvPr>
        </p:nvSpPr>
        <p:spPr/>
        <p:txBody>
          <a:bodyPr/>
          <a:lstStyle/>
          <a:p>
            <a:endParaRPr lang="fr-FR"/>
          </a:p>
        </p:txBody>
      </p:sp>
      <p:sp>
        <p:nvSpPr>
          <p:cNvPr id="6" name="Slide Number Placeholder 4"/>
          <p:cNvSpPr>
            <a:spLocks noGrp="1"/>
          </p:cNvSpPr>
          <p:nvPr>
            <p:ph type="sldNum" sz="quarter" idx="12"/>
          </p:nvPr>
        </p:nvSpPr>
        <p:spPr/>
        <p:txBody>
          <a:bodyPr/>
          <a:lstStyle/>
          <a:p>
            <a:fld id="{6CC41E23-6D4D-40FE-B6C3-6A9AB68117CE}" type="slidenum">
              <a:rPr lang="fr-FR" smtClean="0"/>
              <a:t>‹N°›</a:t>
            </a:fld>
            <a:endParaRPr lang="fr-FR"/>
          </a:p>
        </p:txBody>
      </p:sp>
    </p:spTree>
    <p:extLst>
      <p:ext uri="{BB962C8B-B14F-4D97-AF65-F5344CB8AC3E}">
        <p14:creationId xmlns:p14="http://schemas.microsoft.com/office/powerpoint/2010/main" val="42544848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36367CA6-DE09-4763-9ADC-881E8981A047}" type="datetimeFigureOut">
              <a:rPr lang="fr-FR" smtClean="0"/>
              <a:t>15/02/2024</a:t>
            </a:fld>
            <a:endParaRPr lang="fr-FR"/>
          </a:p>
        </p:txBody>
      </p:sp>
      <p:sp>
        <p:nvSpPr>
          <p:cNvPr id="5" name="Footer Placeholder 2"/>
          <p:cNvSpPr>
            <a:spLocks noGrp="1"/>
          </p:cNvSpPr>
          <p:nvPr>
            <p:ph type="ftr" sz="quarter" idx="11"/>
          </p:nvPr>
        </p:nvSpPr>
        <p:spPr/>
        <p:txBody>
          <a:bodyPr/>
          <a:lstStyle/>
          <a:p>
            <a:endParaRPr lang="fr-FR"/>
          </a:p>
        </p:txBody>
      </p:sp>
      <p:sp>
        <p:nvSpPr>
          <p:cNvPr id="6" name="Slide Number Placeholder 3"/>
          <p:cNvSpPr>
            <a:spLocks noGrp="1"/>
          </p:cNvSpPr>
          <p:nvPr>
            <p:ph type="sldNum" sz="quarter" idx="12"/>
          </p:nvPr>
        </p:nvSpPr>
        <p:spPr/>
        <p:txBody>
          <a:bodyPr/>
          <a:lstStyle/>
          <a:p>
            <a:fld id="{6CC41E23-6D4D-40FE-B6C3-6A9AB68117CE}" type="slidenum">
              <a:rPr lang="fr-FR" smtClean="0"/>
              <a:t>‹N°›</a:t>
            </a:fld>
            <a:endParaRPr lang="fr-FR"/>
          </a:p>
        </p:txBody>
      </p:sp>
    </p:spTree>
    <p:extLst>
      <p:ext uri="{BB962C8B-B14F-4D97-AF65-F5344CB8AC3E}">
        <p14:creationId xmlns:p14="http://schemas.microsoft.com/office/powerpoint/2010/main" val="9736985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fr-FR"/>
              <a:t>Modifiez le style du titre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7" name="Date Placeholder 4"/>
          <p:cNvSpPr>
            <a:spLocks noGrp="1"/>
          </p:cNvSpPr>
          <p:nvPr>
            <p:ph type="dt" sz="half" idx="10"/>
          </p:nvPr>
        </p:nvSpPr>
        <p:spPr/>
        <p:txBody>
          <a:bodyPr/>
          <a:lstStyle/>
          <a:p>
            <a:fld id="{36367CA6-DE09-4763-9ADC-881E8981A047}" type="datetimeFigureOut">
              <a:rPr lang="fr-FR" smtClean="0"/>
              <a:t>15/02/2024</a:t>
            </a:fld>
            <a:endParaRPr lang="fr-FR"/>
          </a:p>
        </p:txBody>
      </p:sp>
      <p:sp>
        <p:nvSpPr>
          <p:cNvPr id="5" name="Footer Placeholder 5"/>
          <p:cNvSpPr>
            <a:spLocks noGrp="1"/>
          </p:cNvSpPr>
          <p:nvPr>
            <p:ph type="ftr" sz="quarter" idx="11"/>
          </p:nvPr>
        </p:nvSpPr>
        <p:spPr/>
        <p:txBody>
          <a:bodyPr/>
          <a:lstStyle/>
          <a:p>
            <a:endParaRPr lang="fr-FR"/>
          </a:p>
        </p:txBody>
      </p:sp>
      <p:sp>
        <p:nvSpPr>
          <p:cNvPr id="6" name="Slide Number Placeholder 6"/>
          <p:cNvSpPr>
            <a:spLocks noGrp="1"/>
          </p:cNvSpPr>
          <p:nvPr>
            <p:ph type="sldNum" sz="quarter" idx="12"/>
          </p:nvPr>
        </p:nvSpPr>
        <p:spPr/>
        <p:txBody>
          <a:bodyPr/>
          <a:lstStyle/>
          <a:p>
            <a:fld id="{6CC41E23-6D4D-40FE-B6C3-6A9AB68117CE}" type="slidenum">
              <a:rPr lang="fr-FR" smtClean="0"/>
              <a:t>‹N°›</a:t>
            </a:fld>
            <a:endParaRPr lang="fr-FR"/>
          </a:p>
        </p:txBody>
      </p:sp>
    </p:spTree>
    <p:extLst>
      <p:ext uri="{BB962C8B-B14F-4D97-AF65-F5344CB8AC3E}">
        <p14:creationId xmlns:p14="http://schemas.microsoft.com/office/powerpoint/2010/main" val="15347463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fr-FR"/>
              <a:t>Modifiez le style du titre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36367CA6-DE09-4763-9ADC-881E8981A047}" type="datetimeFigureOut">
              <a:rPr lang="fr-FR" smtClean="0"/>
              <a:t>15/02/2024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6CC41E23-6D4D-40FE-B6C3-6A9AB68117CE}" type="slidenum">
              <a:rPr lang="fr-FR" smtClean="0"/>
              <a:t>‹N°›</a:t>
            </a:fld>
            <a:endParaRPr lang="fr-FR"/>
          </a:p>
        </p:txBody>
      </p:sp>
    </p:spTree>
    <p:extLst>
      <p:ext uri="{BB962C8B-B14F-4D97-AF65-F5344CB8AC3E}">
        <p14:creationId xmlns:p14="http://schemas.microsoft.com/office/powerpoint/2010/main" val="14778986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fr-FR"/>
              <a:t>Modifiez le style du titre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36367CA6-DE09-4763-9ADC-881E8981A047}" type="datetimeFigureOut">
              <a:rPr lang="fr-FR" smtClean="0"/>
              <a:t>15/02/2024</a:t>
            </a:fld>
            <a:endParaRPr lang="fr-F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fr-F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6CC41E23-6D4D-40FE-B6C3-6A9AB68117CE}" type="slidenum">
              <a:rPr lang="fr-FR" smtClean="0"/>
              <a:t>‹N°›</a:t>
            </a:fld>
            <a:endParaRPr lang="fr-FR"/>
          </a:p>
        </p:txBody>
      </p:sp>
    </p:spTree>
    <p:extLst>
      <p:ext uri="{BB962C8B-B14F-4D97-AF65-F5344CB8AC3E}">
        <p14:creationId xmlns:p14="http://schemas.microsoft.com/office/powerpoint/2010/main" val="2028731926"/>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49460"/>
            <a:ext cx="11147526" cy="602474"/>
          </a:xfrm>
        </p:spPr>
        <p:txBody>
          <a:bodyPr>
            <a:normAutofit fontScale="90000"/>
          </a:bodyPr>
          <a:lstStyle/>
          <a:p>
            <a:r>
              <a:rPr lang="fr-FR" sz="3200" b="1" dirty="0">
                <a:latin typeface="Arial" panose="020B0604020202020204" pitchFamily="34" charset="0"/>
                <a:cs typeface="Arial" panose="020B0604020202020204" pitchFamily="34" charset="0"/>
              </a:rPr>
              <a:t>Chap. 7 – Organisation d’événements internes ou externes</a:t>
            </a:r>
            <a:endParaRPr lang="fr-FR" sz="4400" dirty="0">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C0C68498-BE60-423D-B651-7023B8DCC730}"/>
              </a:ext>
            </a:extLst>
          </p:cNvPr>
          <p:cNvSpPr/>
          <p:nvPr/>
        </p:nvSpPr>
        <p:spPr>
          <a:xfrm>
            <a:off x="457673" y="1154555"/>
            <a:ext cx="11276654" cy="4847481"/>
          </a:xfrm>
          <a:prstGeom prst="rect">
            <a:avLst/>
          </a:prstGeom>
        </p:spPr>
        <p:txBody>
          <a:bodyPr wrap="square">
            <a:spAutoFit/>
          </a:bodyPr>
          <a:lstStyle/>
          <a:p>
            <a:pPr algn="ctr">
              <a:spcBef>
                <a:spcPts val="1800"/>
              </a:spcBef>
              <a:spcAft>
                <a:spcPts val="0"/>
              </a:spcAft>
            </a:pPr>
            <a:r>
              <a:rPr lang="fr-FR" sz="2400" b="1" dirty="0">
                <a:latin typeface="Arial" panose="020B0604020202020204" pitchFamily="34" charset="0"/>
                <a:ea typeface="Calibri" panose="020F0502020204030204" pitchFamily="34" charset="0"/>
                <a:cs typeface="Times New Roman" panose="02020603050405020304" pitchFamily="18" charset="0"/>
              </a:rPr>
              <a:t>L’attaché de gestion est amené à organiser ou à participer à l’organisation d’événements internes ou externes. </a:t>
            </a:r>
          </a:p>
          <a:p>
            <a:pPr algn="just">
              <a:spcBef>
                <a:spcPts val="1800"/>
              </a:spcBef>
              <a:spcAft>
                <a:spcPts val="0"/>
              </a:spcAft>
            </a:pPr>
            <a:r>
              <a:rPr lang="fr-FR" sz="2400" dirty="0">
                <a:latin typeface="Arial" panose="020B0604020202020204" pitchFamily="34" charset="0"/>
                <a:ea typeface="Calibri" panose="020F0502020204030204" pitchFamily="34" charset="0"/>
                <a:cs typeface="Times New Roman" panose="02020603050405020304" pitchFamily="18" charset="0"/>
              </a:rPr>
              <a:t>Ces événements sont variés : </a:t>
            </a:r>
            <a:r>
              <a:rPr lang="fr-FR" sz="2400" i="1" dirty="0">
                <a:latin typeface="Arial" panose="020B0604020202020204" pitchFamily="34" charset="0"/>
                <a:ea typeface="Calibri" panose="020F0502020204030204" pitchFamily="34" charset="0"/>
                <a:cs typeface="Times New Roman" panose="02020603050405020304" pitchFamily="18" charset="0"/>
              </a:rPr>
              <a:t>réunions, assemblée générale, cérémonies, foires et salons, séminaires, visites, fête, portes ouvertes, remise de médailles, fête de Noël, etc. </a:t>
            </a:r>
          </a:p>
          <a:p>
            <a:pPr algn="just">
              <a:spcBef>
                <a:spcPts val="1800"/>
              </a:spcBef>
              <a:spcAft>
                <a:spcPts val="0"/>
              </a:spcAft>
            </a:pPr>
            <a:r>
              <a:rPr lang="fr-FR" sz="2400" dirty="0">
                <a:latin typeface="Arial" panose="020B0604020202020204" pitchFamily="34" charset="0"/>
                <a:ea typeface="Calibri" panose="020F0502020204030204" pitchFamily="34" charset="0"/>
                <a:cs typeface="Times New Roman" panose="02020603050405020304" pitchFamily="18" charset="0"/>
              </a:rPr>
              <a:t>Pour chaque événement il y a lieu de s’adapter aux attentes de la direction, aux objectifs de l’événement, à la cible, au budget et aux attentes des participants. </a:t>
            </a:r>
          </a:p>
          <a:p>
            <a:pPr algn="ctr">
              <a:spcBef>
                <a:spcPts val="1800"/>
              </a:spcBef>
              <a:spcAft>
                <a:spcPts val="0"/>
              </a:spcAft>
            </a:pPr>
            <a:r>
              <a:rPr lang="fr-FR" sz="2400" b="1" dirty="0">
                <a:solidFill>
                  <a:srgbClr val="00B0F0"/>
                </a:solidFill>
                <a:latin typeface="Arial" panose="020B0604020202020204" pitchFamily="34" charset="0"/>
                <a:ea typeface="Calibri" panose="020F0502020204030204" pitchFamily="34" charset="0"/>
                <a:cs typeface="Arial" panose="020B0604020202020204" pitchFamily="34" charset="0"/>
              </a:rPr>
              <a:t>À</a:t>
            </a:r>
            <a:r>
              <a:rPr lang="fr-FR" sz="2400" b="1" dirty="0">
                <a:solidFill>
                  <a:srgbClr val="00B0F0"/>
                </a:solidFill>
                <a:latin typeface="Arial" panose="020B0604020202020204" pitchFamily="34" charset="0"/>
                <a:ea typeface="Calibri" panose="020F0502020204030204" pitchFamily="34" charset="0"/>
                <a:cs typeface="Times New Roman" panose="02020603050405020304" pitchFamily="18" charset="0"/>
              </a:rPr>
              <a:t> la différence des procédures habituelles qui peuvent entrainer une forme de routine sécurisante. L’organisation d’un événement fait plus appel aux capacités d’analyse et d’organisation des personnes en charge de l’événement.</a:t>
            </a:r>
          </a:p>
        </p:txBody>
      </p:sp>
    </p:spTree>
    <p:extLst>
      <p:ext uri="{BB962C8B-B14F-4D97-AF65-F5344CB8AC3E}">
        <p14:creationId xmlns:p14="http://schemas.microsoft.com/office/powerpoint/2010/main" val="20437449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49460"/>
            <a:ext cx="11147526" cy="602474"/>
          </a:xfrm>
        </p:spPr>
        <p:txBody>
          <a:bodyPr>
            <a:normAutofit fontScale="90000"/>
          </a:bodyPr>
          <a:lstStyle/>
          <a:p>
            <a:r>
              <a:rPr lang="fr-FR" sz="3200" b="1" dirty="0">
                <a:latin typeface="Arial" panose="020B0604020202020204" pitchFamily="34" charset="0"/>
                <a:cs typeface="Arial" panose="020B0604020202020204" pitchFamily="34" charset="0"/>
              </a:rPr>
              <a:t>Chap. 7 – Organisation d’événements internes ou externes</a:t>
            </a:r>
            <a:endParaRPr lang="fr-FR" sz="4400" dirty="0">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C0C68498-BE60-423D-B651-7023B8DCC730}"/>
              </a:ext>
            </a:extLst>
          </p:cNvPr>
          <p:cNvSpPr/>
          <p:nvPr/>
        </p:nvSpPr>
        <p:spPr>
          <a:xfrm>
            <a:off x="605692" y="1230269"/>
            <a:ext cx="10980615" cy="4847481"/>
          </a:xfrm>
          <a:prstGeom prst="rect">
            <a:avLst/>
          </a:prstGeom>
        </p:spPr>
        <p:txBody>
          <a:bodyPr wrap="square">
            <a:spAutoFit/>
          </a:bodyPr>
          <a:lstStyle/>
          <a:p>
            <a:pPr algn="ctr">
              <a:spcBef>
                <a:spcPts val="1800"/>
              </a:spcBef>
              <a:spcAft>
                <a:spcPts val="0"/>
              </a:spcAft>
            </a:pPr>
            <a:r>
              <a:rPr lang="fr-FR" sz="2400" b="1" dirty="0">
                <a:solidFill>
                  <a:srgbClr val="92D050"/>
                </a:solidFill>
                <a:latin typeface="Arial" panose="020B0604020202020204" pitchFamily="34" charset="0"/>
                <a:ea typeface="Calibri" panose="020F0502020204030204" pitchFamily="34" charset="0"/>
                <a:cs typeface="Times New Roman" panose="02020603050405020304" pitchFamily="18" charset="0"/>
              </a:rPr>
              <a:t>Tout événement impacte directement l’image de l’entreprise et des organisateurs. </a:t>
            </a:r>
          </a:p>
          <a:p>
            <a:pPr marL="342900" indent="-342900" algn="just">
              <a:spcBef>
                <a:spcPts val="1800"/>
              </a:spcBef>
              <a:spcAft>
                <a:spcPts val="0"/>
              </a:spcAft>
              <a:buFont typeface="Symbol" panose="05050102010706020507" pitchFamily="18" charset="2"/>
              <a:buChar char="Þ"/>
            </a:pPr>
            <a:r>
              <a:rPr lang="fr-FR" sz="2400" b="1" dirty="0">
                <a:latin typeface="Arial" panose="020B0604020202020204" pitchFamily="34" charset="0"/>
                <a:ea typeface="Calibri" panose="020F0502020204030204" pitchFamily="34" charset="0"/>
                <a:cs typeface="Times New Roman" panose="02020603050405020304" pitchFamily="18" charset="0"/>
              </a:rPr>
              <a:t>Ceux-ci doivent en avoir conscience car un échec ou une organisation défaillante a toujours des conséquences difficiles à gérer pour les organisateurs qui n’ont pas été à la hauteur. </a:t>
            </a:r>
          </a:p>
          <a:p>
            <a:pPr marL="342900" indent="-342900" algn="just">
              <a:spcBef>
                <a:spcPts val="1800"/>
              </a:spcBef>
              <a:spcAft>
                <a:spcPts val="0"/>
              </a:spcAft>
              <a:buFont typeface="Symbol" panose="05050102010706020507" pitchFamily="18" charset="2"/>
              <a:buChar char="Þ"/>
            </a:pPr>
            <a:r>
              <a:rPr lang="fr-FR" sz="2400" b="1" dirty="0">
                <a:latin typeface="Arial" panose="020B0604020202020204" pitchFamily="34" charset="0"/>
                <a:ea typeface="Calibri" panose="020F0502020204030204" pitchFamily="34" charset="0"/>
                <a:cs typeface="Times New Roman" panose="02020603050405020304" pitchFamily="18" charset="0"/>
              </a:rPr>
              <a:t>Conséquences vis à vis de la direction, des collègues, des partenaires, des clients, des fournisseurs…</a:t>
            </a:r>
          </a:p>
          <a:p>
            <a:pPr algn="ctr">
              <a:spcBef>
                <a:spcPts val="1800"/>
              </a:spcBef>
              <a:spcAft>
                <a:spcPts val="0"/>
              </a:spcAft>
            </a:pPr>
            <a:r>
              <a:rPr lang="fr-FR" sz="2400" b="1" dirty="0">
                <a:solidFill>
                  <a:srgbClr val="FFFF00"/>
                </a:solidFill>
                <a:latin typeface="Arial" panose="020B0604020202020204" pitchFamily="34" charset="0"/>
                <a:ea typeface="Calibri" panose="020F0502020204030204" pitchFamily="34" charset="0"/>
                <a:cs typeface="Times New Roman" panose="02020603050405020304" pitchFamily="18" charset="0"/>
              </a:rPr>
              <a:t>L’organisation d’un événement impose une démarche de projet et une organisation en 5 phases : définir l’objectif et le contenu, organiser l’événement, réaliser l’événement, analyser l’événement, assurer le suivi post-événement.</a:t>
            </a:r>
          </a:p>
        </p:txBody>
      </p:sp>
    </p:spTree>
    <p:extLst>
      <p:ext uri="{BB962C8B-B14F-4D97-AF65-F5344CB8AC3E}">
        <p14:creationId xmlns:p14="http://schemas.microsoft.com/office/powerpoint/2010/main" val="13910508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49460"/>
            <a:ext cx="11147526" cy="602474"/>
          </a:xfrm>
        </p:spPr>
        <p:txBody>
          <a:bodyPr>
            <a:normAutofit/>
          </a:bodyPr>
          <a:lstStyle/>
          <a:p>
            <a:r>
              <a:rPr lang="fr-FR" sz="3200" b="1" dirty="0">
                <a:latin typeface="Arial" panose="020B0604020202020204" pitchFamily="34" charset="0"/>
                <a:cs typeface="Arial" panose="020B0604020202020204" pitchFamily="34" charset="0"/>
              </a:rPr>
              <a:t>1. Définir le projet</a:t>
            </a:r>
            <a:endParaRPr lang="fr-FR" sz="4400" dirty="0">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C2A55F1B-A3FC-4AF8-936C-6A086C6C5DEF}"/>
              </a:ext>
            </a:extLst>
          </p:cNvPr>
          <p:cNvSpPr/>
          <p:nvPr/>
        </p:nvSpPr>
        <p:spPr>
          <a:xfrm>
            <a:off x="455976" y="1172423"/>
            <a:ext cx="11147526" cy="4832092"/>
          </a:xfrm>
          <a:prstGeom prst="rect">
            <a:avLst/>
          </a:prstGeom>
        </p:spPr>
        <p:txBody>
          <a:bodyPr wrap="square">
            <a:spAutoFit/>
          </a:bodyPr>
          <a:lstStyle/>
          <a:p>
            <a:pPr marL="457200" lvl="0" indent="-457200" algn="just">
              <a:spcBef>
                <a:spcPts val="600"/>
              </a:spcBef>
              <a:spcAft>
                <a:spcPts val="0"/>
              </a:spcAft>
              <a:buFont typeface="+mj-lt"/>
              <a:buAutoNum type="arabicPeriod"/>
            </a:pPr>
            <a:r>
              <a:rPr lang="fr-FR" sz="2400" b="1" dirty="0">
                <a:solidFill>
                  <a:srgbClr val="FFFF00"/>
                </a:solidFill>
                <a:latin typeface="Arial" panose="020B0604020202020204" pitchFamily="34" charset="0"/>
                <a:ea typeface="Calibri" panose="020F0502020204030204" pitchFamily="34" charset="0"/>
                <a:cs typeface="Times New Roman" panose="02020603050405020304" pitchFamily="18" charset="0"/>
              </a:rPr>
              <a:t>Définir le but et les objectifs (pourquoi) </a:t>
            </a:r>
            <a:r>
              <a:rPr lang="fr-FR" sz="2400" dirty="0">
                <a:latin typeface="Arial" panose="020B0604020202020204" pitchFamily="34" charset="0"/>
                <a:ea typeface="Calibri" panose="020F0502020204030204" pitchFamily="34" charset="0"/>
                <a:cs typeface="Times New Roman" panose="02020603050405020304" pitchFamily="18" charset="0"/>
              </a:rPr>
              <a:t>: c’est la raison d’être (le pourquoi) de l’événement. Il faut définir très concrètement l’objectif à atteindre, les résultats attendus. Il est difficile d’atteindre un objectif s’il n’est pas clairement défini. Plus il sera précis et plus l’organisation en sera facilitée.</a:t>
            </a:r>
          </a:p>
          <a:p>
            <a:pPr marL="457200" lvl="0" indent="-457200" algn="just">
              <a:spcBef>
                <a:spcPts val="2400"/>
              </a:spcBef>
              <a:spcAft>
                <a:spcPts val="0"/>
              </a:spcAft>
              <a:buFont typeface="+mj-lt"/>
              <a:buAutoNum type="arabicPeriod"/>
            </a:pPr>
            <a:r>
              <a:rPr lang="fr-FR" sz="2400" dirty="0">
                <a:solidFill>
                  <a:srgbClr val="FFFF00"/>
                </a:solidFill>
                <a:latin typeface="Arial" panose="020B0604020202020204" pitchFamily="34" charset="0"/>
                <a:ea typeface="Calibri" panose="020F0502020204030204" pitchFamily="34" charset="0"/>
                <a:cs typeface="Times New Roman" panose="02020603050405020304" pitchFamily="18" charset="0"/>
              </a:rPr>
              <a:t>P</a:t>
            </a:r>
            <a:r>
              <a:rPr lang="fr-FR" sz="2400" b="1" dirty="0">
                <a:solidFill>
                  <a:srgbClr val="FFFF00"/>
                </a:solidFill>
                <a:latin typeface="Arial" panose="020B0604020202020204" pitchFamily="34" charset="0"/>
                <a:ea typeface="Calibri" panose="020F0502020204030204" pitchFamily="34" charset="0"/>
                <a:cs typeface="Times New Roman" panose="02020603050405020304" pitchFamily="18" charset="0"/>
              </a:rPr>
              <a:t>réciser la nature de l’élément à organiser (quoi, comment, qui) </a:t>
            </a:r>
            <a:r>
              <a:rPr lang="fr-FR" sz="2400" dirty="0">
                <a:latin typeface="Arial" panose="020B0604020202020204" pitchFamily="34" charset="0"/>
                <a:ea typeface="Calibri" panose="020F0502020204030204" pitchFamily="34" charset="0"/>
                <a:cs typeface="Times New Roman" panose="02020603050405020304" pitchFamily="18" charset="0"/>
              </a:rPr>
              <a:t>: il doit être adapté au public visé. Ce peut être un repas, une conférence, un séminaire, une présentation, un voyage, etc. Lorsque la nature de l'évènement est définie il est possible d’ébaucher les grandes lignes de l'organisation : en interne ou sous-traité auprès d’une société spécialisée mais plus coûteuse, mise en place d’une équipe dédiée à l'évènement. Identifier les autorisations éventuelles (préfecture, mairie, etc.) si l’événement est sur le domaine public.</a:t>
            </a:r>
          </a:p>
        </p:txBody>
      </p:sp>
    </p:spTree>
    <p:extLst>
      <p:ext uri="{BB962C8B-B14F-4D97-AF65-F5344CB8AC3E}">
        <p14:creationId xmlns:p14="http://schemas.microsoft.com/office/powerpoint/2010/main" val="28951166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49460"/>
            <a:ext cx="11147526" cy="602474"/>
          </a:xfrm>
        </p:spPr>
        <p:txBody>
          <a:bodyPr>
            <a:normAutofit/>
          </a:bodyPr>
          <a:lstStyle/>
          <a:p>
            <a:r>
              <a:rPr lang="fr-FR" sz="3200" b="1" dirty="0">
                <a:latin typeface="Arial" panose="020B0604020202020204" pitchFamily="34" charset="0"/>
                <a:cs typeface="Arial" panose="020B0604020202020204" pitchFamily="34" charset="0"/>
              </a:rPr>
              <a:t>1. Définir le projet</a:t>
            </a:r>
            <a:endParaRPr lang="fr-FR" sz="4400" dirty="0">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A8DDC5EB-FDE8-4E74-BF14-2E6452F764EB}"/>
              </a:ext>
            </a:extLst>
          </p:cNvPr>
          <p:cNvSpPr/>
          <p:nvPr/>
        </p:nvSpPr>
        <p:spPr>
          <a:xfrm>
            <a:off x="393144" y="1117769"/>
            <a:ext cx="11266912" cy="5216813"/>
          </a:xfrm>
          <a:prstGeom prst="rect">
            <a:avLst/>
          </a:prstGeom>
        </p:spPr>
        <p:txBody>
          <a:bodyPr wrap="square">
            <a:spAutoFit/>
          </a:bodyPr>
          <a:lstStyle/>
          <a:p>
            <a:pPr marL="360363" lvl="0" indent="-360363">
              <a:spcBef>
                <a:spcPts val="600"/>
              </a:spcBef>
              <a:spcAft>
                <a:spcPts val="0"/>
              </a:spcAft>
            </a:pPr>
            <a:r>
              <a:rPr lang="fr-FR" sz="2200" b="1" dirty="0">
                <a:solidFill>
                  <a:srgbClr val="FFFF00"/>
                </a:solidFill>
                <a:latin typeface="Arial" panose="020B0604020202020204" pitchFamily="34" charset="0"/>
                <a:ea typeface="Calibri" panose="020F0502020204030204" pitchFamily="34" charset="0"/>
                <a:cs typeface="Times New Roman" panose="02020603050405020304" pitchFamily="18" charset="0"/>
              </a:rPr>
              <a:t>3. Définir la taille de l’événement (combien).</a:t>
            </a:r>
            <a:r>
              <a:rPr lang="fr-FR" sz="2200" dirty="0">
                <a:solidFill>
                  <a:srgbClr val="FFFF00"/>
                </a:solidFill>
                <a:latin typeface="Arial" panose="020B0604020202020204" pitchFamily="34" charset="0"/>
                <a:ea typeface="Calibri" panose="020F0502020204030204" pitchFamily="34" charset="0"/>
                <a:cs typeface="Times New Roman" panose="02020603050405020304" pitchFamily="18" charset="0"/>
              </a:rPr>
              <a:t> </a:t>
            </a:r>
            <a:r>
              <a:rPr lang="fr-FR" sz="2200" dirty="0">
                <a:latin typeface="Arial" panose="020B0604020202020204" pitchFamily="34" charset="0"/>
                <a:ea typeface="Calibri" panose="020F0502020204030204" pitchFamily="34" charset="0"/>
                <a:cs typeface="Times New Roman" panose="02020603050405020304" pitchFamily="18" charset="0"/>
              </a:rPr>
              <a:t>Chiffrer le nombre de personnes concernées par l’événement ou le nombre d’invités.</a:t>
            </a:r>
          </a:p>
          <a:p>
            <a:pPr marL="360363" lvl="0" indent="-360363" algn="just">
              <a:spcBef>
                <a:spcPts val="1800"/>
              </a:spcBef>
              <a:spcAft>
                <a:spcPts val="0"/>
              </a:spcAft>
            </a:pPr>
            <a:r>
              <a:rPr lang="fr-FR" sz="2200" b="1" dirty="0">
                <a:solidFill>
                  <a:srgbClr val="FFFF00"/>
                </a:solidFill>
                <a:latin typeface="Arial" panose="020B0604020202020204" pitchFamily="34" charset="0"/>
                <a:ea typeface="Calibri" panose="020F0502020204030204" pitchFamily="34" charset="0"/>
                <a:cs typeface="Times New Roman" panose="02020603050405020304" pitchFamily="18" charset="0"/>
              </a:rPr>
              <a:t>4. Fixer la date et le lieu (quand, où) </a:t>
            </a:r>
            <a:r>
              <a:rPr lang="fr-FR" sz="2200" dirty="0">
                <a:solidFill>
                  <a:srgbClr val="FFFF00"/>
                </a:solidFill>
                <a:latin typeface="Arial" panose="020B0604020202020204" pitchFamily="34" charset="0"/>
                <a:ea typeface="Calibri" panose="020F0502020204030204" pitchFamily="34" charset="0"/>
                <a:cs typeface="Times New Roman" panose="02020603050405020304" pitchFamily="18" charset="0"/>
              </a:rPr>
              <a:t>: </a:t>
            </a:r>
            <a:r>
              <a:rPr lang="fr-FR" sz="2200" dirty="0">
                <a:latin typeface="Arial" panose="020B0604020202020204" pitchFamily="34" charset="0"/>
                <a:ea typeface="Calibri" panose="020F0502020204030204" pitchFamily="34" charset="0"/>
                <a:cs typeface="Times New Roman" panose="02020603050405020304" pitchFamily="18" charset="0"/>
              </a:rPr>
              <a:t>il faut s’assurer de la disponibilité du lieu et de la date choisie. </a:t>
            </a:r>
          </a:p>
          <a:p>
            <a:pPr marL="571500" indent="-342900" algn="just">
              <a:spcBef>
                <a:spcPts val="600"/>
              </a:spcBef>
              <a:spcAft>
                <a:spcPts val="0"/>
              </a:spcAft>
              <a:buFont typeface="Wingdings" panose="05000000000000000000" pitchFamily="2" charset="2"/>
              <a:buChar char="q"/>
            </a:pPr>
            <a:r>
              <a:rPr lang="fr-FR" sz="2200" b="1" dirty="0">
                <a:solidFill>
                  <a:srgbClr val="FFFF00"/>
                </a:solidFill>
                <a:latin typeface="Arial" panose="020B0604020202020204" pitchFamily="34" charset="0"/>
                <a:ea typeface="Calibri" panose="020F0502020204030204" pitchFamily="34" charset="0"/>
                <a:cs typeface="Times New Roman" panose="02020603050405020304" pitchFamily="18" charset="0"/>
              </a:rPr>
              <a:t>La date</a:t>
            </a:r>
            <a:r>
              <a:rPr lang="fr-FR" sz="2200" dirty="0">
                <a:solidFill>
                  <a:srgbClr val="FFFF00"/>
                </a:solidFill>
                <a:latin typeface="Arial" panose="020B0604020202020204" pitchFamily="34" charset="0"/>
                <a:ea typeface="Calibri" panose="020F0502020204030204" pitchFamily="34" charset="0"/>
                <a:cs typeface="Times New Roman" panose="02020603050405020304" pitchFamily="18" charset="0"/>
              </a:rPr>
              <a:t> </a:t>
            </a:r>
            <a:r>
              <a:rPr lang="fr-FR" sz="2200" dirty="0">
                <a:latin typeface="Arial" panose="020B0604020202020204" pitchFamily="34" charset="0"/>
                <a:ea typeface="Calibri" panose="020F0502020204030204" pitchFamily="34" charset="0"/>
                <a:cs typeface="Times New Roman" panose="02020603050405020304" pitchFamily="18" charset="0"/>
              </a:rPr>
              <a:t>doit être suffisamment éloignée pour laisser le temps d'organiser l'évènement. Elle doit convenir à la cible : attention aux week-ends (vendredi soir compris), aux ponts et aux vacances scolaires. Vérifiez que la date ne coïncide pas avec un autre évènement semblable.</a:t>
            </a:r>
          </a:p>
          <a:p>
            <a:pPr marL="571500" indent="-342900" algn="just">
              <a:spcBef>
                <a:spcPts val="600"/>
              </a:spcBef>
              <a:spcAft>
                <a:spcPts val="0"/>
              </a:spcAft>
              <a:buFont typeface="Wingdings" panose="05000000000000000000" pitchFamily="2" charset="2"/>
              <a:buChar char="q"/>
            </a:pPr>
            <a:r>
              <a:rPr lang="fr-FR" sz="2200" b="1" dirty="0">
                <a:solidFill>
                  <a:srgbClr val="FFFF00"/>
                </a:solidFill>
                <a:latin typeface="Arial" panose="020B0604020202020204" pitchFamily="34" charset="0"/>
                <a:ea typeface="Calibri" panose="020F0502020204030204" pitchFamily="34" charset="0"/>
                <a:cs typeface="Times New Roman" panose="02020603050405020304" pitchFamily="18" charset="0"/>
              </a:rPr>
              <a:t>Le lieu</a:t>
            </a:r>
            <a:r>
              <a:rPr lang="fr-FR" sz="2200" dirty="0">
                <a:solidFill>
                  <a:srgbClr val="FFFF00"/>
                </a:solidFill>
                <a:latin typeface="Arial" panose="020B0604020202020204" pitchFamily="34" charset="0"/>
                <a:ea typeface="Calibri" panose="020F0502020204030204" pitchFamily="34" charset="0"/>
                <a:cs typeface="Times New Roman" panose="02020603050405020304" pitchFamily="18" charset="0"/>
              </a:rPr>
              <a:t> </a:t>
            </a:r>
            <a:r>
              <a:rPr lang="fr-FR" sz="2200" dirty="0">
                <a:latin typeface="Arial" panose="020B0604020202020204" pitchFamily="34" charset="0"/>
                <a:ea typeface="Calibri" panose="020F0502020204030204" pitchFamily="34" charset="0"/>
                <a:cs typeface="Times New Roman" panose="02020603050405020304" pitchFamily="18" charset="0"/>
              </a:rPr>
              <a:t>doit être réservé plusieurs mois à l'avance selon la nature de l’événement et la disponibilité. Il faut vérifier la qualité des locaux et des installations qui doivent être visités avant pour éviter les surprises. Il doit être adapté à l’événement (ni trop grand, ni trop petit) et aux publics et animations prévues. Sélectionner un lieu qui valorise l’image de l’entreprise. Il ne doit pas être trop éloigné et facile d'accès et penser au parking. </a:t>
            </a:r>
          </a:p>
        </p:txBody>
      </p:sp>
    </p:spTree>
    <p:extLst>
      <p:ext uri="{BB962C8B-B14F-4D97-AF65-F5344CB8AC3E}">
        <p14:creationId xmlns:p14="http://schemas.microsoft.com/office/powerpoint/2010/main" val="42690905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49460"/>
            <a:ext cx="11147526" cy="602474"/>
          </a:xfrm>
        </p:spPr>
        <p:txBody>
          <a:bodyPr>
            <a:normAutofit/>
          </a:bodyPr>
          <a:lstStyle/>
          <a:p>
            <a:r>
              <a:rPr lang="fr-FR" sz="3200" b="1" dirty="0">
                <a:latin typeface="Arial" panose="020B0604020202020204" pitchFamily="34" charset="0"/>
                <a:cs typeface="Arial" panose="020B0604020202020204" pitchFamily="34" charset="0"/>
              </a:rPr>
              <a:t>1. Définir le projet</a:t>
            </a:r>
            <a:endParaRPr lang="fr-FR" sz="4400" dirty="0">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25BD088E-5293-4C8B-AEC0-50BF4213E1E2}"/>
              </a:ext>
            </a:extLst>
          </p:cNvPr>
          <p:cNvSpPr/>
          <p:nvPr/>
        </p:nvSpPr>
        <p:spPr>
          <a:xfrm>
            <a:off x="471760" y="1643896"/>
            <a:ext cx="10774777" cy="3570208"/>
          </a:xfrm>
          <a:prstGeom prst="rect">
            <a:avLst/>
          </a:prstGeom>
        </p:spPr>
        <p:txBody>
          <a:bodyPr wrap="square">
            <a:spAutoFit/>
          </a:bodyPr>
          <a:lstStyle/>
          <a:p>
            <a:pPr marL="360363" lvl="0" indent="-360363" algn="just">
              <a:spcBef>
                <a:spcPts val="600"/>
              </a:spcBef>
              <a:spcAft>
                <a:spcPts val="0"/>
              </a:spcAft>
            </a:pPr>
            <a:r>
              <a:rPr lang="fr-FR" sz="2400" b="1" dirty="0">
                <a:solidFill>
                  <a:srgbClr val="FFFF00"/>
                </a:solidFill>
                <a:latin typeface="Arial" panose="020B0604020202020204" pitchFamily="34" charset="0"/>
                <a:ea typeface="Calibri" panose="020F0502020204030204" pitchFamily="34" charset="0"/>
                <a:cs typeface="Times New Roman" panose="02020603050405020304" pitchFamily="18" charset="0"/>
              </a:rPr>
              <a:t>5. Définir le budget (combien).</a:t>
            </a:r>
            <a:r>
              <a:rPr lang="fr-FR" sz="2400" dirty="0">
                <a:solidFill>
                  <a:srgbClr val="FFFF00"/>
                </a:solidFill>
                <a:latin typeface="Arial" panose="020B0604020202020204" pitchFamily="34" charset="0"/>
                <a:ea typeface="Calibri" panose="020F0502020204030204" pitchFamily="34" charset="0"/>
                <a:cs typeface="Times New Roman" panose="02020603050405020304" pitchFamily="18" charset="0"/>
              </a:rPr>
              <a:t> </a:t>
            </a:r>
            <a:r>
              <a:rPr lang="fr-FR" sz="2400" dirty="0">
                <a:latin typeface="Arial" panose="020B0604020202020204" pitchFamily="34" charset="0"/>
                <a:ea typeface="Calibri" panose="020F0502020204030204" pitchFamily="34" charset="0"/>
                <a:cs typeface="Times New Roman" panose="02020603050405020304" pitchFamily="18" charset="0"/>
              </a:rPr>
              <a:t>Il doit être réaliste est adapté à la dimension de l’événement afin de d’atteindre les objectifs.</a:t>
            </a:r>
          </a:p>
          <a:p>
            <a:pPr marL="360363" lvl="0" indent="-360363" algn="just">
              <a:spcBef>
                <a:spcPts val="600"/>
              </a:spcBef>
              <a:spcAft>
                <a:spcPts val="0"/>
              </a:spcAft>
            </a:pPr>
            <a:endParaRPr lang="fr-FR" sz="2400" dirty="0">
              <a:latin typeface="Arial" panose="020B0604020202020204" pitchFamily="34" charset="0"/>
              <a:ea typeface="Calibri" panose="020F0502020204030204" pitchFamily="34" charset="0"/>
              <a:cs typeface="Times New Roman" panose="02020603050405020304" pitchFamily="18" charset="0"/>
            </a:endParaRPr>
          </a:p>
          <a:p>
            <a:pPr marL="360363" lvl="0" indent="-360363" algn="just">
              <a:spcBef>
                <a:spcPts val="600"/>
              </a:spcBef>
              <a:spcAft>
                <a:spcPts val="0"/>
              </a:spcAft>
            </a:pPr>
            <a:r>
              <a:rPr lang="fr-FR" sz="2400" b="1" dirty="0">
                <a:solidFill>
                  <a:srgbClr val="FFFF00"/>
                </a:solidFill>
                <a:latin typeface="Arial" panose="020B0604020202020204" pitchFamily="34" charset="0"/>
                <a:ea typeface="Calibri" panose="020F0502020204030204" pitchFamily="34" charset="0"/>
                <a:cs typeface="Times New Roman" panose="02020603050405020304" pitchFamily="18" charset="0"/>
              </a:rPr>
              <a:t>6. Prévoir la communication</a:t>
            </a:r>
            <a:r>
              <a:rPr lang="fr-FR" sz="2400" dirty="0">
                <a:solidFill>
                  <a:srgbClr val="FFFF00"/>
                </a:solidFill>
                <a:latin typeface="Arial" panose="020B0604020202020204" pitchFamily="34" charset="0"/>
                <a:ea typeface="Calibri" panose="020F0502020204030204" pitchFamily="34" charset="0"/>
                <a:cs typeface="Times New Roman" panose="02020603050405020304" pitchFamily="18" charset="0"/>
              </a:rPr>
              <a:t> : </a:t>
            </a:r>
            <a:r>
              <a:rPr lang="fr-FR" sz="2400" dirty="0">
                <a:latin typeface="Arial" panose="020B0604020202020204" pitchFamily="34" charset="0"/>
                <a:ea typeface="Calibri" panose="020F0502020204030204" pitchFamily="34" charset="0"/>
                <a:cs typeface="Times New Roman" panose="02020603050405020304" pitchFamily="18" charset="0"/>
              </a:rPr>
              <a:t>il est </a:t>
            </a:r>
            <a:r>
              <a:rPr lang="fr-FR" sz="2400" b="1" dirty="0">
                <a:latin typeface="Arial" panose="020B0604020202020204" pitchFamily="34" charset="0"/>
                <a:ea typeface="Calibri" panose="020F0502020204030204" pitchFamily="34" charset="0"/>
                <a:cs typeface="Times New Roman" panose="02020603050405020304" pitchFamily="18" charset="0"/>
              </a:rPr>
              <a:t>essentiel</a:t>
            </a:r>
            <a:r>
              <a:rPr lang="fr-FR" sz="2400" dirty="0">
                <a:latin typeface="Arial" panose="020B0604020202020204" pitchFamily="34" charset="0"/>
                <a:ea typeface="Calibri" panose="020F0502020204030204" pitchFamily="34" charset="0"/>
                <a:cs typeface="Times New Roman" panose="02020603050405020304" pitchFamily="18" charset="0"/>
              </a:rPr>
              <a:t> de communiquer autour d’un évènement, qu’il soit interne ou externe, son succès en dépend. Il faut informer la cible suffisamment tôt pour qu’elle réserve la date. Soigner les invitations, créer des affiches et utiliser tous les moyens disponibles en privilégiant les supports les plus adaptés au public concerné : courrier, mél, réseaux sociaux, presse, etc.</a:t>
            </a:r>
          </a:p>
        </p:txBody>
      </p:sp>
    </p:spTree>
    <p:extLst>
      <p:ext uri="{BB962C8B-B14F-4D97-AF65-F5344CB8AC3E}">
        <p14:creationId xmlns:p14="http://schemas.microsoft.com/office/powerpoint/2010/main" val="1976525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49460"/>
            <a:ext cx="11147526" cy="602474"/>
          </a:xfrm>
        </p:spPr>
        <p:txBody>
          <a:bodyPr>
            <a:normAutofit/>
          </a:bodyPr>
          <a:lstStyle/>
          <a:p>
            <a:r>
              <a:rPr lang="fr-FR" sz="3200" b="1" dirty="0">
                <a:latin typeface="Arial" panose="020B0604020202020204" pitchFamily="34" charset="0"/>
                <a:cs typeface="Arial" panose="020B0604020202020204" pitchFamily="34" charset="0"/>
              </a:rPr>
              <a:t>1. Définir le projet</a:t>
            </a:r>
            <a:endParaRPr lang="fr-FR" sz="4400" dirty="0">
              <a:latin typeface="Arial" panose="020B0604020202020204" pitchFamily="34" charset="0"/>
              <a:cs typeface="Arial" panose="020B0604020202020204" pitchFamily="34" charset="0"/>
            </a:endParaRPr>
          </a:p>
        </p:txBody>
      </p:sp>
      <p:graphicFrame>
        <p:nvGraphicFramePr>
          <p:cNvPr id="4" name="Tableau 3">
            <a:extLst>
              <a:ext uri="{FF2B5EF4-FFF2-40B4-BE49-F238E27FC236}">
                <a16:creationId xmlns:a16="http://schemas.microsoft.com/office/drawing/2014/main" id="{F8691CF1-55DB-4217-9E54-89F6DEE967D2}"/>
              </a:ext>
            </a:extLst>
          </p:cNvPr>
          <p:cNvGraphicFramePr>
            <a:graphicFrameLocks noGrp="1"/>
          </p:cNvGraphicFramePr>
          <p:nvPr>
            <p:extLst>
              <p:ext uri="{D42A27DB-BD31-4B8C-83A1-F6EECF244321}">
                <p14:modId xmlns:p14="http://schemas.microsoft.com/office/powerpoint/2010/main" val="2002016308"/>
              </p:ext>
            </p:extLst>
          </p:nvPr>
        </p:nvGraphicFramePr>
        <p:xfrm>
          <a:off x="436816" y="4053581"/>
          <a:ext cx="10658293" cy="2487002"/>
        </p:xfrm>
        <a:graphic>
          <a:graphicData uri="http://schemas.openxmlformats.org/drawingml/2006/table">
            <a:tbl>
              <a:tblPr firstRow="1" firstCol="1" bandRow="1">
                <a:tableStyleId>{F5AB1C69-6EDB-4FF4-983F-18BD219EF322}</a:tableStyleId>
              </a:tblPr>
              <a:tblGrid>
                <a:gridCol w="3110124">
                  <a:extLst>
                    <a:ext uri="{9D8B030D-6E8A-4147-A177-3AD203B41FA5}">
                      <a16:colId xmlns:a16="http://schemas.microsoft.com/office/drawing/2014/main" val="51622668"/>
                    </a:ext>
                  </a:extLst>
                </a:gridCol>
                <a:gridCol w="7548169">
                  <a:extLst>
                    <a:ext uri="{9D8B030D-6E8A-4147-A177-3AD203B41FA5}">
                      <a16:colId xmlns:a16="http://schemas.microsoft.com/office/drawing/2014/main" val="2878366851"/>
                    </a:ext>
                  </a:extLst>
                </a:gridCol>
              </a:tblGrid>
              <a:tr h="355286">
                <a:tc>
                  <a:txBody>
                    <a:bodyPr/>
                    <a:lstStyle/>
                    <a:p>
                      <a:pPr algn="ctr">
                        <a:spcBef>
                          <a:spcPts val="300"/>
                        </a:spcBef>
                        <a:spcAft>
                          <a:spcPts val="300"/>
                        </a:spcAft>
                      </a:pPr>
                      <a:r>
                        <a:rPr lang="fr-FR" sz="2000">
                          <a:effectLst/>
                          <a:latin typeface="Arial" panose="020B0604020202020204" pitchFamily="34" charset="0"/>
                          <a:cs typeface="Arial" panose="020B0604020202020204" pitchFamily="34" charset="0"/>
                        </a:rPr>
                        <a:t>Rubriques</a:t>
                      </a:r>
                      <a:endParaRPr lang="fr-FR" sz="2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spcBef>
                          <a:spcPts val="300"/>
                        </a:spcBef>
                        <a:spcAft>
                          <a:spcPts val="300"/>
                        </a:spcAft>
                      </a:pPr>
                      <a:r>
                        <a:rPr lang="fr-FR" sz="2000">
                          <a:effectLst/>
                          <a:latin typeface="Arial" panose="020B0604020202020204" pitchFamily="34" charset="0"/>
                          <a:cs typeface="Arial" panose="020B0604020202020204" pitchFamily="34" charset="0"/>
                        </a:rPr>
                        <a:t>Contenu</a:t>
                      </a:r>
                      <a:endParaRPr lang="fr-FR" sz="2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848487554"/>
                  </a:ext>
                </a:extLst>
              </a:tr>
              <a:tr h="355286">
                <a:tc>
                  <a:txBody>
                    <a:bodyPr/>
                    <a:lstStyle/>
                    <a:p>
                      <a:pPr>
                        <a:spcBef>
                          <a:spcPts val="200"/>
                        </a:spcBef>
                        <a:spcAft>
                          <a:spcPts val="200"/>
                        </a:spcAft>
                      </a:pPr>
                      <a:r>
                        <a:rPr lang="fr-FR" sz="2000">
                          <a:effectLst/>
                          <a:latin typeface="Arial" panose="020B0604020202020204" pitchFamily="34" charset="0"/>
                          <a:cs typeface="Arial" panose="020B0604020202020204" pitchFamily="34" charset="0"/>
                        </a:rPr>
                        <a:t>Objectifs</a:t>
                      </a:r>
                      <a:endParaRPr lang="fr-FR" sz="2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spcBef>
                          <a:spcPts val="200"/>
                        </a:spcBef>
                        <a:spcAft>
                          <a:spcPts val="200"/>
                        </a:spcAft>
                      </a:pPr>
                      <a:r>
                        <a:rPr lang="fr-FR" sz="2000">
                          <a:effectLst/>
                          <a:latin typeface="Arial" panose="020B0604020202020204" pitchFamily="34" charset="0"/>
                          <a:cs typeface="Arial" panose="020B0604020202020204" pitchFamily="34" charset="0"/>
                        </a:rPr>
                        <a:t>Décrit le but recherché par l’action et la cible.</a:t>
                      </a:r>
                      <a:endParaRPr lang="fr-FR" sz="2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420969274"/>
                  </a:ext>
                </a:extLst>
              </a:tr>
              <a:tr h="355286">
                <a:tc>
                  <a:txBody>
                    <a:bodyPr/>
                    <a:lstStyle/>
                    <a:p>
                      <a:pPr>
                        <a:spcBef>
                          <a:spcPts val="200"/>
                        </a:spcBef>
                        <a:spcAft>
                          <a:spcPts val="200"/>
                        </a:spcAft>
                      </a:pPr>
                      <a:r>
                        <a:rPr lang="fr-FR" sz="2000">
                          <a:effectLst/>
                          <a:latin typeface="Arial" panose="020B0604020202020204" pitchFamily="34" charset="0"/>
                          <a:cs typeface="Arial" panose="020B0604020202020204" pitchFamily="34" charset="0"/>
                        </a:rPr>
                        <a:t>Nature de l’événement</a:t>
                      </a:r>
                      <a:endParaRPr lang="fr-FR" sz="2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spcBef>
                          <a:spcPts val="200"/>
                        </a:spcBef>
                        <a:spcAft>
                          <a:spcPts val="200"/>
                        </a:spcAft>
                      </a:pPr>
                      <a:r>
                        <a:rPr lang="fr-FR" sz="2000">
                          <a:effectLst/>
                          <a:latin typeface="Arial" panose="020B0604020202020204" pitchFamily="34" charset="0"/>
                          <a:cs typeface="Arial" panose="020B0604020202020204" pitchFamily="34" charset="0"/>
                        </a:rPr>
                        <a:t>Conférence, fête, soirée, formation, etc.</a:t>
                      </a:r>
                      <a:endParaRPr lang="fr-FR" sz="2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435222942"/>
                  </a:ext>
                </a:extLst>
              </a:tr>
              <a:tr h="355286">
                <a:tc>
                  <a:txBody>
                    <a:bodyPr/>
                    <a:lstStyle/>
                    <a:p>
                      <a:pPr>
                        <a:spcBef>
                          <a:spcPts val="200"/>
                        </a:spcBef>
                        <a:spcAft>
                          <a:spcPts val="200"/>
                        </a:spcAft>
                      </a:pPr>
                      <a:r>
                        <a:rPr lang="fr-FR" sz="2000" dirty="0">
                          <a:effectLst/>
                          <a:latin typeface="Arial" panose="020B0604020202020204" pitchFamily="34" charset="0"/>
                          <a:cs typeface="Arial" panose="020B0604020202020204" pitchFamily="34" charset="0"/>
                        </a:rPr>
                        <a:t>Taille de l’evenement</a:t>
                      </a:r>
                      <a:endParaRPr lang="fr-FR"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spcBef>
                          <a:spcPts val="200"/>
                        </a:spcBef>
                        <a:spcAft>
                          <a:spcPts val="200"/>
                        </a:spcAft>
                      </a:pPr>
                      <a:r>
                        <a:rPr lang="fr-FR" sz="2000">
                          <a:effectLst/>
                          <a:latin typeface="Arial" panose="020B0604020202020204" pitchFamily="34" charset="0"/>
                          <a:cs typeface="Arial" panose="020B0604020202020204" pitchFamily="34" charset="0"/>
                        </a:rPr>
                        <a:t>Nombre de personnes prévisionnel.</a:t>
                      </a:r>
                      <a:endParaRPr lang="fr-FR" sz="2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86651860"/>
                  </a:ext>
                </a:extLst>
              </a:tr>
              <a:tr h="355286">
                <a:tc>
                  <a:txBody>
                    <a:bodyPr/>
                    <a:lstStyle/>
                    <a:p>
                      <a:pPr>
                        <a:spcBef>
                          <a:spcPts val="200"/>
                        </a:spcBef>
                        <a:spcAft>
                          <a:spcPts val="200"/>
                        </a:spcAft>
                      </a:pPr>
                      <a:r>
                        <a:rPr lang="fr-FR" sz="2000">
                          <a:effectLst/>
                          <a:latin typeface="Arial" panose="020B0604020202020204" pitchFamily="34" charset="0"/>
                          <a:cs typeface="Arial" panose="020B0604020202020204" pitchFamily="34" charset="0"/>
                        </a:rPr>
                        <a:t>Date et lieu</a:t>
                      </a:r>
                      <a:endParaRPr lang="fr-FR" sz="2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spcBef>
                          <a:spcPts val="200"/>
                        </a:spcBef>
                        <a:spcAft>
                          <a:spcPts val="200"/>
                        </a:spcAft>
                      </a:pPr>
                      <a:r>
                        <a:rPr lang="fr-FR" sz="2000">
                          <a:effectLst/>
                          <a:latin typeface="Arial" panose="020B0604020202020204" pitchFamily="34" charset="0"/>
                          <a:cs typeface="Arial" panose="020B0604020202020204" pitchFamily="34" charset="0"/>
                        </a:rPr>
                        <a:t>Indique les dates et les échéances éventuelles.</a:t>
                      </a:r>
                      <a:endParaRPr lang="fr-FR" sz="2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439195686"/>
                  </a:ext>
                </a:extLst>
              </a:tr>
              <a:tr h="355286">
                <a:tc>
                  <a:txBody>
                    <a:bodyPr/>
                    <a:lstStyle/>
                    <a:p>
                      <a:pPr>
                        <a:spcBef>
                          <a:spcPts val="200"/>
                        </a:spcBef>
                        <a:spcAft>
                          <a:spcPts val="200"/>
                        </a:spcAft>
                      </a:pPr>
                      <a:r>
                        <a:rPr lang="fr-FR" sz="2000">
                          <a:effectLst/>
                          <a:latin typeface="Arial" panose="020B0604020202020204" pitchFamily="34" charset="0"/>
                          <a:cs typeface="Arial" panose="020B0604020202020204" pitchFamily="34" charset="0"/>
                        </a:rPr>
                        <a:t>Communication</a:t>
                      </a:r>
                      <a:endParaRPr lang="fr-FR" sz="2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spcBef>
                          <a:spcPts val="200"/>
                        </a:spcBef>
                        <a:spcAft>
                          <a:spcPts val="200"/>
                        </a:spcAft>
                      </a:pPr>
                      <a:r>
                        <a:rPr lang="fr-FR" sz="2000">
                          <a:effectLst/>
                          <a:latin typeface="Arial" panose="020B0604020202020204" pitchFamily="34" charset="0"/>
                          <a:cs typeface="Arial" panose="020B0604020202020204" pitchFamily="34" charset="0"/>
                        </a:rPr>
                        <a:t>Décrit les informations à utiliser, les accroches, les messages.</a:t>
                      </a:r>
                      <a:endParaRPr lang="fr-FR" sz="2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088981495"/>
                  </a:ext>
                </a:extLst>
              </a:tr>
              <a:tr h="355286">
                <a:tc>
                  <a:txBody>
                    <a:bodyPr/>
                    <a:lstStyle/>
                    <a:p>
                      <a:pPr>
                        <a:spcBef>
                          <a:spcPts val="200"/>
                        </a:spcBef>
                        <a:spcAft>
                          <a:spcPts val="200"/>
                        </a:spcAft>
                      </a:pPr>
                      <a:r>
                        <a:rPr lang="fr-FR" sz="2000">
                          <a:effectLst/>
                          <a:latin typeface="Arial" panose="020B0604020202020204" pitchFamily="34" charset="0"/>
                          <a:cs typeface="Arial" panose="020B0604020202020204" pitchFamily="34" charset="0"/>
                        </a:rPr>
                        <a:t>Budget</a:t>
                      </a:r>
                      <a:endParaRPr lang="fr-FR" sz="2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spcBef>
                          <a:spcPts val="200"/>
                        </a:spcBef>
                        <a:spcAft>
                          <a:spcPts val="200"/>
                        </a:spcAft>
                      </a:pPr>
                      <a:r>
                        <a:rPr lang="fr-FR" sz="2000" dirty="0">
                          <a:effectLst/>
                          <a:latin typeface="Arial" panose="020B0604020202020204" pitchFamily="34" charset="0"/>
                          <a:cs typeface="Arial" panose="020B0604020202020204" pitchFamily="34" charset="0"/>
                        </a:rPr>
                        <a:t>Indique les limites financières de l’action.</a:t>
                      </a:r>
                      <a:endParaRPr lang="fr-FR"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272957430"/>
                  </a:ext>
                </a:extLst>
              </a:tr>
            </a:tbl>
          </a:graphicData>
        </a:graphic>
      </p:graphicFrame>
      <p:sp>
        <p:nvSpPr>
          <p:cNvPr id="5" name="Rectangle 2">
            <a:extLst>
              <a:ext uri="{FF2B5EF4-FFF2-40B4-BE49-F238E27FC236}">
                <a16:creationId xmlns:a16="http://schemas.microsoft.com/office/drawing/2014/main" id="{56C2901D-E301-417C-A83F-7187B43CCD38}"/>
              </a:ext>
            </a:extLst>
          </p:cNvPr>
          <p:cNvSpPr>
            <a:spLocks noChangeArrowheads="1"/>
          </p:cNvSpPr>
          <p:nvPr/>
        </p:nvSpPr>
        <p:spPr bwMode="auto">
          <a:xfrm>
            <a:off x="545534" y="967763"/>
            <a:ext cx="11019394" cy="27699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ts val="1200"/>
              </a:spcBef>
              <a:spcAft>
                <a:spcPct val="0"/>
              </a:spcAft>
              <a:buClrTx/>
              <a:buSzTx/>
              <a:tabLst/>
            </a:pPr>
            <a:r>
              <a:rPr kumimoji="0" lang="fr-FR" altLang="fr-FR" sz="2400" b="1" i="0" u="none" strike="noStrike" cap="none" normalizeH="0" baseline="0" dirty="0">
                <a:ln>
                  <a:noFill/>
                </a:ln>
                <a:solidFill>
                  <a:srgbClr val="FFFF00"/>
                </a:solidFill>
                <a:effectLst/>
                <a:latin typeface="Arial" panose="020B0604020202020204" pitchFamily="34" charset="0"/>
                <a:ea typeface="Calibri" panose="020F0502020204030204" pitchFamily="34" charset="0"/>
                <a:cs typeface="Arial" panose="020B0604020202020204" pitchFamily="34" charset="0"/>
              </a:rPr>
              <a:t>7. Rédiger le cahier des charges </a:t>
            </a:r>
            <a:r>
              <a:rPr kumimoji="0" lang="fr-FR" altLang="fr-FR" sz="2400" b="1" i="0" u="none" strike="noStrike" cap="none" normalizeH="0" baseline="0" dirty="0">
                <a:ln>
                  <a:noFill/>
                </a:ln>
                <a:effectLst/>
                <a:latin typeface="Arial" panose="020B0604020202020204" pitchFamily="34" charset="0"/>
                <a:ea typeface="Calibri" panose="020F0502020204030204" pitchFamily="34" charset="0"/>
                <a:cs typeface="Arial" panose="020B0604020202020204" pitchFamily="34" charset="0"/>
              </a:rPr>
              <a:t>: </a:t>
            </a:r>
            <a:r>
              <a:rPr kumimoji="0" lang="fr-FR" altLang="fr-FR" sz="2400" b="0" i="0" u="none" strike="noStrike" cap="none" normalizeH="0" baseline="0" dirty="0">
                <a:ln>
                  <a:noFill/>
                </a:ln>
                <a:effectLst/>
                <a:latin typeface="Arial" panose="020B0604020202020204" pitchFamily="34" charset="0"/>
                <a:ea typeface="Calibri" panose="020F0502020204030204" pitchFamily="34" charset="0"/>
                <a:cs typeface="Arial" panose="020B0604020202020204" pitchFamily="34" charset="0"/>
              </a:rPr>
              <a:t>Il synthétise les 6 étapes précédentes.</a:t>
            </a:r>
            <a:r>
              <a:rPr kumimoji="0" lang="fr-FR" altLang="fr-FR" sz="2400" b="1" i="0" u="none" strike="noStrike" cap="none" normalizeH="0" baseline="0" dirty="0">
                <a:ln>
                  <a:noFill/>
                </a:ln>
                <a:effectLst/>
                <a:latin typeface="Arial" panose="020B0604020202020204" pitchFamily="34" charset="0"/>
                <a:ea typeface="Calibri" panose="020F0502020204030204" pitchFamily="34" charset="0"/>
                <a:cs typeface="Arial" panose="020B0604020202020204" pitchFamily="34" charset="0"/>
              </a:rPr>
              <a:t> </a:t>
            </a:r>
          </a:p>
          <a:p>
            <a:pPr marL="342900" marR="0" lvl="0" indent="-342900" algn="l" defTabSz="914400" rtl="0" eaLnBrk="0" fontAlgn="base" latinLnBrk="0" hangingPunct="0">
              <a:lnSpc>
                <a:spcPct val="100000"/>
              </a:lnSpc>
              <a:spcBef>
                <a:spcPts val="1200"/>
              </a:spcBef>
              <a:spcAft>
                <a:spcPct val="0"/>
              </a:spcAft>
              <a:buClrTx/>
              <a:buSzTx/>
              <a:buFont typeface="Wingdings" panose="05000000000000000000" pitchFamily="2" charset="2"/>
              <a:buChar char="Ø"/>
              <a:tabLst/>
            </a:pPr>
            <a:r>
              <a:rPr kumimoji="0" lang="fr-FR" altLang="fr-FR" sz="2400" b="0" i="0" u="none" strike="noStrike" cap="none" normalizeH="0" baseline="0" dirty="0">
                <a:ln>
                  <a:noFill/>
                </a:ln>
                <a:effectLst/>
                <a:latin typeface="Arial" panose="020B0604020202020204" pitchFamily="34" charset="0"/>
                <a:ea typeface="Calibri" panose="020F0502020204030204" pitchFamily="34" charset="0"/>
                <a:cs typeface="Arial" panose="020B0604020202020204" pitchFamily="34" charset="0"/>
              </a:rPr>
              <a:t>Il décrit de façon précise </a:t>
            </a:r>
            <a:r>
              <a:rPr kumimoji="0" lang="fr-FR" altLang="fr-FR" sz="2400" b="1" i="0" u="none" strike="noStrike" cap="none" normalizeH="0" baseline="0" dirty="0">
                <a:ln>
                  <a:noFill/>
                </a:ln>
                <a:solidFill>
                  <a:srgbClr val="00B0F0"/>
                </a:solidFill>
                <a:effectLst/>
                <a:latin typeface="Arial" panose="020B0604020202020204" pitchFamily="34" charset="0"/>
                <a:ea typeface="Calibri" panose="020F0502020204030204" pitchFamily="34" charset="0"/>
                <a:cs typeface="Arial" panose="020B0604020202020204" pitchFamily="34" charset="0"/>
              </a:rPr>
              <a:t>les objectifs, les résultats attendus, les contraintes de l’évènement. </a:t>
            </a:r>
          </a:p>
          <a:p>
            <a:pPr marL="342900" marR="0" lvl="0" indent="-342900" algn="l" defTabSz="914400" rtl="0" eaLnBrk="0" fontAlgn="base" latinLnBrk="0" hangingPunct="0">
              <a:lnSpc>
                <a:spcPct val="100000"/>
              </a:lnSpc>
              <a:spcBef>
                <a:spcPts val="1200"/>
              </a:spcBef>
              <a:spcAft>
                <a:spcPct val="0"/>
              </a:spcAft>
              <a:buClrTx/>
              <a:buSzTx/>
              <a:buFont typeface="Wingdings" panose="05000000000000000000" pitchFamily="2" charset="2"/>
              <a:buChar char="Ø"/>
              <a:tabLst/>
            </a:pPr>
            <a:r>
              <a:rPr kumimoji="0" lang="fr-FR" altLang="fr-FR" sz="2400" b="0" i="0" u="none" strike="noStrike" cap="none" normalizeH="0" baseline="0" dirty="0">
                <a:ln>
                  <a:noFill/>
                </a:ln>
                <a:effectLst/>
                <a:latin typeface="Arial" panose="020B0604020202020204" pitchFamily="34" charset="0"/>
                <a:ea typeface="Calibri" panose="020F0502020204030204" pitchFamily="34" charset="0"/>
                <a:cs typeface="Arial" panose="020B0604020202020204" pitchFamily="34" charset="0"/>
              </a:rPr>
              <a:t>Il est remis à </a:t>
            </a:r>
            <a:r>
              <a:rPr kumimoji="0" lang="fr-FR" altLang="fr-FR" sz="2400" b="1" i="0" u="none" strike="noStrike" cap="none" normalizeH="0" baseline="0" dirty="0">
                <a:ln>
                  <a:noFill/>
                </a:ln>
                <a:effectLst/>
                <a:latin typeface="Arial" panose="020B0604020202020204" pitchFamily="34" charset="0"/>
                <a:ea typeface="Calibri" panose="020F0502020204030204" pitchFamily="34" charset="0"/>
                <a:cs typeface="Arial" panose="020B0604020202020204" pitchFamily="34" charset="0"/>
              </a:rPr>
              <a:t>toutes les personnes </a:t>
            </a:r>
            <a:r>
              <a:rPr kumimoji="0" lang="fr-FR" altLang="fr-FR" sz="2400" b="0" i="0" u="none" strike="noStrike" cap="none" normalizeH="0" baseline="0" dirty="0">
                <a:ln>
                  <a:noFill/>
                </a:ln>
                <a:effectLst/>
                <a:latin typeface="Arial" panose="020B0604020202020204" pitchFamily="34" charset="0"/>
                <a:ea typeface="Calibri" panose="020F0502020204030204" pitchFamily="34" charset="0"/>
                <a:cs typeface="Arial" panose="020B0604020202020204" pitchFamily="34" charset="0"/>
              </a:rPr>
              <a:t>qui interviendront dans l’organisation. </a:t>
            </a:r>
          </a:p>
          <a:p>
            <a:pPr marL="342900" marR="0" lvl="0" indent="-342900" algn="l" defTabSz="914400" rtl="0" eaLnBrk="0" fontAlgn="base" latinLnBrk="0" hangingPunct="0">
              <a:lnSpc>
                <a:spcPct val="100000"/>
              </a:lnSpc>
              <a:spcBef>
                <a:spcPts val="1200"/>
              </a:spcBef>
              <a:spcAft>
                <a:spcPct val="0"/>
              </a:spcAft>
              <a:buClrTx/>
              <a:buSzTx/>
              <a:buFont typeface="Wingdings" panose="05000000000000000000" pitchFamily="2" charset="2"/>
              <a:buChar char="Ø"/>
              <a:tabLst/>
            </a:pPr>
            <a:r>
              <a:rPr kumimoji="0" lang="fr-FR" altLang="fr-FR" sz="2400" b="0" i="0" u="none" strike="noStrike" cap="none" normalizeH="0" baseline="0" dirty="0">
                <a:ln>
                  <a:noFill/>
                </a:ln>
                <a:effectLst/>
                <a:latin typeface="Arial" panose="020B0604020202020204" pitchFamily="34" charset="0"/>
                <a:ea typeface="Calibri" panose="020F0502020204030204" pitchFamily="34" charset="0"/>
                <a:cs typeface="Arial" panose="020B0604020202020204" pitchFamily="34" charset="0"/>
              </a:rPr>
              <a:t>Il sert de référence aux acteurs du projet, plus il est détaillé et plus les risques d’interprétations et d’erreurs sont réduits. </a:t>
            </a:r>
            <a:endParaRPr kumimoji="0" lang="fr-FR" altLang="fr-FR" sz="2400" b="0" i="0" u="none" strike="noStrike" cap="none" normalizeH="0" baseline="0" dirty="0">
              <a:ln>
                <a:noFill/>
              </a:ln>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5426022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145</TotalTime>
  <Words>823</Words>
  <Application>Microsoft Office PowerPoint</Application>
  <PresentationFormat>Grand écran</PresentationFormat>
  <Paragraphs>41</Paragraphs>
  <Slides>6</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6</vt:i4>
      </vt:variant>
    </vt:vector>
  </HeadingPairs>
  <TitlesOfParts>
    <vt:vector size="12" baseType="lpstr">
      <vt:lpstr>Arial</vt:lpstr>
      <vt:lpstr>Century Gothic</vt:lpstr>
      <vt:lpstr>Symbol</vt:lpstr>
      <vt:lpstr>Wingdings</vt:lpstr>
      <vt:lpstr>Wingdings 3</vt:lpstr>
      <vt:lpstr>Ion</vt:lpstr>
      <vt:lpstr>Chap. 7 – Organisation d’événements internes ou externes</vt:lpstr>
      <vt:lpstr>Chap. 7 – Organisation d’événements internes ou externes</vt:lpstr>
      <vt:lpstr>1. Définir le projet</vt:lpstr>
      <vt:lpstr>1. Définir le projet</vt:lpstr>
      <vt:lpstr>1. Définir le projet</vt:lpstr>
      <vt:lpstr>1. Définir le projet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A41. Organisation et amélioration du travail administratif   412.  La collecte d'information </dc:title>
  <dc:creator>Claude Terrier</dc:creator>
  <cp:lastModifiedBy>Claude Terrier</cp:lastModifiedBy>
  <cp:revision>18</cp:revision>
  <dcterms:created xsi:type="dcterms:W3CDTF">2014-01-16T23:14:09Z</dcterms:created>
  <dcterms:modified xsi:type="dcterms:W3CDTF">2024-02-15T19:24:43Z</dcterms:modified>
</cp:coreProperties>
</file>