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30849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28/01/2024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318090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67133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8275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791910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8579474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956309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382709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699404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400363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532789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28/01/2024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77769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28/01/2024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82024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54484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973698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534746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28/01/2024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77898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28/01/2024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202873192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630767"/>
            <a:ext cx="10600267" cy="423938"/>
          </a:xfrm>
        </p:spPr>
        <p:txBody>
          <a:bodyPr>
            <a:noAutofit/>
          </a:bodyPr>
          <a:lstStyle/>
          <a:p>
            <a:r>
              <a:rPr lang="fr-FR" sz="2400" b="1" dirty="0"/>
              <a:t>4. Ordonnancer les tâches</a:t>
            </a:r>
            <a:endParaRPr lang="fr-FR" sz="3200" dirty="0"/>
          </a:p>
        </p:txBody>
      </p:sp>
      <p:sp>
        <p:nvSpPr>
          <p:cNvPr id="3" name="Rectangle 2"/>
          <p:cNvSpPr>
            <a:spLocks noChangeArrowheads="1"/>
          </p:cNvSpPr>
          <p:nvPr/>
        </p:nvSpPr>
        <p:spPr bwMode="auto">
          <a:xfrm>
            <a:off x="152400" y="11647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 name="Titre 1">
            <a:extLst>
              <a:ext uri="{FF2B5EF4-FFF2-40B4-BE49-F238E27FC236}">
                <a16:creationId xmlns:a16="http://schemas.microsoft.com/office/drawing/2014/main" id="{59BC34E2-1A06-43A8-955F-89393A669688}"/>
              </a:ext>
            </a:extLst>
          </p:cNvPr>
          <p:cNvSpPr txBox="1">
            <a:spLocks/>
          </p:cNvSpPr>
          <p:nvPr/>
        </p:nvSpPr>
        <p:spPr>
          <a:xfrm>
            <a:off x="0" y="-81774"/>
            <a:ext cx="10236200" cy="602474"/>
          </a:xfrm>
          <a:prstGeom prst="rect">
            <a:avLst/>
          </a:prstGeom>
        </p:spPr>
        <p:txBody>
          <a:bodyPr vert="horz" lIns="91440" tIns="45720" rIns="91440" bIns="45720" rtlCol="0" anchor="b">
            <a:normAutofit fontScale="900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200" b="1" dirty="0">
                <a:latin typeface="Arial" panose="020B0604020202020204" pitchFamily="34" charset="0"/>
                <a:cs typeface="Arial" panose="020B0604020202020204" pitchFamily="34" charset="0"/>
              </a:rPr>
              <a:t>Chap. 5 – La planification des activités et des prestations</a:t>
            </a:r>
            <a:endParaRPr lang="fr-FR" sz="4400" dirty="0">
              <a:latin typeface="Arial" panose="020B060402020202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E735619D-2757-E6A6-B38E-46D1E550A0F1}"/>
              </a:ext>
            </a:extLst>
          </p:cNvPr>
          <p:cNvSpPr txBox="1"/>
          <p:nvPr/>
        </p:nvSpPr>
        <p:spPr>
          <a:xfrm>
            <a:off x="777024" y="1485363"/>
            <a:ext cx="10564969" cy="4247317"/>
          </a:xfrm>
          <a:prstGeom prst="rect">
            <a:avLst/>
          </a:prstGeom>
          <a:noFill/>
        </p:spPr>
        <p:txBody>
          <a:bodyPr wrap="square">
            <a:spAutoFit/>
          </a:bodyPr>
          <a:lstStyle/>
          <a:p>
            <a:pPr algn="just">
              <a:spcBef>
                <a:spcPts val="18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L’ordonnancement des tâches consiste à planifier leurs enchaînements de façon rationnelle, en respectant les </a:t>
            </a:r>
            <a:r>
              <a:rPr lang="fr-FR" sz="2400" b="1" dirty="0">
                <a:effectLst/>
                <a:latin typeface="Arial" panose="020B0604020202020204" pitchFamily="34" charset="0"/>
                <a:ea typeface="Calibri" panose="020F0502020204030204" pitchFamily="34" charset="0"/>
                <a:cs typeface="Times New Roman" panose="02020603050405020304" pitchFamily="18" charset="0"/>
              </a:rPr>
              <a:t>contraintes</a:t>
            </a:r>
            <a:r>
              <a:rPr lang="fr-FR" sz="2400" dirty="0">
                <a:effectLst/>
                <a:latin typeface="Arial" panose="020B0604020202020204" pitchFamily="34" charset="0"/>
                <a:ea typeface="Calibri" panose="020F0502020204030204" pitchFamily="34" charset="0"/>
                <a:cs typeface="Times New Roman" panose="02020603050405020304" pitchFamily="18" charset="0"/>
              </a:rPr>
              <a:t> identifiées précédemment.</a:t>
            </a:r>
          </a:p>
          <a:p>
            <a:pPr algn="ctr">
              <a:spcBef>
                <a:spcPts val="1800"/>
              </a:spcBef>
            </a:pPr>
            <a:r>
              <a:rPr lang="fr-FR" sz="2400" i="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Les applications d’ordonnancement et de planification de projets facilitent ce travail en enregistrant les tâches et en aidant à les planifier en respectant les contraintes. Elles simplifient la gestion des plannings en répercutant automatiquement, par exemple, les modifications qui impactent les autres tâches et elles peuvent lancer des alertes en cas de problèmes (Voir &amp; 7).</a:t>
            </a:r>
            <a:endParaRPr lang="fr-FR"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endParaRPr>
          </a:p>
          <a:p>
            <a:pPr>
              <a:spcBef>
                <a:spcPts val="18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Le tableau suivant peut vous aider dans ce travail préparatoire. Il peut devenir un outil de contrôle en y ajoutant les durées et les dates réelles de réalisation.</a:t>
            </a:r>
          </a:p>
        </p:txBody>
      </p:sp>
    </p:spTree>
    <p:extLst>
      <p:ext uri="{BB962C8B-B14F-4D97-AF65-F5344CB8AC3E}">
        <p14:creationId xmlns:p14="http://schemas.microsoft.com/office/powerpoint/2010/main" val="401190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373883"/>
            <a:ext cx="10236200" cy="1196963"/>
          </a:xfrm>
        </p:spPr>
        <p:txBody>
          <a:bodyPr>
            <a:normAutofit/>
          </a:bodyPr>
          <a:lstStyle/>
          <a:p>
            <a:pPr>
              <a:spcBef>
                <a:spcPts val="1200"/>
              </a:spcBef>
              <a:spcAft>
                <a:spcPts val="1200"/>
              </a:spcAft>
            </a:pPr>
            <a:r>
              <a:rPr lang="fr-FR" sz="2800" b="1" dirty="0">
                <a:latin typeface="Arial" panose="020B0604020202020204" pitchFamily="34" charset="0"/>
                <a:cs typeface="Arial" panose="020B0604020202020204" pitchFamily="34" charset="0"/>
              </a:rPr>
              <a:t>Chap. 5 – La planification des activités et des prestations</a:t>
            </a:r>
            <a:br>
              <a:rPr lang="fr-FR" sz="4000" dirty="0">
                <a:latin typeface="Arial" panose="020B0604020202020204" pitchFamily="34" charset="0"/>
                <a:cs typeface="Arial" panose="020B0604020202020204" pitchFamily="34" charset="0"/>
              </a:rPr>
            </a:br>
            <a:r>
              <a:rPr lang="fr-FR" sz="2400" b="1" dirty="0"/>
              <a:t>4. Ordonnancer les tâches</a:t>
            </a:r>
            <a:endParaRPr lang="fr-FR" sz="3600" dirty="0"/>
          </a:p>
        </p:txBody>
      </p:sp>
      <p:sp>
        <p:nvSpPr>
          <p:cNvPr id="6" name="Rectangle 5">
            <a:extLst>
              <a:ext uri="{FF2B5EF4-FFF2-40B4-BE49-F238E27FC236}">
                <a16:creationId xmlns:a16="http://schemas.microsoft.com/office/drawing/2014/main" id="{571AC13B-9DB9-42EA-9E27-ACC0A170D063}"/>
              </a:ext>
            </a:extLst>
          </p:cNvPr>
          <p:cNvSpPr/>
          <p:nvPr/>
        </p:nvSpPr>
        <p:spPr>
          <a:xfrm>
            <a:off x="152400" y="1270374"/>
            <a:ext cx="11717867" cy="461665"/>
          </a:xfrm>
          <a:prstGeom prst="rect">
            <a:avLst/>
          </a:prstGeom>
        </p:spPr>
        <p:txBody>
          <a:bodyPr wrap="square">
            <a:spAutoFit/>
          </a:bodyPr>
          <a:lstStyle/>
          <a:p>
            <a:pPr algn="ctr">
              <a:spcBef>
                <a:spcPts val="600"/>
              </a:spcBef>
              <a:spcAft>
                <a:spcPts val="600"/>
              </a:spcAft>
            </a:pPr>
            <a:r>
              <a:rPr lang="fr-FR" sz="2400" b="1" i="1" dirty="0">
                <a:latin typeface="Arial" panose="020B0604020202020204" pitchFamily="34" charset="0"/>
                <a:ea typeface="Calibri" panose="020F0502020204030204" pitchFamily="34" charset="0"/>
                <a:cs typeface="Times New Roman" panose="02020603050405020304" pitchFamily="18" charset="0"/>
              </a:rPr>
              <a:t>Tableau des tâches à réaliser pour l’organisation d’une exposition</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7" name="Tableau 6">
            <a:extLst>
              <a:ext uri="{FF2B5EF4-FFF2-40B4-BE49-F238E27FC236}">
                <a16:creationId xmlns:a16="http://schemas.microsoft.com/office/drawing/2014/main" id="{46942625-4545-45FE-B414-6C61E0FEEB0A}"/>
              </a:ext>
            </a:extLst>
          </p:cNvPr>
          <p:cNvGraphicFramePr>
            <a:graphicFrameLocks noGrp="1"/>
          </p:cNvGraphicFramePr>
          <p:nvPr>
            <p:extLst>
              <p:ext uri="{D42A27DB-BD31-4B8C-83A1-F6EECF244321}">
                <p14:modId xmlns:p14="http://schemas.microsoft.com/office/powerpoint/2010/main" val="3117541209"/>
              </p:ext>
            </p:extLst>
          </p:nvPr>
        </p:nvGraphicFramePr>
        <p:xfrm>
          <a:off x="692044" y="2042516"/>
          <a:ext cx="10644822" cy="4383875"/>
        </p:xfrm>
        <a:graphic>
          <a:graphicData uri="http://schemas.openxmlformats.org/drawingml/2006/table">
            <a:tbl>
              <a:tblPr firstRow="1" firstCol="1" bandRow="1">
                <a:tableStyleId>{5C22544A-7EE6-4342-B048-85BDC9FD1C3A}</a:tableStyleId>
              </a:tblPr>
              <a:tblGrid>
                <a:gridCol w="620851">
                  <a:extLst>
                    <a:ext uri="{9D8B030D-6E8A-4147-A177-3AD203B41FA5}">
                      <a16:colId xmlns:a16="http://schemas.microsoft.com/office/drawing/2014/main" val="20000"/>
                    </a:ext>
                  </a:extLst>
                </a:gridCol>
                <a:gridCol w="3670632">
                  <a:extLst>
                    <a:ext uri="{9D8B030D-6E8A-4147-A177-3AD203B41FA5}">
                      <a16:colId xmlns:a16="http://schemas.microsoft.com/office/drawing/2014/main" val="20001"/>
                    </a:ext>
                  </a:extLst>
                </a:gridCol>
                <a:gridCol w="859954">
                  <a:extLst>
                    <a:ext uri="{9D8B030D-6E8A-4147-A177-3AD203B41FA5}">
                      <a16:colId xmlns:a16="http://schemas.microsoft.com/office/drawing/2014/main" val="20002"/>
                    </a:ext>
                  </a:extLst>
                </a:gridCol>
                <a:gridCol w="1134657">
                  <a:extLst>
                    <a:ext uri="{9D8B030D-6E8A-4147-A177-3AD203B41FA5}">
                      <a16:colId xmlns:a16="http://schemas.microsoft.com/office/drawing/2014/main" val="20003"/>
                    </a:ext>
                  </a:extLst>
                </a:gridCol>
                <a:gridCol w="1988915">
                  <a:extLst>
                    <a:ext uri="{9D8B030D-6E8A-4147-A177-3AD203B41FA5}">
                      <a16:colId xmlns:a16="http://schemas.microsoft.com/office/drawing/2014/main" val="20004"/>
                    </a:ext>
                  </a:extLst>
                </a:gridCol>
                <a:gridCol w="1151406">
                  <a:extLst>
                    <a:ext uri="{9D8B030D-6E8A-4147-A177-3AD203B41FA5}">
                      <a16:colId xmlns:a16="http://schemas.microsoft.com/office/drawing/2014/main" val="20005"/>
                    </a:ext>
                  </a:extLst>
                </a:gridCol>
                <a:gridCol w="1218407">
                  <a:extLst>
                    <a:ext uri="{9D8B030D-6E8A-4147-A177-3AD203B41FA5}">
                      <a16:colId xmlns:a16="http://schemas.microsoft.com/office/drawing/2014/main" val="20006"/>
                    </a:ext>
                  </a:extLst>
                </a:gridCol>
              </a:tblGrid>
              <a:tr h="430133">
                <a:tc gridSpan="7">
                  <a:txBody>
                    <a:bodyPr/>
                    <a:lstStyle/>
                    <a:p>
                      <a:pPr algn="ctr">
                        <a:spcAft>
                          <a:spcPts val="0"/>
                        </a:spcAft>
                      </a:pPr>
                      <a:r>
                        <a:rPr lang="fr-FR" sz="1800" b="1" dirty="0">
                          <a:effectLst/>
                          <a:latin typeface="Arial" panose="020B0604020202020204" pitchFamily="34" charset="0"/>
                          <a:cs typeface="Arial" panose="020B0604020202020204" pitchFamily="34" charset="0"/>
                        </a:rPr>
                        <a:t>Exposition et vernissage : Ames amers de Cheng Li  le 10 juin</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0"/>
                  </a:ext>
                </a:extLst>
              </a:tr>
              <a:tr h="226854">
                <a:tc>
                  <a:txBody>
                    <a:bodyPr/>
                    <a:lstStyle/>
                    <a:p>
                      <a:pPr algn="ctr">
                        <a:spcAft>
                          <a:spcPts val="0"/>
                        </a:spcAft>
                      </a:pPr>
                      <a:r>
                        <a:rPr lang="fr-FR" sz="1000" dirty="0">
                          <a:effectLst/>
                          <a:latin typeface="Arial" panose="020B0604020202020204" pitchFamily="34" charset="0"/>
                          <a:cs typeface="Arial" panose="020B0604020202020204" pitchFamily="34" charset="0"/>
                        </a:rPr>
                        <a:t>N°</a:t>
                      </a:r>
                      <a:endParaRPr lang="fr-FR"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fr-FR" sz="1400" b="1" dirty="0">
                          <a:effectLst/>
                          <a:latin typeface="Arial" panose="020B0604020202020204" pitchFamily="34" charset="0"/>
                          <a:cs typeface="Arial" panose="020B0604020202020204" pitchFamily="34" charset="0"/>
                        </a:rPr>
                        <a:t>Tâches</a:t>
                      </a:r>
                      <a:endParaRPr lang="fr-FR" sz="14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b="1" dirty="0">
                          <a:effectLst/>
                          <a:latin typeface="Arial" panose="020B0604020202020204" pitchFamily="34" charset="0"/>
                          <a:cs typeface="Arial" panose="020B0604020202020204" pitchFamily="34" charset="0"/>
                        </a:rPr>
                        <a:t>Durée</a:t>
                      </a:r>
                      <a:endParaRPr lang="fr-FR" sz="14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b="1" dirty="0">
                          <a:effectLst/>
                          <a:latin typeface="Arial" panose="020B0604020202020204" pitchFamily="34" charset="0"/>
                          <a:cs typeface="Arial" panose="020B0604020202020204" pitchFamily="34" charset="0"/>
                        </a:rPr>
                        <a:t>Antériorité</a:t>
                      </a:r>
                      <a:endParaRPr lang="fr-FR" sz="14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b="1" dirty="0">
                          <a:effectLst/>
                          <a:latin typeface="Arial" panose="020B0604020202020204" pitchFamily="34" charset="0"/>
                          <a:cs typeface="Arial" panose="020B0604020202020204" pitchFamily="34" charset="0"/>
                        </a:rPr>
                        <a:t>Responsable</a:t>
                      </a:r>
                      <a:endParaRPr lang="fr-FR" sz="14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b="1" dirty="0">
                          <a:effectLst/>
                          <a:latin typeface="Arial" panose="020B0604020202020204" pitchFamily="34" charset="0"/>
                          <a:cs typeface="Arial" panose="020B0604020202020204" pitchFamily="34" charset="0"/>
                        </a:rPr>
                        <a:t>Contrainte</a:t>
                      </a:r>
                      <a:endParaRPr lang="fr-FR" sz="14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b="1" dirty="0">
                          <a:effectLst/>
                          <a:latin typeface="Arial" panose="020B0604020202020204" pitchFamily="34" charset="0"/>
                          <a:cs typeface="Arial" panose="020B0604020202020204" pitchFamily="34" charset="0"/>
                        </a:rPr>
                        <a:t>Date début</a:t>
                      </a:r>
                      <a:endParaRPr lang="fr-FR" sz="14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1"/>
                  </a:ext>
                </a:extLst>
              </a:tr>
              <a:tr h="259262">
                <a:tc>
                  <a:txBody>
                    <a:bodyPr/>
                    <a:lstStyle/>
                    <a:p>
                      <a:pPr algn="ctr">
                        <a:spcAft>
                          <a:spcPts val="0"/>
                        </a:spcAft>
                      </a:pPr>
                      <a:r>
                        <a:rPr lang="fr-FR" sz="900" dirty="0">
                          <a:effectLst/>
                          <a:latin typeface="Arial" panose="020B0604020202020204" pitchFamily="34" charset="0"/>
                          <a:cs typeface="Arial" panose="020B0604020202020204" pitchFamily="34" charset="0"/>
                        </a:rPr>
                        <a:t> </a:t>
                      </a:r>
                      <a:endParaRPr lang="fr-FR"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b="1" dirty="0">
                          <a:effectLst/>
                          <a:latin typeface="Arial" panose="020B0604020202020204" pitchFamily="34" charset="0"/>
                          <a:cs typeface="Arial" panose="020B0604020202020204" pitchFamily="34" charset="0"/>
                        </a:rPr>
                        <a:t>Exposition</a:t>
                      </a:r>
                      <a:endParaRPr lang="fr-FR" sz="14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 </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 </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 </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 </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 </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2"/>
                  </a:ext>
                </a:extLst>
              </a:tr>
              <a:tr h="226854">
                <a:tc>
                  <a:txBody>
                    <a:bodyPr/>
                    <a:lstStyle/>
                    <a:p>
                      <a:pPr algn="ctr">
                        <a:spcAft>
                          <a:spcPts val="0"/>
                        </a:spcAft>
                      </a:pPr>
                      <a:r>
                        <a:rPr lang="fr-FR" sz="1000" dirty="0">
                          <a:effectLst/>
                          <a:latin typeface="Arial" panose="020B0604020202020204" pitchFamily="34" charset="0"/>
                          <a:cs typeface="Arial" panose="020B0604020202020204" pitchFamily="34" charset="0"/>
                        </a:rPr>
                        <a:t>1</a:t>
                      </a:r>
                      <a:endParaRPr lang="fr-FR"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Aft>
                          <a:spcPts val="0"/>
                        </a:spcAft>
                      </a:pPr>
                      <a:r>
                        <a:rPr lang="fr-FR" sz="1400" dirty="0">
                          <a:effectLst/>
                          <a:latin typeface="Arial" panose="020B0604020202020204" pitchFamily="34" charset="0"/>
                          <a:cs typeface="Arial" panose="020B0604020202020204" pitchFamily="34" charset="0"/>
                        </a:rPr>
                        <a:t>Signer le contrat avec l’auteur</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a:effectLst/>
                          <a:latin typeface="Arial" panose="020B0604020202020204" pitchFamily="34" charset="0"/>
                          <a:cs typeface="Arial" panose="020B0604020202020204" pitchFamily="34" charset="0"/>
                        </a:rPr>
                        <a:t>1 jour</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 </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dirty="0">
                          <a:effectLst/>
                          <a:latin typeface="Arial" panose="020B0604020202020204" pitchFamily="34" charset="0"/>
                          <a:cs typeface="Arial" panose="020B0604020202020204" pitchFamily="34" charset="0"/>
                        </a:rPr>
                        <a:t>Directeur, Artiste</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J-90</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10/03/xx</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3"/>
                  </a:ext>
                </a:extLst>
              </a:tr>
              <a:tr h="226854">
                <a:tc>
                  <a:txBody>
                    <a:bodyPr/>
                    <a:lstStyle/>
                    <a:p>
                      <a:pPr algn="ctr">
                        <a:spcAft>
                          <a:spcPts val="0"/>
                        </a:spcAft>
                      </a:pPr>
                      <a:r>
                        <a:rPr lang="fr-FR" sz="1000" dirty="0">
                          <a:effectLst/>
                          <a:latin typeface="Arial" panose="020B0604020202020204" pitchFamily="34" charset="0"/>
                          <a:cs typeface="Arial" panose="020B0604020202020204" pitchFamily="34" charset="0"/>
                        </a:rPr>
                        <a:t>2</a:t>
                      </a:r>
                      <a:endParaRPr lang="fr-FR"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Aft>
                          <a:spcPts val="0"/>
                        </a:spcAft>
                      </a:pPr>
                      <a:r>
                        <a:rPr lang="fr-FR" sz="1400" dirty="0">
                          <a:effectLst/>
                          <a:latin typeface="Arial" panose="020B0604020202020204" pitchFamily="34" charset="0"/>
                          <a:cs typeface="Arial" panose="020B0604020202020204" pitchFamily="34" charset="0"/>
                        </a:rPr>
                        <a:t>Faire la liste des œuvres à exposer </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dirty="0">
                          <a:effectLst/>
                          <a:latin typeface="Arial" panose="020B0604020202020204" pitchFamily="34" charset="0"/>
                          <a:cs typeface="Arial" panose="020B0604020202020204" pitchFamily="34" charset="0"/>
                        </a:rPr>
                        <a:t>7 jours</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 </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dirty="0">
                          <a:effectLst/>
                          <a:latin typeface="Arial" panose="020B0604020202020204" pitchFamily="34" charset="0"/>
                          <a:cs typeface="Arial" panose="020B0604020202020204" pitchFamily="34" charset="0"/>
                        </a:rPr>
                        <a:t>Artiste</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J-60</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10/04/xx</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4"/>
                  </a:ext>
                </a:extLst>
              </a:tr>
              <a:tr h="226854">
                <a:tc>
                  <a:txBody>
                    <a:bodyPr/>
                    <a:lstStyle/>
                    <a:p>
                      <a:pPr algn="ctr">
                        <a:spcAft>
                          <a:spcPts val="0"/>
                        </a:spcAft>
                      </a:pPr>
                      <a:r>
                        <a:rPr lang="fr-FR" sz="1000" dirty="0">
                          <a:effectLst/>
                          <a:latin typeface="Arial" panose="020B0604020202020204" pitchFamily="34" charset="0"/>
                          <a:cs typeface="Arial" panose="020B0604020202020204" pitchFamily="34" charset="0"/>
                        </a:rPr>
                        <a:t>3</a:t>
                      </a:r>
                      <a:endParaRPr lang="fr-FR"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Aft>
                          <a:spcPts val="0"/>
                        </a:spcAft>
                      </a:pPr>
                      <a:r>
                        <a:rPr lang="fr-FR" sz="1400">
                          <a:effectLst/>
                          <a:latin typeface="Arial" panose="020B0604020202020204" pitchFamily="34" charset="0"/>
                          <a:cs typeface="Arial" panose="020B0604020202020204" pitchFamily="34" charset="0"/>
                        </a:rPr>
                        <a:t>Réceptionner les œuvres</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dirty="0">
                          <a:effectLst/>
                          <a:latin typeface="Arial" panose="020B0604020202020204" pitchFamily="34" charset="0"/>
                          <a:cs typeface="Arial" panose="020B0604020202020204" pitchFamily="34" charset="0"/>
                        </a:rPr>
                        <a:t>1 jour</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 </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dirty="0">
                          <a:effectLst/>
                          <a:latin typeface="Arial" panose="020B0604020202020204" pitchFamily="34" charset="0"/>
                          <a:cs typeface="Arial" panose="020B0604020202020204" pitchFamily="34" charset="0"/>
                        </a:rPr>
                        <a:t>Directeur,</a:t>
                      </a:r>
                      <a:r>
                        <a:rPr lang="fr-FR" sz="1400" baseline="0" dirty="0">
                          <a:effectLst/>
                          <a:latin typeface="Arial" panose="020B0604020202020204" pitchFamily="34" charset="0"/>
                          <a:cs typeface="Arial" panose="020B0604020202020204" pitchFamily="34" charset="0"/>
                        </a:rPr>
                        <a:t> Technicien</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J-7</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01/06/xx</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5"/>
                  </a:ext>
                </a:extLst>
              </a:tr>
              <a:tr h="226854">
                <a:tc>
                  <a:txBody>
                    <a:bodyPr/>
                    <a:lstStyle/>
                    <a:p>
                      <a:pPr algn="ctr">
                        <a:spcAft>
                          <a:spcPts val="0"/>
                        </a:spcAft>
                      </a:pPr>
                      <a:r>
                        <a:rPr lang="fr-FR" sz="1000" dirty="0">
                          <a:effectLst/>
                          <a:latin typeface="Arial" panose="020B0604020202020204" pitchFamily="34" charset="0"/>
                          <a:cs typeface="Arial" panose="020B0604020202020204" pitchFamily="34" charset="0"/>
                        </a:rPr>
                        <a:t>4</a:t>
                      </a:r>
                      <a:endParaRPr lang="fr-FR"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Aft>
                          <a:spcPts val="0"/>
                        </a:spcAft>
                      </a:pPr>
                      <a:r>
                        <a:rPr lang="fr-FR" sz="1400" dirty="0">
                          <a:effectLst/>
                          <a:latin typeface="Arial" panose="020B0604020202020204" pitchFamily="34" charset="0"/>
                          <a:cs typeface="Arial" panose="020B0604020202020204" pitchFamily="34" charset="0"/>
                        </a:rPr>
                        <a:t>Accrocher les œuvres</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dirty="0">
                          <a:effectLst/>
                          <a:latin typeface="Arial" panose="020B0604020202020204" pitchFamily="34" charset="0"/>
                          <a:cs typeface="Arial" panose="020B0604020202020204" pitchFamily="34" charset="0"/>
                        </a:rPr>
                        <a:t>3 jours</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3</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dirty="0">
                          <a:effectLst/>
                          <a:latin typeface="Arial" panose="020B0604020202020204" pitchFamily="34" charset="0"/>
                          <a:cs typeface="Arial" panose="020B0604020202020204" pitchFamily="34" charset="0"/>
                        </a:rPr>
                        <a:t>Artiste, Technicien</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J-2</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08/06/xx</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6"/>
                  </a:ext>
                </a:extLst>
              </a:tr>
              <a:tr h="259262">
                <a:tc>
                  <a:txBody>
                    <a:bodyPr/>
                    <a:lstStyle/>
                    <a:p>
                      <a:pPr algn="ctr">
                        <a:spcAft>
                          <a:spcPts val="0"/>
                        </a:spcAft>
                      </a:pPr>
                      <a:r>
                        <a:rPr lang="fr-FR" sz="1000" dirty="0">
                          <a:effectLst/>
                          <a:latin typeface="Arial" panose="020B0604020202020204" pitchFamily="34" charset="0"/>
                          <a:cs typeface="Arial" panose="020B0604020202020204" pitchFamily="34" charset="0"/>
                        </a:rPr>
                        <a:t> </a:t>
                      </a:r>
                      <a:endParaRPr lang="fr-FR"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b="1" dirty="0">
                          <a:effectLst/>
                          <a:latin typeface="Arial" panose="020B0604020202020204" pitchFamily="34" charset="0"/>
                          <a:cs typeface="Arial" panose="020B0604020202020204" pitchFamily="34" charset="0"/>
                        </a:rPr>
                        <a:t>Communication</a:t>
                      </a:r>
                      <a:endParaRPr lang="fr-FR" sz="14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a:effectLst/>
                          <a:latin typeface="Arial" panose="020B0604020202020204" pitchFamily="34" charset="0"/>
                          <a:cs typeface="Arial" panose="020B0604020202020204" pitchFamily="34" charset="0"/>
                        </a:rPr>
                        <a:t> </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dirty="0">
                          <a:effectLst/>
                          <a:latin typeface="Arial" panose="020B0604020202020204" pitchFamily="34" charset="0"/>
                          <a:cs typeface="Arial" panose="020B0604020202020204" pitchFamily="34" charset="0"/>
                        </a:rPr>
                        <a:t> </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a:effectLst/>
                          <a:latin typeface="Arial" panose="020B0604020202020204" pitchFamily="34" charset="0"/>
                          <a:cs typeface="Arial" panose="020B0604020202020204" pitchFamily="34" charset="0"/>
                        </a:rPr>
                        <a:t> </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 </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 </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7"/>
                  </a:ext>
                </a:extLst>
              </a:tr>
              <a:tr h="226854">
                <a:tc>
                  <a:txBody>
                    <a:bodyPr/>
                    <a:lstStyle/>
                    <a:p>
                      <a:pPr algn="ctr">
                        <a:spcAft>
                          <a:spcPts val="0"/>
                        </a:spcAft>
                      </a:pPr>
                      <a:r>
                        <a:rPr lang="fr-FR" sz="1000" dirty="0">
                          <a:effectLst/>
                          <a:latin typeface="Arial" panose="020B0604020202020204" pitchFamily="34" charset="0"/>
                          <a:cs typeface="Arial" panose="020B0604020202020204" pitchFamily="34" charset="0"/>
                        </a:rPr>
                        <a:t>5</a:t>
                      </a:r>
                      <a:endParaRPr lang="fr-FR"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Aft>
                          <a:spcPts val="0"/>
                        </a:spcAft>
                      </a:pPr>
                      <a:r>
                        <a:rPr lang="fr-FR" sz="1400" dirty="0">
                          <a:effectLst/>
                          <a:latin typeface="Arial" panose="020B0604020202020204" pitchFamily="34" charset="0"/>
                          <a:cs typeface="Arial" panose="020B0604020202020204" pitchFamily="34" charset="0"/>
                        </a:rPr>
                        <a:t>Création affiche et invitation</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a:effectLst/>
                          <a:latin typeface="Arial" panose="020B0604020202020204" pitchFamily="34" charset="0"/>
                          <a:cs typeface="Arial" panose="020B0604020202020204" pitchFamily="34" charset="0"/>
                        </a:rPr>
                        <a:t>5 jours</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dirty="0">
                          <a:effectLst/>
                          <a:latin typeface="Arial" panose="020B0604020202020204" pitchFamily="34" charset="0"/>
                          <a:cs typeface="Arial" panose="020B0604020202020204" pitchFamily="34" charset="0"/>
                        </a:rPr>
                        <a:t> </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a:effectLst/>
                          <a:latin typeface="Arial" panose="020B0604020202020204" pitchFamily="34" charset="0"/>
                          <a:cs typeface="Arial" panose="020B0604020202020204" pitchFamily="34" charset="0"/>
                        </a:rPr>
                        <a:t>Assistant</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J-40</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30/04/xx</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8"/>
                  </a:ext>
                </a:extLst>
              </a:tr>
              <a:tr h="226854">
                <a:tc>
                  <a:txBody>
                    <a:bodyPr/>
                    <a:lstStyle/>
                    <a:p>
                      <a:pPr algn="ctr">
                        <a:spcAft>
                          <a:spcPts val="0"/>
                        </a:spcAft>
                      </a:pPr>
                      <a:r>
                        <a:rPr lang="fr-FR" sz="1000" dirty="0">
                          <a:effectLst/>
                          <a:latin typeface="Arial" panose="020B0604020202020204" pitchFamily="34" charset="0"/>
                          <a:cs typeface="Arial" panose="020B0604020202020204" pitchFamily="34" charset="0"/>
                        </a:rPr>
                        <a:t>6</a:t>
                      </a:r>
                      <a:endParaRPr lang="fr-FR"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Aft>
                          <a:spcPts val="0"/>
                        </a:spcAft>
                      </a:pPr>
                      <a:r>
                        <a:rPr lang="fr-FR" sz="1400" dirty="0">
                          <a:effectLst/>
                          <a:latin typeface="Arial" panose="020B0604020202020204" pitchFamily="34" charset="0"/>
                          <a:cs typeface="Arial" panose="020B0604020202020204" pitchFamily="34" charset="0"/>
                        </a:rPr>
                        <a:t>Impression affiches et invitations</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a:effectLst/>
                          <a:latin typeface="Arial" panose="020B0604020202020204" pitchFamily="34" charset="0"/>
                          <a:cs typeface="Arial" panose="020B0604020202020204" pitchFamily="34" charset="0"/>
                        </a:rPr>
                        <a:t>5 jours</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dirty="0">
                          <a:effectLst/>
                          <a:latin typeface="Arial" panose="020B0604020202020204" pitchFamily="34" charset="0"/>
                          <a:cs typeface="Arial" panose="020B0604020202020204" pitchFamily="34" charset="0"/>
                        </a:rPr>
                        <a:t>5</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dirty="0">
                          <a:effectLst/>
                          <a:latin typeface="Arial" panose="020B0604020202020204" pitchFamily="34" charset="0"/>
                          <a:cs typeface="Arial" panose="020B0604020202020204" pitchFamily="34" charset="0"/>
                        </a:rPr>
                        <a:t>Imprime Azur</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J-35</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05/05/xx</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9"/>
                  </a:ext>
                </a:extLst>
              </a:tr>
              <a:tr h="226854">
                <a:tc>
                  <a:txBody>
                    <a:bodyPr/>
                    <a:lstStyle/>
                    <a:p>
                      <a:pPr algn="ctr">
                        <a:spcAft>
                          <a:spcPts val="0"/>
                        </a:spcAft>
                      </a:pPr>
                      <a:r>
                        <a:rPr lang="fr-FR" sz="1000" dirty="0">
                          <a:effectLst/>
                          <a:latin typeface="Arial" panose="020B0604020202020204" pitchFamily="34" charset="0"/>
                          <a:cs typeface="Arial" panose="020B0604020202020204" pitchFamily="34" charset="0"/>
                        </a:rPr>
                        <a:t>7</a:t>
                      </a:r>
                      <a:endParaRPr lang="fr-FR"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Aft>
                          <a:spcPts val="0"/>
                        </a:spcAft>
                      </a:pPr>
                      <a:r>
                        <a:rPr lang="fr-FR" sz="1400">
                          <a:effectLst/>
                          <a:latin typeface="Arial" panose="020B0604020202020204" pitchFamily="34" charset="0"/>
                          <a:cs typeface="Arial" panose="020B0604020202020204" pitchFamily="34" charset="0"/>
                        </a:rPr>
                        <a:t>Diffusion affiche</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a:effectLst/>
                          <a:latin typeface="Arial" panose="020B0604020202020204" pitchFamily="34" charset="0"/>
                          <a:cs typeface="Arial" panose="020B0604020202020204" pitchFamily="34" charset="0"/>
                        </a:rPr>
                        <a:t>5 jours</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 </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dirty="0">
                          <a:effectLst/>
                          <a:latin typeface="Arial" panose="020B0604020202020204" pitchFamily="34" charset="0"/>
                          <a:cs typeface="Arial" panose="020B0604020202020204" pitchFamily="34" charset="0"/>
                        </a:rPr>
                        <a:t>Delta diffusion</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j-5</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05/06/xx</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10"/>
                  </a:ext>
                </a:extLst>
              </a:tr>
              <a:tr h="259262">
                <a:tc>
                  <a:txBody>
                    <a:bodyPr/>
                    <a:lstStyle/>
                    <a:p>
                      <a:pPr algn="ctr">
                        <a:spcAft>
                          <a:spcPts val="0"/>
                        </a:spcAft>
                      </a:pPr>
                      <a:r>
                        <a:rPr lang="fr-FR" sz="1000" dirty="0">
                          <a:effectLst/>
                          <a:latin typeface="Arial" panose="020B0604020202020204" pitchFamily="34" charset="0"/>
                          <a:cs typeface="Arial" panose="020B0604020202020204" pitchFamily="34" charset="0"/>
                        </a:rPr>
                        <a:t> </a:t>
                      </a:r>
                      <a:endParaRPr lang="fr-FR"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b="1" dirty="0">
                          <a:effectLst/>
                          <a:latin typeface="Arial" panose="020B0604020202020204" pitchFamily="34" charset="0"/>
                          <a:cs typeface="Arial" panose="020B0604020202020204" pitchFamily="34" charset="0"/>
                        </a:rPr>
                        <a:t>Invitations vernissage</a:t>
                      </a:r>
                      <a:endParaRPr lang="fr-FR" sz="16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a:effectLst/>
                          <a:latin typeface="Arial" panose="020B0604020202020204" pitchFamily="34" charset="0"/>
                          <a:cs typeface="Arial" panose="020B0604020202020204" pitchFamily="34" charset="0"/>
                        </a:rPr>
                        <a:t> </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 </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dirty="0">
                          <a:effectLst/>
                          <a:latin typeface="Arial" panose="020B0604020202020204" pitchFamily="34" charset="0"/>
                          <a:cs typeface="Arial" panose="020B0604020202020204" pitchFamily="34" charset="0"/>
                        </a:rPr>
                        <a:t> </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 </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 </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11"/>
                  </a:ext>
                </a:extLst>
              </a:tr>
              <a:tr h="226854">
                <a:tc>
                  <a:txBody>
                    <a:bodyPr/>
                    <a:lstStyle/>
                    <a:p>
                      <a:pPr algn="ctr">
                        <a:spcAft>
                          <a:spcPts val="0"/>
                        </a:spcAft>
                      </a:pPr>
                      <a:r>
                        <a:rPr lang="fr-FR" sz="1000" dirty="0">
                          <a:effectLst/>
                          <a:latin typeface="Arial" panose="020B0604020202020204" pitchFamily="34" charset="0"/>
                          <a:cs typeface="Arial" panose="020B0604020202020204" pitchFamily="34" charset="0"/>
                        </a:rPr>
                        <a:t>8</a:t>
                      </a:r>
                      <a:endParaRPr lang="fr-FR"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Aft>
                          <a:spcPts val="0"/>
                        </a:spcAft>
                      </a:pPr>
                      <a:r>
                        <a:rPr lang="fr-FR" sz="1400">
                          <a:effectLst/>
                          <a:latin typeface="Arial" panose="020B0604020202020204" pitchFamily="34" charset="0"/>
                          <a:cs typeface="Arial" panose="020B0604020202020204" pitchFamily="34" charset="0"/>
                        </a:rPr>
                        <a:t>Obtenir liste invités personnel</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a:effectLst/>
                          <a:latin typeface="Arial" panose="020B0604020202020204" pitchFamily="34" charset="0"/>
                          <a:cs typeface="Arial" panose="020B0604020202020204" pitchFamily="34" charset="0"/>
                        </a:rPr>
                        <a:t>15 jours</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1</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dirty="0">
                          <a:effectLst/>
                          <a:latin typeface="Arial" panose="020B0604020202020204" pitchFamily="34" charset="0"/>
                          <a:cs typeface="Arial" panose="020B0604020202020204" pitchFamily="34" charset="0"/>
                        </a:rPr>
                        <a:t>Artiste</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J-60</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dirty="0">
                          <a:effectLst/>
                          <a:latin typeface="Arial" panose="020B0604020202020204" pitchFamily="34" charset="0"/>
                          <a:cs typeface="Arial" panose="020B0604020202020204" pitchFamily="34" charset="0"/>
                        </a:rPr>
                        <a:t>10/04/xx</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12"/>
                  </a:ext>
                </a:extLst>
              </a:tr>
              <a:tr h="226854">
                <a:tc>
                  <a:txBody>
                    <a:bodyPr/>
                    <a:lstStyle/>
                    <a:p>
                      <a:pPr algn="ctr">
                        <a:spcAft>
                          <a:spcPts val="0"/>
                        </a:spcAft>
                      </a:pPr>
                      <a:r>
                        <a:rPr lang="fr-FR" sz="1000" dirty="0">
                          <a:effectLst/>
                          <a:latin typeface="Arial" panose="020B0604020202020204" pitchFamily="34" charset="0"/>
                          <a:cs typeface="Arial" panose="020B0604020202020204" pitchFamily="34" charset="0"/>
                        </a:rPr>
                        <a:t>9</a:t>
                      </a:r>
                      <a:endParaRPr lang="fr-FR"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Aft>
                          <a:spcPts val="0"/>
                        </a:spcAft>
                      </a:pPr>
                      <a:r>
                        <a:rPr lang="fr-FR" sz="1400">
                          <a:effectLst/>
                          <a:latin typeface="Arial" panose="020B0604020202020204" pitchFamily="34" charset="0"/>
                          <a:cs typeface="Arial" panose="020B0604020202020204" pitchFamily="34" charset="0"/>
                        </a:rPr>
                        <a:t>Mettre à jour le fichier des invités</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a:effectLst/>
                          <a:latin typeface="Arial" panose="020B0604020202020204" pitchFamily="34" charset="0"/>
                          <a:cs typeface="Arial" panose="020B0604020202020204" pitchFamily="34" charset="0"/>
                        </a:rPr>
                        <a:t>5 jours</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5</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dirty="0">
                          <a:effectLst/>
                          <a:latin typeface="Arial" panose="020B0604020202020204" pitchFamily="34" charset="0"/>
                          <a:cs typeface="Arial" panose="020B0604020202020204" pitchFamily="34" charset="0"/>
                        </a:rPr>
                        <a:t>Assistant</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dirty="0">
                          <a:effectLst/>
                          <a:latin typeface="Arial" panose="020B0604020202020204" pitchFamily="34" charset="0"/>
                          <a:cs typeface="Arial" panose="020B0604020202020204" pitchFamily="34" charset="0"/>
                        </a:rPr>
                        <a:t>J-50</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20/04/xx</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13"/>
                  </a:ext>
                </a:extLst>
              </a:tr>
              <a:tr h="226854">
                <a:tc>
                  <a:txBody>
                    <a:bodyPr/>
                    <a:lstStyle/>
                    <a:p>
                      <a:pPr algn="ctr">
                        <a:spcAft>
                          <a:spcPts val="0"/>
                        </a:spcAft>
                      </a:pPr>
                      <a:r>
                        <a:rPr lang="fr-FR" sz="1000" dirty="0">
                          <a:effectLst/>
                          <a:latin typeface="Arial" panose="020B0604020202020204" pitchFamily="34" charset="0"/>
                          <a:cs typeface="Arial" panose="020B0604020202020204" pitchFamily="34" charset="0"/>
                        </a:rPr>
                        <a:t>10</a:t>
                      </a:r>
                      <a:endParaRPr lang="fr-FR"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Aft>
                          <a:spcPts val="0"/>
                        </a:spcAft>
                      </a:pPr>
                      <a:r>
                        <a:rPr lang="fr-FR" sz="1400" dirty="0">
                          <a:effectLst/>
                          <a:latin typeface="Arial" panose="020B0604020202020204" pitchFamily="34" charset="0"/>
                          <a:cs typeface="Arial" panose="020B0604020202020204" pitchFamily="34" charset="0"/>
                        </a:rPr>
                        <a:t>Envoyer les invitations</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a:effectLst/>
                          <a:latin typeface="Arial" panose="020B0604020202020204" pitchFamily="34" charset="0"/>
                          <a:cs typeface="Arial" panose="020B0604020202020204" pitchFamily="34" charset="0"/>
                        </a:rPr>
                        <a:t>1 jour</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8</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a:effectLst/>
                          <a:latin typeface="Arial" panose="020B0604020202020204" pitchFamily="34" charset="0"/>
                          <a:cs typeface="Arial" panose="020B0604020202020204" pitchFamily="34" charset="0"/>
                        </a:rPr>
                        <a:t>Assistant</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dirty="0">
                          <a:effectLst/>
                          <a:latin typeface="Arial" panose="020B0604020202020204" pitchFamily="34" charset="0"/>
                          <a:cs typeface="Arial" panose="020B0604020202020204" pitchFamily="34" charset="0"/>
                        </a:rPr>
                        <a:t>J-30</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10/05/xx</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14"/>
                  </a:ext>
                </a:extLst>
              </a:tr>
              <a:tr h="226854">
                <a:tc>
                  <a:txBody>
                    <a:bodyPr/>
                    <a:lstStyle/>
                    <a:p>
                      <a:pPr algn="ctr">
                        <a:spcAft>
                          <a:spcPts val="0"/>
                        </a:spcAft>
                      </a:pPr>
                      <a:r>
                        <a:rPr lang="fr-FR" sz="1000" dirty="0">
                          <a:effectLst/>
                          <a:latin typeface="Arial" panose="020B0604020202020204" pitchFamily="34" charset="0"/>
                          <a:cs typeface="Arial" panose="020B0604020202020204" pitchFamily="34" charset="0"/>
                        </a:rPr>
                        <a:t>11</a:t>
                      </a:r>
                      <a:endParaRPr lang="fr-FR"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Aft>
                          <a:spcPts val="0"/>
                        </a:spcAft>
                      </a:pPr>
                      <a:r>
                        <a:rPr lang="fr-FR" sz="1400">
                          <a:effectLst/>
                          <a:latin typeface="Arial" panose="020B0604020202020204" pitchFamily="34" charset="0"/>
                          <a:cs typeface="Arial" panose="020B0604020202020204" pitchFamily="34" charset="0"/>
                        </a:rPr>
                        <a:t>Réceptionner les réponses</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a:effectLst/>
                          <a:latin typeface="Arial" panose="020B0604020202020204" pitchFamily="34" charset="0"/>
                          <a:cs typeface="Arial" panose="020B0604020202020204" pitchFamily="34" charset="0"/>
                        </a:rPr>
                        <a:t>25 jours</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9</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a:effectLst/>
                          <a:latin typeface="Arial" panose="020B0604020202020204" pitchFamily="34" charset="0"/>
                          <a:cs typeface="Arial" panose="020B0604020202020204" pitchFamily="34" charset="0"/>
                        </a:rPr>
                        <a:t>Assistant</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dirty="0">
                          <a:effectLst/>
                          <a:latin typeface="Arial" panose="020B0604020202020204" pitchFamily="34" charset="0"/>
                          <a:cs typeface="Arial" panose="020B0604020202020204" pitchFamily="34" charset="0"/>
                        </a:rPr>
                        <a:t> </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dirty="0">
                          <a:effectLst/>
                          <a:latin typeface="Arial" panose="020B0604020202020204" pitchFamily="34" charset="0"/>
                          <a:cs typeface="Arial" panose="020B0604020202020204" pitchFamily="34" charset="0"/>
                        </a:rPr>
                        <a:t> </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15"/>
                  </a:ext>
                </a:extLst>
              </a:tr>
              <a:tr h="226854">
                <a:tc>
                  <a:txBody>
                    <a:bodyPr/>
                    <a:lstStyle/>
                    <a:p>
                      <a:pPr algn="ctr">
                        <a:spcAft>
                          <a:spcPts val="0"/>
                        </a:spcAft>
                      </a:pPr>
                      <a:r>
                        <a:rPr lang="fr-FR" sz="1000" dirty="0">
                          <a:effectLst/>
                          <a:latin typeface="Arial" panose="020B0604020202020204" pitchFamily="34" charset="0"/>
                          <a:cs typeface="Arial" panose="020B0604020202020204" pitchFamily="34" charset="0"/>
                        </a:rPr>
                        <a:t>12</a:t>
                      </a:r>
                      <a:endParaRPr lang="fr-FR"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Aft>
                          <a:spcPts val="0"/>
                        </a:spcAft>
                      </a:pPr>
                      <a:r>
                        <a:rPr lang="fr-FR" sz="1400">
                          <a:effectLst/>
                          <a:latin typeface="Arial" panose="020B0604020202020204" pitchFamily="34" charset="0"/>
                          <a:cs typeface="Arial" panose="020B0604020202020204" pitchFamily="34" charset="0"/>
                        </a:rPr>
                        <a:t>Commander le buffet</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a:effectLst/>
                          <a:latin typeface="Arial" panose="020B0604020202020204" pitchFamily="34" charset="0"/>
                          <a:cs typeface="Arial" panose="020B0604020202020204" pitchFamily="34" charset="0"/>
                        </a:rPr>
                        <a:t>1 jour</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10</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a:effectLst/>
                          <a:latin typeface="Arial" panose="020B0604020202020204" pitchFamily="34" charset="0"/>
                          <a:cs typeface="Arial" panose="020B0604020202020204" pitchFamily="34" charset="0"/>
                        </a:rPr>
                        <a:t>Assistant</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j-7</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dirty="0">
                          <a:effectLst/>
                          <a:latin typeface="Arial" panose="020B0604020202020204" pitchFamily="34" charset="0"/>
                          <a:cs typeface="Arial" panose="020B0604020202020204" pitchFamily="34" charset="0"/>
                        </a:rPr>
                        <a:t>03/06/xx</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16"/>
                  </a:ext>
                </a:extLst>
              </a:tr>
              <a:tr h="226854">
                <a:tc>
                  <a:txBody>
                    <a:bodyPr/>
                    <a:lstStyle/>
                    <a:p>
                      <a:pPr algn="ctr">
                        <a:spcAft>
                          <a:spcPts val="0"/>
                        </a:spcAft>
                      </a:pPr>
                      <a:r>
                        <a:rPr lang="fr-FR" sz="1000" dirty="0">
                          <a:effectLst/>
                          <a:latin typeface="Arial" panose="020B0604020202020204" pitchFamily="34" charset="0"/>
                          <a:cs typeface="Arial" panose="020B0604020202020204" pitchFamily="34" charset="0"/>
                        </a:rPr>
                        <a:t>13</a:t>
                      </a:r>
                      <a:endParaRPr lang="fr-FR"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Aft>
                          <a:spcPts val="0"/>
                        </a:spcAft>
                      </a:pPr>
                      <a:r>
                        <a:rPr lang="fr-FR" sz="1400">
                          <a:effectLst/>
                          <a:latin typeface="Arial" panose="020B0604020202020204" pitchFamily="34" charset="0"/>
                          <a:cs typeface="Arial" panose="020B0604020202020204" pitchFamily="34" charset="0"/>
                        </a:rPr>
                        <a:t>Mettre en place buffet + vernissage</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a:effectLst/>
                          <a:latin typeface="Arial" panose="020B0604020202020204" pitchFamily="34" charset="0"/>
                          <a:cs typeface="Arial" panose="020B0604020202020204" pitchFamily="34" charset="0"/>
                        </a:rPr>
                        <a:t>1 jour</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11</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fr-FR" sz="1400" dirty="0">
                          <a:effectLst/>
                          <a:latin typeface="Arial" panose="020B0604020202020204" pitchFamily="34" charset="0"/>
                          <a:cs typeface="Arial" panose="020B0604020202020204" pitchFamily="34" charset="0"/>
                        </a:rPr>
                        <a:t>Assistant,</a:t>
                      </a:r>
                      <a:r>
                        <a:rPr lang="fr-FR" sz="1400" baseline="0" dirty="0">
                          <a:effectLst/>
                          <a:latin typeface="Arial" panose="020B0604020202020204" pitchFamily="34" charset="0"/>
                          <a:cs typeface="Arial" panose="020B0604020202020204" pitchFamily="34" charset="0"/>
                        </a:rPr>
                        <a:t> Technicien</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a:effectLst/>
                          <a:latin typeface="Arial" panose="020B0604020202020204" pitchFamily="34" charset="0"/>
                          <a:cs typeface="Arial" panose="020B0604020202020204" pitchFamily="34" charset="0"/>
                        </a:rPr>
                        <a:t>j</a:t>
                      </a:r>
                      <a:endParaRPr lang="fr-FR"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400" dirty="0">
                          <a:effectLst/>
                          <a:latin typeface="Arial" panose="020B0604020202020204" pitchFamily="34" charset="0"/>
                          <a:cs typeface="Arial" panose="020B0604020202020204" pitchFamily="34" charset="0"/>
                        </a:rPr>
                        <a:t>10/06/xx</a:t>
                      </a:r>
                      <a:endParaRPr lang="fr-F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1729011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373883"/>
            <a:ext cx="10236200" cy="1196963"/>
          </a:xfrm>
        </p:spPr>
        <p:txBody>
          <a:bodyPr>
            <a:normAutofit/>
          </a:bodyPr>
          <a:lstStyle/>
          <a:p>
            <a:pPr>
              <a:spcBef>
                <a:spcPts val="1200"/>
              </a:spcBef>
              <a:spcAft>
                <a:spcPts val="1200"/>
              </a:spcAft>
            </a:pPr>
            <a:r>
              <a:rPr lang="fr-FR" sz="2800" b="1" dirty="0">
                <a:latin typeface="Arial" panose="020B0604020202020204" pitchFamily="34" charset="0"/>
                <a:cs typeface="Arial" panose="020B0604020202020204" pitchFamily="34" charset="0"/>
              </a:rPr>
              <a:t>Chap. 5 – La planification des activités et des prestations</a:t>
            </a:r>
            <a:br>
              <a:rPr lang="fr-FR" sz="4000" dirty="0">
                <a:latin typeface="Arial" panose="020B0604020202020204" pitchFamily="34" charset="0"/>
                <a:cs typeface="Arial" panose="020B0604020202020204" pitchFamily="34" charset="0"/>
              </a:rPr>
            </a:br>
            <a:r>
              <a:rPr lang="fr-FR" sz="2400" b="1" dirty="0"/>
              <a:t>4. Ordonnancer les tâches</a:t>
            </a:r>
            <a:endParaRPr lang="fr-FR" sz="3600" dirty="0"/>
          </a:p>
        </p:txBody>
      </p:sp>
      <p:sp>
        <p:nvSpPr>
          <p:cNvPr id="3" name="Rectangle 2">
            <a:extLst>
              <a:ext uri="{FF2B5EF4-FFF2-40B4-BE49-F238E27FC236}">
                <a16:creationId xmlns:a16="http://schemas.microsoft.com/office/drawing/2014/main" id="{75631C23-7236-4D10-9289-8E2C8482092B}"/>
              </a:ext>
            </a:extLst>
          </p:cNvPr>
          <p:cNvSpPr/>
          <p:nvPr/>
        </p:nvSpPr>
        <p:spPr>
          <a:xfrm>
            <a:off x="2519990" y="1377434"/>
            <a:ext cx="5035353" cy="461665"/>
          </a:xfrm>
          <a:prstGeom prst="rect">
            <a:avLst/>
          </a:prstGeom>
        </p:spPr>
        <p:txBody>
          <a:bodyPr wrap="none">
            <a:spAutoFit/>
          </a:bodyPr>
          <a:lstStyle/>
          <a:p>
            <a:pPr algn="ctr">
              <a:spcBef>
                <a:spcPts val="600"/>
              </a:spcBef>
              <a:spcAft>
                <a:spcPts val="600"/>
              </a:spcAft>
            </a:pPr>
            <a:r>
              <a:rPr lang="fr-FR" sz="2400" b="1" dirty="0">
                <a:latin typeface="Arial" panose="020B0604020202020204" pitchFamily="34" charset="0"/>
                <a:ea typeface="Calibri" panose="020F0502020204030204" pitchFamily="34" charset="0"/>
                <a:cs typeface="Times New Roman" panose="02020603050405020304" pitchFamily="18" charset="0"/>
              </a:rPr>
              <a:t>Outil de contrôle de la réalisation</a:t>
            </a:r>
            <a:endParaRPr lang="fr-FR" sz="2400" dirty="0">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4" name="Tableau 3">
            <a:extLst>
              <a:ext uri="{FF2B5EF4-FFF2-40B4-BE49-F238E27FC236}">
                <a16:creationId xmlns:a16="http://schemas.microsoft.com/office/drawing/2014/main" id="{D154EE24-42EE-4BEC-87C8-E9D9F524DF59}"/>
              </a:ext>
            </a:extLst>
          </p:cNvPr>
          <p:cNvGraphicFramePr>
            <a:graphicFrameLocks noGrp="1"/>
          </p:cNvGraphicFramePr>
          <p:nvPr>
            <p:extLst>
              <p:ext uri="{D42A27DB-BD31-4B8C-83A1-F6EECF244321}">
                <p14:modId xmlns:p14="http://schemas.microsoft.com/office/powerpoint/2010/main" val="2448607472"/>
              </p:ext>
            </p:extLst>
          </p:nvPr>
        </p:nvGraphicFramePr>
        <p:xfrm>
          <a:off x="174076" y="1989847"/>
          <a:ext cx="12026410" cy="2234878"/>
        </p:xfrm>
        <a:graphic>
          <a:graphicData uri="http://schemas.openxmlformats.org/drawingml/2006/table">
            <a:tbl>
              <a:tblPr firstRow="1" firstCol="1" bandRow="1">
                <a:tableStyleId>{5C22544A-7EE6-4342-B048-85BDC9FD1C3A}</a:tableStyleId>
              </a:tblPr>
              <a:tblGrid>
                <a:gridCol w="409775">
                  <a:extLst>
                    <a:ext uri="{9D8B030D-6E8A-4147-A177-3AD203B41FA5}">
                      <a16:colId xmlns:a16="http://schemas.microsoft.com/office/drawing/2014/main" val="2546573210"/>
                    </a:ext>
                  </a:extLst>
                </a:gridCol>
                <a:gridCol w="2881948">
                  <a:extLst>
                    <a:ext uri="{9D8B030D-6E8A-4147-A177-3AD203B41FA5}">
                      <a16:colId xmlns:a16="http://schemas.microsoft.com/office/drawing/2014/main" val="3753085929"/>
                    </a:ext>
                  </a:extLst>
                </a:gridCol>
                <a:gridCol w="886460">
                  <a:extLst>
                    <a:ext uri="{9D8B030D-6E8A-4147-A177-3AD203B41FA5}">
                      <a16:colId xmlns:a16="http://schemas.microsoft.com/office/drawing/2014/main" val="3310243917"/>
                    </a:ext>
                  </a:extLst>
                </a:gridCol>
                <a:gridCol w="1223010">
                  <a:extLst>
                    <a:ext uri="{9D8B030D-6E8A-4147-A177-3AD203B41FA5}">
                      <a16:colId xmlns:a16="http://schemas.microsoft.com/office/drawing/2014/main" val="103187421"/>
                    </a:ext>
                  </a:extLst>
                </a:gridCol>
                <a:gridCol w="1989646">
                  <a:extLst>
                    <a:ext uri="{9D8B030D-6E8A-4147-A177-3AD203B41FA5}">
                      <a16:colId xmlns:a16="http://schemas.microsoft.com/office/drawing/2014/main" val="229944861"/>
                    </a:ext>
                  </a:extLst>
                </a:gridCol>
                <a:gridCol w="1210310">
                  <a:extLst>
                    <a:ext uri="{9D8B030D-6E8A-4147-A177-3AD203B41FA5}">
                      <a16:colId xmlns:a16="http://schemas.microsoft.com/office/drawing/2014/main" val="3298640325"/>
                    </a:ext>
                  </a:extLst>
                </a:gridCol>
                <a:gridCol w="1188085">
                  <a:extLst>
                    <a:ext uri="{9D8B030D-6E8A-4147-A177-3AD203B41FA5}">
                      <a16:colId xmlns:a16="http://schemas.microsoft.com/office/drawing/2014/main" val="3236469411"/>
                    </a:ext>
                  </a:extLst>
                </a:gridCol>
                <a:gridCol w="775645">
                  <a:extLst>
                    <a:ext uri="{9D8B030D-6E8A-4147-A177-3AD203B41FA5}">
                      <a16:colId xmlns:a16="http://schemas.microsoft.com/office/drawing/2014/main" val="3864426547"/>
                    </a:ext>
                  </a:extLst>
                </a:gridCol>
                <a:gridCol w="761011">
                  <a:extLst>
                    <a:ext uri="{9D8B030D-6E8A-4147-A177-3AD203B41FA5}">
                      <a16:colId xmlns:a16="http://schemas.microsoft.com/office/drawing/2014/main" val="641774872"/>
                    </a:ext>
                  </a:extLst>
                </a:gridCol>
                <a:gridCol w="700520">
                  <a:extLst>
                    <a:ext uri="{9D8B030D-6E8A-4147-A177-3AD203B41FA5}">
                      <a16:colId xmlns:a16="http://schemas.microsoft.com/office/drawing/2014/main" val="10378151"/>
                    </a:ext>
                  </a:extLst>
                </a:gridCol>
              </a:tblGrid>
              <a:tr h="672920">
                <a:tc gridSpan="10">
                  <a:txBody>
                    <a:bodyPr/>
                    <a:lstStyle/>
                    <a:p>
                      <a:pPr algn="ctr">
                        <a:spcBef>
                          <a:spcPts val="300"/>
                        </a:spcBef>
                        <a:spcAft>
                          <a:spcPts val="300"/>
                        </a:spcAft>
                      </a:pPr>
                      <a:r>
                        <a:rPr lang="fr-FR" sz="1800" dirty="0">
                          <a:solidFill>
                            <a:schemeClr val="bg1"/>
                          </a:solidFill>
                          <a:effectLst/>
                          <a:latin typeface="Arial" panose="020B0604020202020204" pitchFamily="34" charset="0"/>
                          <a:cs typeface="Arial" panose="020B0604020202020204" pitchFamily="34" charset="0"/>
                        </a:rPr>
                        <a:t>Exposition et vernissage : Âmes amères de Cheng Li le 10 juin</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3">
                        <a:lumMod val="20000"/>
                        <a:lumOff val="8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651175387"/>
                  </a:ext>
                </a:extLst>
              </a:tr>
              <a:tr h="445334">
                <a:tc>
                  <a:txBody>
                    <a:bodyPr/>
                    <a:lstStyle/>
                    <a:p>
                      <a:pPr algn="ctr">
                        <a:spcBef>
                          <a:spcPts val="300"/>
                        </a:spcBef>
                        <a:spcAft>
                          <a:spcPts val="300"/>
                        </a:spcAft>
                      </a:pPr>
                      <a:r>
                        <a:rPr lang="fr-FR" sz="1800" dirty="0">
                          <a:solidFill>
                            <a:schemeClr val="bg1"/>
                          </a:solidFill>
                          <a:effectLst/>
                          <a:latin typeface="Arial" panose="020B0604020202020204" pitchFamily="34" charset="0"/>
                          <a:cs typeface="Arial" panose="020B0604020202020204" pitchFamily="34" charset="0"/>
                        </a:rPr>
                        <a:t>N°</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00B0F0"/>
                    </a:solidFill>
                  </a:tcPr>
                </a:tc>
                <a:tc>
                  <a:txBody>
                    <a:bodyPr/>
                    <a:lstStyle/>
                    <a:p>
                      <a:pPr algn="ctr">
                        <a:spcBef>
                          <a:spcPts val="300"/>
                        </a:spcBef>
                        <a:spcAft>
                          <a:spcPts val="300"/>
                        </a:spcAft>
                      </a:pPr>
                      <a:r>
                        <a:rPr lang="fr-FR" sz="1600" b="1" dirty="0">
                          <a:solidFill>
                            <a:schemeClr val="bg1"/>
                          </a:solidFill>
                          <a:effectLst/>
                          <a:latin typeface="Arial" panose="020B0604020202020204" pitchFamily="34" charset="0"/>
                          <a:cs typeface="Arial" panose="020B0604020202020204" pitchFamily="34" charset="0"/>
                        </a:rPr>
                        <a:t>Tâches</a:t>
                      </a:r>
                      <a:endParaRPr lang="fr-FR" sz="1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3">
                        <a:lumMod val="20000"/>
                        <a:lumOff val="80000"/>
                      </a:schemeClr>
                    </a:solidFill>
                  </a:tcPr>
                </a:tc>
                <a:tc>
                  <a:txBody>
                    <a:bodyPr/>
                    <a:lstStyle/>
                    <a:p>
                      <a:pPr algn="ctr">
                        <a:spcBef>
                          <a:spcPts val="300"/>
                        </a:spcBef>
                        <a:spcAft>
                          <a:spcPts val="300"/>
                        </a:spcAft>
                      </a:pPr>
                      <a:r>
                        <a:rPr lang="fr-FR" sz="1600" b="1" dirty="0">
                          <a:solidFill>
                            <a:schemeClr val="bg1"/>
                          </a:solidFill>
                          <a:effectLst/>
                          <a:latin typeface="Arial" panose="020B0604020202020204" pitchFamily="34" charset="0"/>
                          <a:cs typeface="Arial" panose="020B0604020202020204" pitchFamily="34" charset="0"/>
                        </a:rPr>
                        <a:t>Durée</a:t>
                      </a:r>
                      <a:endParaRPr lang="fr-FR" sz="1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3">
                        <a:lumMod val="20000"/>
                        <a:lumOff val="80000"/>
                      </a:schemeClr>
                    </a:solidFill>
                  </a:tcPr>
                </a:tc>
                <a:tc>
                  <a:txBody>
                    <a:bodyPr/>
                    <a:lstStyle/>
                    <a:p>
                      <a:pPr algn="ctr">
                        <a:spcBef>
                          <a:spcPts val="300"/>
                        </a:spcBef>
                        <a:spcAft>
                          <a:spcPts val="300"/>
                        </a:spcAft>
                      </a:pPr>
                      <a:r>
                        <a:rPr lang="fr-FR" sz="1600" b="1" dirty="0">
                          <a:solidFill>
                            <a:schemeClr val="bg1"/>
                          </a:solidFill>
                          <a:effectLst/>
                          <a:latin typeface="Arial" panose="020B0604020202020204" pitchFamily="34" charset="0"/>
                          <a:cs typeface="Arial" panose="020B0604020202020204" pitchFamily="34" charset="0"/>
                        </a:rPr>
                        <a:t>Antériorité</a:t>
                      </a:r>
                      <a:endParaRPr lang="fr-FR" sz="1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3">
                        <a:lumMod val="20000"/>
                        <a:lumOff val="80000"/>
                      </a:schemeClr>
                    </a:solidFill>
                  </a:tcPr>
                </a:tc>
                <a:tc>
                  <a:txBody>
                    <a:bodyPr/>
                    <a:lstStyle/>
                    <a:p>
                      <a:pPr algn="ctr">
                        <a:spcBef>
                          <a:spcPts val="300"/>
                        </a:spcBef>
                        <a:spcAft>
                          <a:spcPts val="300"/>
                        </a:spcAft>
                      </a:pPr>
                      <a:r>
                        <a:rPr lang="fr-FR" sz="1600" b="1" dirty="0">
                          <a:solidFill>
                            <a:schemeClr val="bg1"/>
                          </a:solidFill>
                          <a:effectLst/>
                          <a:latin typeface="Arial" panose="020B0604020202020204" pitchFamily="34" charset="0"/>
                          <a:cs typeface="Arial" panose="020B0604020202020204" pitchFamily="34" charset="0"/>
                        </a:rPr>
                        <a:t>Responsable</a:t>
                      </a:r>
                      <a:endParaRPr lang="fr-FR" sz="1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3">
                        <a:lumMod val="20000"/>
                        <a:lumOff val="80000"/>
                      </a:schemeClr>
                    </a:solidFill>
                  </a:tcPr>
                </a:tc>
                <a:tc>
                  <a:txBody>
                    <a:bodyPr/>
                    <a:lstStyle/>
                    <a:p>
                      <a:pPr algn="ctr">
                        <a:spcBef>
                          <a:spcPts val="300"/>
                        </a:spcBef>
                        <a:spcAft>
                          <a:spcPts val="300"/>
                        </a:spcAft>
                      </a:pPr>
                      <a:r>
                        <a:rPr lang="fr-FR" sz="1600" b="1" dirty="0">
                          <a:solidFill>
                            <a:schemeClr val="bg1"/>
                          </a:solidFill>
                          <a:effectLst/>
                          <a:latin typeface="Arial" panose="020B0604020202020204" pitchFamily="34" charset="0"/>
                          <a:cs typeface="Arial" panose="020B0604020202020204" pitchFamily="34" charset="0"/>
                        </a:rPr>
                        <a:t>Contrainte</a:t>
                      </a:r>
                      <a:endParaRPr lang="fr-FR" sz="1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3">
                        <a:lumMod val="20000"/>
                        <a:lumOff val="80000"/>
                      </a:schemeClr>
                    </a:solidFill>
                  </a:tcPr>
                </a:tc>
                <a:tc>
                  <a:txBody>
                    <a:bodyPr/>
                    <a:lstStyle/>
                    <a:p>
                      <a:pPr algn="ctr">
                        <a:spcBef>
                          <a:spcPts val="300"/>
                        </a:spcBef>
                        <a:spcAft>
                          <a:spcPts val="300"/>
                        </a:spcAft>
                      </a:pPr>
                      <a:r>
                        <a:rPr lang="fr-FR" sz="1600" b="1" dirty="0">
                          <a:solidFill>
                            <a:schemeClr val="bg1"/>
                          </a:solidFill>
                          <a:effectLst/>
                          <a:latin typeface="Arial" panose="020B0604020202020204" pitchFamily="34" charset="0"/>
                          <a:cs typeface="Arial" panose="020B0604020202020204" pitchFamily="34" charset="0"/>
                        </a:rPr>
                        <a:t>Date début</a:t>
                      </a:r>
                      <a:endParaRPr lang="fr-FR" sz="1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3">
                        <a:lumMod val="20000"/>
                        <a:lumOff val="80000"/>
                      </a:schemeClr>
                    </a:solidFill>
                  </a:tcPr>
                </a:tc>
                <a:tc>
                  <a:txBody>
                    <a:bodyPr/>
                    <a:lstStyle/>
                    <a:p>
                      <a:pPr algn="ctr">
                        <a:spcBef>
                          <a:spcPts val="300"/>
                        </a:spcBef>
                        <a:spcAft>
                          <a:spcPts val="300"/>
                        </a:spcAft>
                      </a:pPr>
                      <a:r>
                        <a:rPr lang="fr-FR" sz="1600" b="1" dirty="0">
                          <a:solidFill>
                            <a:schemeClr val="bg1"/>
                          </a:solidFill>
                          <a:effectLst/>
                          <a:latin typeface="Arial" panose="020B0604020202020204" pitchFamily="34" charset="0"/>
                          <a:cs typeface="Arial" panose="020B0604020202020204" pitchFamily="34" charset="0"/>
                        </a:rPr>
                        <a:t>Date réelle</a:t>
                      </a:r>
                      <a:endParaRPr lang="fr-FR" sz="1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3">
                        <a:lumMod val="20000"/>
                        <a:lumOff val="80000"/>
                      </a:schemeClr>
                    </a:solidFill>
                  </a:tcPr>
                </a:tc>
                <a:tc>
                  <a:txBody>
                    <a:bodyPr/>
                    <a:lstStyle/>
                    <a:p>
                      <a:pPr algn="ctr">
                        <a:spcBef>
                          <a:spcPts val="300"/>
                        </a:spcBef>
                        <a:spcAft>
                          <a:spcPts val="300"/>
                        </a:spcAft>
                      </a:pPr>
                      <a:r>
                        <a:rPr lang="fr-FR" sz="1600" b="1" dirty="0">
                          <a:solidFill>
                            <a:schemeClr val="bg1"/>
                          </a:solidFill>
                          <a:effectLst/>
                          <a:latin typeface="Arial" panose="020B0604020202020204" pitchFamily="34" charset="0"/>
                          <a:cs typeface="Arial" panose="020B0604020202020204" pitchFamily="34" charset="0"/>
                        </a:rPr>
                        <a:t>Durée réelle</a:t>
                      </a:r>
                      <a:endParaRPr lang="fr-FR" sz="1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3">
                        <a:lumMod val="20000"/>
                        <a:lumOff val="80000"/>
                      </a:schemeClr>
                    </a:solidFill>
                  </a:tcPr>
                </a:tc>
                <a:tc>
                  <a:txBody>
                    <a:bodyPr/>
                    <a:lstStyle/>
                    <a:p>
                      <a:pPr algn="ctr">
                        <a:spcBef>
                          <a:spcPts val="300"/>
                        </a:spcBef>
                        <a:spcAft>
                          <a:spcPts val="300"/>
                        </a:spcAft>
                      </a:pPr>
                      <a:r>
                        <a:rPr lang="fr-FR" sz="1600" b="1" dirty="0">
                          <a:solidFill>
                            <a:schemeClr val="bg1"/>
                          </a:solidFill>
                          <a:effectLst/>
                          <a:latin typeface="Arial" panose="020B0604020202020204" pitchFamily="34" charset="0"/>
                          <a:cs typeface="Arial" panose="020B0604020202020204" pitchFamily="34" charset="0"/>
                        </a:rPr>
                        <a:t>Écart</a:t>
                      </a:r>
                      <a:endParaRPr lang="fr-FR" sz="1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3">
                        <a:lumMod val="20000"/>
                        <a:lumOff val="80000"/>
                      </a:schemeClr>
                    </a:solidFill>
                  </a:tcPr>
                </a:tc>
                <a:extLst>
                  <a:ext uri="{0D108BD9-81ED-4DB2-BD59-A6C34878D82A}">
                    <a16:rowId xmlns:a16="http://schemas.microsoft.com/office/drawing/2014/main" val="2164782608"/>
                  </a:ext>
                </a:extLst>
              </a:tr>
              <a:tr h="537139">
                <a:tc>
                  <a:txBody>
                    <a:bodyPr/>
                    <a:lstStyle/>
                    <a:p>
                      <a:pPr algn="l">
                        <a:spcAft>
                          <a:spcPts val="0"/>
                        </a:spcAft>
                      </a:pPr>
                      <a:r>
                        <a:rPr lang="fr-FR" sz="1800" dirty="0">
                          <a:effectLst/>
                          <a:latin typeface="Arial" panose="020B0604020202020204" pitchFamily="34" charset="0"/>
                          <a:cs typeface="Arial" panose="020B0604020202020204" pitchFamily="34" charset="0"/>
                        </a:rPr>
                        <a:t>1</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dirty="0">
                          <a:effectLst/>
                          <a:latin typeface="Arial" panose="020B0604020202020204" pitchFamily="34" charset="0"/>
                          <a:cs typeface="Arial" panose="020B0604020202020204" pitchFamily="34" charset="0"/>
                        </a:rPr>
                        <a:t>Signer le contrat avec l’auteur</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dirty="0">
                          <a:effectLst/>
                          <a:latin typeface="Arial" panose="020B0604020202020204" pitchFamily="34" charset="0"/>
                          <a:cs typeface="Arial" panose="020B0604020202020204" pitchFamily="34" charset="0"/>
                        </a:rPr>
                        <a:t>1 jour</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dirty="0">
                          <a:effectLst/>
                          <a:latin typeface="Arial" panose="020B0604020202020204" pitchFamily="34"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dirty="0">
                          <a:effectLst/>
                          <a:latin typeface="Arial" panose="020B0604020202020204" pitchFamily="34" charset="0"/>
                          <a:cs typeface="Arial" panose="020B0604020202020204" pitchFamily="34" charset="0"/>
                        </a:rPr>
                        <a:t>Directeur, Cheng Li </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dirty="0">
                          <a:effectLst/>
                          <a:latin typeface="Arial" panose="020B0604020202020204" pitchFamily="34" charset="0"/>
                          <a:cs typeface="Arial" panose="020B0604020202020204" pitchFamily="34" charset="0"/>
                        </a:rPr>
                        <a:t>J-90</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dirty="0">
                          <a:effectLst/>
                          <a:latin typeface="Arial" panose="020B0604020202020204" pitchFamily="34" charset="0"/>
                          <a:cs typeface="Arial" panose="020B0604020202020204" pitchFamily="34" charset="0"/>
                        </a:rPr>
                        <a:t>10/03/xx</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dirty="0">
                          <a:effectLst/>
                          <a:latin typeface="Arial" panose="020B0604020202020204" pitchFamily="34"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dirty="0">
                          <a:effectLst/>
                          <a:latin typeface="Arial" panose="020B0604020202020204" pitchFamily="34"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dirty="0">
                          <a:effectLst/>
                          <a:latin typeface="Arial" panose="020B0604020202020204" pitchFamily="34"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653736100"/>
                  </a:ext>
                </a:extLst>
              </a:tr>
              <a:tr h="537139">
                <a:tc>
                  <a:txBody>
                    <a:bodyPr/>
                    <a:lstStyle/>
                    <a:p>
                      <a:pPr algn="l">
                        <a:spcAft>
                          <a:spcPts val="0"/>
                        </a:spcAft>
                      </a:pPr>
                      <a:r>
                        <a:rPr lang="fr-FR" sz="1800" dirty="0">
                          <a:effectLst/>
                          <a:latin typeface="Arial" panose="020B0604020202020204" pitchFamily="34" charset="0"/>
                          <a:cs typeface="Arial" panose="020B0604020202020204" pitchFamily="34" charset="0"/>
                        </a:rPr>
                        <a:t>2</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dirty="0">
                          <a:effectLst/>
                          <a:latin typeface="Arial" panose="020B0604020202020204" pitchFamily="34" charset="0"/>
                          <a:cs typeface="Arial" panose="020B0604020202020204" pitchFamily="34" charset="0"/>
                        </a:rPr>
                        <a:t>Lister les œuvres à exposer </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dirty="0">
                          <a:effectLst/>
                          <a:latin typeface="Arial" panose="020B0604020202020204" pitchFamily="34" charset="0"/>
                          <a:cs typeface="Arial" panose="020B0604020202020204" pitchFamily="34" charset="0"/>
                        </a:rPr>
                        <a:t>7 jours</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dirty="0">
                          <a:effectLst/>
                          <a:latin typeface="Arial" panose="020B0604020202020204" pitchFamily="34"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dirty="0">
                          <a:effectLst/>
                          <a:latin typeface="Arial" panose="020B0604020202020204" pitchFamily="34" charset="0"/>
                          <a:cs typeface="Arial" panose="020B0604020202020204" pitchFamily="34" charset="0"/>
                        </a:rPr>
                        <a:t>Cheng Li</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dirty="0">
                          <a:effectLst/>
                          <a:latin typeface="Arial" panose="020B0604020202020204" pitchFamily="34" charset="0"/>
                          <a:cs typeface="Arial" panose="020B0604020202020204" pitchFamily="34" charset="0"/>
                        </a:rPr>
                        <a:t>J-60</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dirty="0">
                          <a:effectLst/>
                          <a:latin typeface="Arial" panose="020B0604020202020204" pitchFamily="34" charset="0"/>
                          <a:cs typeface="Arial" panose="020B0604020202020204" pitchFamily="34" charset="0"/>
                        </a:rPr>
                        <a:t>10/04/xx</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dirty="0">
                          <a:effectLst/>
                          <a:latin typeface="Arial" panose="020B0604020202020204" pitchFamily="34"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dirty="0">
                          <a:effectLst/>
                          <a:latin typeface="Arial" panose="020B0604020202020204" pitchFamily="34"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dirty="0">
                          <a:effectLst/>
                          <a:latin typeface="Arial" panose="020B0604020202020204" pitchFamily="34"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987114002"/>
                  </a:ext>
                </a:extLst>
              </a:tr>
            </a:tbl>
          </a:graphicData>
        </a:graphic>
      </p:graphicFrame>
    </p:spTree>
    <p:extLst>
      <p:ext uri="{BB962C8B-B14F-4D97-AF65-F5344CB8AC3E}">
        <p14:creationId xmlns:p14="http://schemas.microsoft.com/office/powerpoint/2010/main" val="8571268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188</TotalTime>
  <Words>461</Words>
  <Application>Microsoft Office PowerPoint</Application>
  <PresentationFormat>Grand écran</PresentationFormat>
  <Paragraphs>160</Paragraphs>
  <Slides>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vt:i4>
      </vt:variant>
    </vt:vector>
  </HeadingPairs>
  <TitlesOfParts>
    <vt:vector size="7" baseType="lpstr">
      <vt:lpstr>Arial</vt:lpstr>
      <vt:lpstr>Century Gothic</vt:lpstr>
      <vt:lpstr>Wingdings 3</vt:lpstr>
      <vt:lpstr>Ion</vt:lpstr>
      <vt:lpstr>4. Ordonnancer les tâches</vt:lpstr>
      <vt:lpstr>Chap. 5 – La planification des activités et des prestations 4. Ordonnancer les tâches</vt:lpstr>
      <vt:lpstr>Chap. 5 – La planification des activités et des prestations 4. Ordonnancer les tâches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23</cp:revision>
  <dcterms:created xsi:type="dcterms:W3CDTF">2014-01-16T23:14:09Z</dcterms:created>
  <dcterms:modified xsi:type="dcterms:W3CDTF">2024-01-28T19:40:31Z</dcterms:modified>
</cp:coreProperties>
</file>