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7"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1C3488-A11F-4F18-B43B-3F911874908F}"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fr-FR"/>
        </a:p>
      </dgm:t>
    </dgm:pt>
    <dgm:pt modelId="{A6EBEDC9-EE9F-4604-85D1-17ACA372B635}">
      <dgm:prSet phldrT="[Texte]" custT="1"/>
      <dgm:spPr/>
      <dgm:t>
        <a:bodyPr/>
        <a:lstStyle/>
        <a:p>
          <a:r>
            <a:rPr lang="fr-FR" sz="1900" b="1" dirty="0">
              <a:solidFill>
                <a:srgbClr val="00B0F0"/>
              </a:solidFill>
              <a:latin typeface="Arial" panose="020B0604020202020204" pitchFamily="34" charset="0"/>
              <a:cs typeface="Arial" panose="020B0604020202020204" pitchFamily="34" charset="0"/>
            </a:rPr>
            <a:t>Contraintes de durée </a:t>
          </a:r>
          <a:r>
            <a:rPr lang="fr-FR" sz="1900" b="1" dirty="0">
              <a:latin typeface="Arial" panose="020B0604020202020204" pitchFamily="34" charset="0"/>
              <a:cs typeface="Arial" panose="020B0604020202020204" pitchFamily="34" charset="0"/>
            </a:rPr>
            <a:t>: </a:t>
          </a:r>
          <a:r>
            <a:rPr lang="fr-FR" sz="1900" dirty="0">
              <a:latin typeface="Arial" panose="020B0604020202020204" pitchFamily="34" charset="0"/>
              <a:cs typeface="Arial" panose="020B0604020202020204" pitchFamily="34" charset="0"/>
            </a:rPr>
            <a:t>une tâche nécessite un certain nombre d’heures ou de jours ;</a:t>
          </a:r>
        </a:p>
      </dgm:t>
    </dgm:pt>
    <dgm:pt modelId="{78FE11AD-46AD-4CB6-9B0A-C91DD5EB8506}" type="parTrans" cxnId="{8609F3B1-0B44-4FFE-9637-F51F94F283F3}">
      <dgm:prSet/>
      <dgm:spPr/>
      <dgm:t>
        <a:bodyPr/>
        <a:lstStyle/>
        <a:p>
          <a:endParaRPr lang="fr-FR" sz="1900">
            <a:latin typeface="Arial" panose="020B0604020202020204" pitchFamily="34" charset="0"/>
            <a:cs typeface="Arial" panose="020B0604020202020204" pitchFamily="34" charset="0"/>
          </a:endParaRPr>
        </a:p>
      </dgm:t>
    </dgm:pt>
    <dgm:pt modelId="{A2E4318D-C8CD-48AA-A451-2E45D6425F89}" type="sibTrans" cxnId="{8609F3B1-0B44-4FFE-9637-F51F94F283F3}">
      <dgm:prSet/>
      <dgm:spPr/>
      <dgm:t>
        <a:bodyPr/>
        <a:lstStyle/>
        <a:p>
          <a:endParaRPr lang="fr-FR" sz="1900">
            <a:latin typeface="Arial" panose="020B0604020202020204" pitchFamily="34" charset="0"/>
            <a:cs typeface="Arial" panose="020B0604020202020204" pitchFamily="34" charset="0"/>
          </a:endParaRPr>
        </a:p>
      </dgm:t>
    </dgm:pt>
    <dgm:pt modelId="{7B442B08-F767-45BA-AE78-E9D1076BEC52}">
      <dgm:prSet custT="1"/>
      <dgm:spPr/>
      <dgm:t>
        <a:bodyPr/>
        <a:lstStyle/>
        <a:p>
          <a:pPr>
            <a:buFont typeface="Arial" panose="020B0604020202020204" pitchFamily="34" charset="0"/>
            <a:buChar char="-"/>
          </a:pPr>
          <a:r>
            <a:rPr lang="fr-FR" sz="1900" b="1" dirty="0">
              <a:solidFill>
                <a:srgbClr val="00B0F0"/>
              </a:solidFill>
              <a:latin typeface="Arial" panose="020B0604020202020204" pitchFamily="34" charset="0"/>
              <a:cs typeface="Arial" panose="020B0604020202020204" pitchFamily="34" charset="0"/>
            </a:rPr>
            <a:t>Contrainte d’échéance et d’antériorité </a:t>
          </a:r>
          <a:r>
            <a:rPr lang="fr-FR" sz="1900" b="1" dirty="0">
              <a:latin typeface="Arial" panose="020B0604020202020204" pitchFamily="34" charset="0"/>
              <a:cs typeface="Arial" panose="020B0604020202020204" pitchFamily="34" charset="0"/>
            </a:rPr>
            <a:t>:</a:t>
          </a:r>
          <a:r>
            <a:rPr lang="fr-FR" sz="1900" dirty="0">
              <a:latin typeface="Arial" panose="020B0604020202020204" pitchFamily="34" charset="0"/>
              <a:cs typeface="Arial" panose="020B0604020202020204" pitchFamily="34" charset="0"/>
            </a:rPr>
            <a:t> une tâche a une date de début et une date de fin. La date de début peut dépendre des tâches antérieures et la date de fin peut être conditionnée par les contraintes de dates des tâches suivantes. </a:t>
          </a:r>
          <a:r>
            <a:rPr lang="fr-FR" sz="1900" i="1" dirty="0">
              <a:latin typeface="Arial" panose="020B0604020202020204" pitchFamily="34" charset="0"/>
              <a:cs typeface="Arial" panose="020B0604020202020204" pitchFamily="34" charset="0"/>
            </a:rPr>
            <a:t>(Exemple :</a:t>
          </a:r>
          <a:r>
            <a:rPr lang="fr-FR" sz="1900" dirty="0">
              <a:latin typeface="Arial" panose="020B0604020202020204" pitchFamily="34" charset="0"/>
              <a:cs typeface="Arial" panose="020B0604020202020204" pitchFamily="34" charset="0"/>
            </a:rPr>
            <a:t> </a:t>
          </a:r>
          <a:r>
            <a:rPr lang="fr-FR" sz="1900" i="1" dirty="0">
              <a:latin typeface="Arial" panose="020B0604020202020204" pitchFamily="34" charset="0"/>
              <a:cs typeface="Arial" panose="020B0604020202020204" pitchFamily="34" charset="0"/>
            </a:rPr>
            <a:t>je ne peux pas installer les fenêtres si les murs ne sont pas construits, etc.)</a:t>
          </a:r>
          <a:r>
            <a:rPr lang="fr-FR" sz="1900" dirty="0">
              <a:latin typeface="Arial" panose="020B0604020202020204" pitchFamily="34" charset="0"/>
              <a:cs typeface="Arial" panose="020B0604020202020204" pitchFamily="34" charset="0"/>
            </a:rPr>
            <a:t> ;</a:t>
          </a:r>
        </a:p>
      </dgm:t>
    </dgm:pt>
    <dgm:pt modelId="{611FF81D-373E-452A-AE3B-A2445A0F3E70}" type="parTrans" cxnId="{AEBBFF87-C255-4499-960B-23A439F945C1}">
      <dgm:prSet/>
      <dgm:spPr/>
      <dgm:t>
        <a:bodyPr/>
        <a:lstStyle/>
        <a:p>
          <a:endParaRPr lang="fr-FR" sz="1900">
            <a:latin typeface="Arial" panose="020B0604020202020204" pitchFamily="34" charset="0"/>
            <a:cs typeface="Arial" panose="020B0604020202020204" pitchFamily="34" charset="0"/>
          </a:endParaRPr>
        </a:p>
      </dgm:t>
    </dgm:pt>
    <dgm:pt modelId="{F25A9629-FEB4-4368-A680-A86CBC6BC5CA}" type="sibTrans" cxnId="{AEBBFF87-C255-4499-960B-23A439F945C1}">
      <dgm:prSet/>
      <dgm:spPr/>
      <dgm:t>
        <a:bodyPr/>
        <a:lstStyle/>
        <a:p>
          <a:endParaRPr lang="fr-FR" sz="1900">
            <a:latin typeface="Arial" panose="020B0604020202020204" pitchFamily="34" charset="0"/>
            <a:cs typeface="Arial" panose="020B0604020202020204" pitchFamily="34" charset="0"/>
          </a:endParaRPr>
        </a:p>
      </dgm:t>
    </dgm:pt>
    <dgm:pt modelId="{B74F234A-618C-4638-B277-34659ACDFC8E}">
      <dgm:prSet custT="1"/>
      <dgm:spPr/>
      <dgm:t>
        <a:bodyPr/>
        <a:lstStyle/>
        <a:p>
          <a:pPr>
            <a:buFont typeface="Arial" panose="020B0604020202020204" pitchFamily="34" charset="0"/>
            <a:buChar char="-"/>
          </a:pPr>
          <a:r>
            <a:rPr lang="fr-FR" sz="1900" b="1" dirty="0">
              <a:solidFill>
                <a:srgbClr val="00B0F0"/>
              </a:solidFill>
              <a:latin typeface="Arial" panose="020B0604020202020204" pitchFamily="34" charset="0"/>
              <a:cs typeface="Arial" panose="020B0604020202020204" pitchFamily="34" charset="0"/>
            </a:rPr>
            <a:t>Contraintes de ressources</a:t>
          </a:r>
          <a:r>
            <a:rPr lang="fr-FR" sz="1900" dirty="0">
              <a:solidFill>
                <a:srgbClr val="00B0F0"/>
              </a:solidFill>
              <a:latin typeface="Arial" panose="020B0604020202020204" pitchFamily="34" charset="0"/>
              <a:cs typeface="Arial" panose="020B0604020202020204" pitchFamily="34" charset="0"/>
            </a:rPr>
            <a:t> </a:t>
          </a:r>
          <a:r>
            <a:rPr lang="fr-FR" sz="1900" dirty="0">
              <a:latin typeface="Arial" panose="020B0604020202020204" pitchFamily="34" charset="0"/>
              <a:cs typeface="Arial" panose="020B0604020202020204" pitchFamily="34" charset="0"/>
            </a:rPr>
            <a:t>: la réalisation d’une tâche exige des ressources matérielles, humaines, financières, organisationnelles… </a:t>
          </a:r>
          <a:r>
            <a:rPr lang="fr-FR" sz="1900" i="1" dirty="0">
              <a:latin typeface="Arial" panose="020B0604020202020204" pitchFamily="34" charset="0"/>
              <a:cs typeface="Arial" panose="020B0604020202020204" pitchFamily="34" charset="0"/>
            </a:rPr>
            <a:t>(un fournisseur est fermé en août ; la réservation ne peut pas être faite si la location n’est pas payée, etc.).</a:t>
          </a:r>
          <a:endParaRPr lang="fr-FR" sz="1900" dirty="0">
            <a:latin typeface="Arial" panose="020B0604020202020204" pitchFamily="34" charset="0"/>
            <a:cs typeface="Arial" panose="020B0604020202020204" pitchFamily="34" charset="0"/>
          </a:endParaRPr>
        </a:p>
      </dgm:t>
    </dgm:pt>
    <dgm:pt modelId="{4660FCFC-C7D1-4533-BDBC-B7A092986FDA}" type="parTrans" cxnId="{C802A981-6184-4819-86D7-AB7B8BC9758B}">
      <dgm:prSet/>
      <dgm:spPr/>
      <dgm:t>
        <a:bodyPr/>
        <a:lstStyle/>
        <a:p>
          <a:endParaRPr lang="fr-FR" sz="1900">
            <a:latin typeface="Arial" panose="020B0604020202020204" pitchFamily="34" charset="0"/>
            <a:cs typeface="Arial" panose="020B0604020202020204" pitchFamily="34" charset="0"/>
          </a:endParaRPr>
        </a:p>
      </dgm:t>
    </dgm:pt>
    <dgm:pt modelId="{A70724DA-AFBF-42B6-BE2A-E05F24B5347E}" type="sibTrans" cxnId="{C802A981-6184-4819-86D7-AB7B8BC9758B}">
      <dgm:prSet/>
      <dgm:spPr/>
      <dgm:t>
        <a:bodyPr/>
        <a:lstStyle/>
        <a:p>
          <a:endParaRPr lang="fr-FR" sz="1900">
            <a:latin typeface="Arial" panose="020B0604020202020204" pitchFamily="34" charset="0"/>
            <a:cs typeface="Arial" panose="020B0604020202020204" pitchFamily="34" charset="0"/>
          </a:endParaRPr>
        </a:p>
      </dgm:t>
    </dgm:pt>
    <dgm:pt modelId="{B08E6093-9EB7-493F-8542-3E3F6D1CD7B0}">
      <dgm:prSet custT="1"/>
      <dgm:spPr/>
      <dgm:t>
        <a:bodyPr/>
        <a:lstStyle/>
        <a:p>
          <a:pPr>
            <a:buFont typeface="Arial" panose="020B0604020202020204" pitchFamily="34" charset="0"/>
            <a:buChar char="-"/>
          </a:pPr>
          <a:r>
            <a:rPr lang="fr-FR" sz="1900" b="1" dirty="0">
              <a:solidFill>
                <a:srgbClr val="00B0F0"/>
              </a:solidFill>
              <a:latin typeface="Arial" panose="020B0604020202020204" pitchFamily="34" charset="0"/>
              <a:cs typeface="Arial" panose="020B0604020202020204" pitchFamily="34" charset="0"/>
            </a:rPr>
            <a:t>Contrainte légales, réglementaires et environnementales </a:t>
          </a:r>
          <a:r>
            <a:rPr lang="fr-FR" sz="1900" b="1" dirty="0">
              <a:latin typeface="Arial" panose="020B0604020202020204" pitchFamily="34" charset="0"/>
              <a:cs typeface="Arial" panose="020B0604020202020204" pitchFamily="34" charset="0"/>
            </a:rPr>
            <a:t>: </a:t>
          </a:r>
          <a:r>
            <a:rPr lang="fr-FR" sz="1900" dirty="0">
              <a:latin typeface="Arial" panose="020B0604020202020204" pitchFamily="34" charset="0"/>
              <a:cs typeface="Arial" panose="020B0604020202020204" pitchFamily="34" charset="0"/>
            </a:rPr>
            <a:t>elles concernent les lois, les règles les normes à respecter, les autorisations à obtenir…</a:t>
          </a:r>
        </a:p>
      </dgm:t>
    </dgm:pt>
    <dgm:pt modelId="{8B34883F-D6AB-4AD6-B883-1F8E0850EC08}" type="parTrans" cxnId="{040CD3F8-53ED-42A1-9344-8DFED2FE683D}">
      <dgm:prSet/>
      <dgm:spPr/>
      <dgm:t>
        <a:bodyPr/>
        <a:lstStyle/>
        <a:p>
          <a:endParaRPr lang="fr-FR" sz="1900">
            <a:latin typeface="Arial" panose="020B0604020202020204" pitchFamily="34" charset="0"/>
            <a:cs typeface="Arial" panose="020B0604020202020204" pitchFamily="34" charset="0"/>
          </a:endParaRPr>
        </a:p>
      </dgm:t>
    </dgm:pt>
    <dgm:pt modelId="{4297CA08-E535-44A1-8695-E9FEE9D95D95}" type="sibTrans" cxnId="{040CD3F8-53ED-42A1-9344-8DFED2FE683D}">
      <dgm:prSet/>
      <dgm:spPr/>
      <dgm:t>
        <a:bodyPr/>
        <a:lstStyle/>
        <a:p>
          <a:endParaRPr lang="fr-FR" sz="1900">
            <a:latin typeface="Arial" panose="020B0604020202020204" pitchFamily="34" charset="0"/>
            <a:cs typeface="Arial" panose="020B0604020202020204" pitchFamily="34" charset="0"/>
          </a:endParaRPr>
        </a:p>
      </dgm:t>
    </dgm:pt>
    <dgm:pt modelId="{545A711D-2C9F-419D-99E2-4BD68ADDBC90}" type="pres">
      <dgm:prSet presAssocID="{711C3488-A11F-4F18-B43B-3F911874908F}" presName="Name0" presStyleCnt="0">
        <dgm:presLayoutVars>
          <dgm:chMax val="7"/>
          <dgm:chPref val="7"/>
          <dgm:dir/>
        </dgm:presLayoutVars>
      </dgm:prSet>
      <dgm:spPr/>
    </dgm:pt>
    <dgm:pt modelId="{24C4F974-855F-4AA8-88B2-59F893D09BAC}" type="pres">
      <dgm:prSet presAssocID="{711C3488-A11F-4F18-B43B-3F911874908F}" presName="Name1" presStyleCnt="0"/>
      <dgm:spPr/>
    </dgm:pt>
    <dgm:pt modelId="{11C93D37-DF7B-484D-80E8-C9FD6319BA66}" type="pres">
      <dgm:prSet presAssocID="{711C3488-A11F-4F18-B43B-3F911874908F}" presName="cycle" presStyleCnt="0"/>
      <dgm:spPr/>
    </dgm:pt>
    <dgm:pt modelId="{2AE7B09C-48D6-402D-BDA6-03F452EEB84E}" type="pres">
      <dgm:prSet presAssocID="{711C3488-A11F-4F18-B43B-3F911874908F}" presName="srcNode" presStyleLbl="node1" presStyleIdx="0" presStyleCnt="4"/>
      <dgm:spPr/>
    </dgm:pt>
    <dgm:pt modelId="{BF3A23D9-8823-4AEF-B8F7-D2C0A0EF0254}" type="pres">
      <dgm:prSet presAssocID="{711C3488-A11F-4F18-B43B-3F911874908F}" presName="conn" presStyleLbl="parChTrans1D2" presStyleIdx="0" presStyleCnt="1"/>
      <dgm:spPr/>
    </dgm:pt>
    <dgm:pt modelId="{CFF9DFFD-F088-4D19-A57A-C0AE338EA70B}" type="pres">
      <dgm:prSet presAssocID="{711C3488-A11F-4F18-B43B-3F911874908F}" presName="extraNode" presStyleLbl="node1" presStyleIdx="0" presStyleCnt="4"/>
      <dgm:spPr/>
    </dgm:pt>
    <dgm:pt modelId="{EFCFC525-11DD-4A58-95A0-653ACA1354AB}" type="pres">
      <dgm:prSet presAssocID="{711C3488-A11F-4F18-B43B-3F911874908F}" presName="dstNode" presStyleLbl="node1" presStyleIdx="0" presStyleCnt="4"/>
      <dgm:spPr/>
    </dgm:pt>
    <dgm:pt modelId="{B1479B12-DD5C-4517-9BCE-79737DA63E40}" type="pres">
      <dgm:prSet presAssocID="{A6EBEDC9-EE9F-4604-85D1-17ACA372B635}" presName="text_1" presStyleLbl="node1" presStyleIdx="0" presStyleCnt="4" custScaleY="80456">
        <dgm:presLayoutVars>
          <dgm:bulletEnabled val="1"/>
        </dgm:presLayoutVars>
      </dgm:prSet>
      <dgm:spPr/>
    </dgm:pt>
    <dgm:pt modelId="{FD3B53BB-A69E-469A-9C47-A4155082BF05}" type="pres">
      <dgm:prSet presAssocID="{A6EBEDC9-EE9F-4604-85D1-17ACA372B635}" presName="accent_1" presStyleCnt="0"/>
      <dgm:spPr/>
    </dgm:pt>
    <dgm:pt modelId="{755C90CC-8340-4DB7-B5FB-570C0252E946}" type="pres">
      <dgm:prSet presAssocID="{A6EBEDC9-EE9F-4604-85D1-17ACA372B635}" presName="accentRepeatNode" presStyleLbl="solidFgAcc1" presStyleIdx="0" presStyleCnt="4"/>
      <dgm:spPr/>
    </dgm:pt>
    <dgm:pt modelId="{15284E4E-B922-4520-BBDE-3C9A5A1531D5}" type="pres">
      <dgm:prSet presAssocID="{7B442B08-F767-45BA-AE78-E9D1076BEC52}" presName="text_2" presStyleLbl="node1" presStyleIdx="1" presStyleCnt="4" custScaleY="156153">
        <dgm:presLayoutVars>
          <dgm:bulletEnabled val="1"/>
        </dgm:presLayoutVars>
      </dgm:prSet>
      <dgm:spPr/>
    </dgm:pt>
    <dgm:pt modelId="{9D759640-439C-4233-B70B-71512E52711D}" type="pres">
      <dgm:prSet presAssocID="{7B442B08-F767-45BA-AE78-E9D1076BEC52}" presName="accent_2" presStyleCnt="0"/>
      <dgm:spPr/>
    </dgm:pt>
    <dgm:pt modelId="{FF6C9671-0041-4C83-923E-E4E2A34210D6}" type="pres">
      <dgm:prSet presAssocID="{7B442B08-F767-45BA-AE78-E9D1076BEC52}" presName="accentRepeatNode" presStyleLbl="solidFgAcc1" presStyleIdx="1" presStyleCnt="4"/>
      <dgm:spPr/>
    </dgm:pt>
    <dgm:pt modelId="{B9025495-3A00-4CBD-9D03-A9DB6B83B7AE}" type="pres">
      <dgm:prSet presAssocID="{B74F234A-618C-4638-B277-34659ACDFC8E}" presName="text_3" presStyleLbl="node1" presStyleIdx="2" presStyleCnt="4" custScaleY="120122">
        <dgm:presLayoutVars>
          <dgm:bulletEnabled val="1"/>
        </dgm:presLayoutVars>
      </dgm:prSet>
      <dgm:spPr/>
    </dgm:pt>
    <dgm:pt modelId="{7F49D872-11EF-4DC0-A1B5-7A3D24E00FBA}" type="pres">
      <dgm:prSet presAssocID="{B74F234A-618C-4638-B277-34659ACDFC8E}" presName="accent_3" presStyleCnt="0"/>
      <dgm:spPr/>
    </dgm:pt>
    <dgm:pt modelId="{A970C636-BA53-49D2-9F06-CBB7E238A0CE}" type="pres">
      <dgm:prSet presAssocID="{B74F234A-618C-4638-B277-34659ACDFC8E}" presName="accentRepeatNode" presStyleLbl="solidFgAcc1" presStyleIdx="2" presStyleCnt="4"/>
      <dgm:spPr/>
    </dgm:pt>
    <dgm:pt modelId="{B6493322-93C6-4E3F-9EF3-A75F967CD3B9}" type="pres">
      <dgm:prSet presAssocID="{B08E6093-9EB7-493F-8542-3E3F6D1CD7B0}" presName="text_4" presStyleLbl="node1" presStyleIdx="3" presStyleCnt="4">
        <dgm:presLayoutVars>
          <dgm:bulletEnabled val="1"/>
        </dgm:presLayoutVars>
      </dgm:prSet>
      <dgm:spPr/>
    </dgm:pt>
    <dgm:pt modelId="{3345F1F3-73E8-4AEF-B325-B74F142FA843}" type="pres">
      <dgm:prSet presAssocID="{B08E6093-9EB7-493F-8542-3E3F6D1CD7B0}" presName="accent_4" presStyleCnt="0"/>
      <dgm:spPr/>
    </dgm:pt>
    <dgm:pt modelId="{AB0AD53C-D538-4BD8-907C-56E1DD4E95DF}" type="pres">
      <dgm:prSet presAssocID="{B08E6093-9EB7-493F-8542-3E3F6D1CD7B0}" presName="accentRepeatNode" presStyleLbl="solidFgAcc1" presStyleIdx="3" presStyleCnt="4"/>
      <dgm:spPr/>
    </dgm:pt>
  </dgm:ptLst>
  <dgm:cxnLst>
    <dgm:cxn modelId="{EE280305-C0AF-417B-A6F4-EB4A21FAEEC7}" type="presOf" srcId="{A6EBEDC9-EE9F-4604-85D1-17ACA372B635}" destId="{B1479B12-DD5C-4517-9BCE-79737DA63E40}" srcOrd="0" destOrd="0" presId="urn:microsoft.com/office/officeart/2008/layout/VerticalCurvedList"/>
    <dgm:cxn modelId="{DBA28C12-9E79-45B9-B800-8504ED84AC13}" type="presOf" srcId="{B74F234A-618C-4638-B277-34659ACDFC8E}" destId="{B9025495-3A00-4CBD-9D03-A9DB6B83B7AE}" srcOrd="0" destOrd="0" presId="urn:microsoft.com/office/officeart/2008/layout/VerticalCurvedList"/>
    <dgm:cxn modelId="{08387054-BC26-4D69-88EC-19EE45A654F6}" type="presOf" srcId="{A2E4318D-C8CD-48AA-A451-2E45D6425F89}" destId="{BF3A23D9-8823-4AEF-B8F7-D2C0A0EF0254}" srcOrd="0" destOrd="0" presId="urn:microsoft.com/office/officeart/2008/layout/VerticalCurvedList"/>
    <dgm:cxn modelId="{87DE8C59-C452-431E-B879-319104C325B4}" type="presOf" srcId="{711C3488-A11F-4F18-B43B-3F911874908F}" destId="{545A711D-2C9F-419D-99E2-4BD68ADDBC90}" srcOrd="0" destOrd="0" presId="urn:microsoft.com/office/officeart/2008/layout/VerticalCurvedList"/>
    <dgm:cxn modelId="{C802A981-6184-4819-86D7-AB7B8BC9758B}" srcId="{711C3488-A11F-4F18-B43B-3F911874908F}" destId="{B74F234A-618C-4638-B277-34659ACDFC8E}" srcOrd="2" destOrd="0" parTransId="{4660FCFC-C7D1-4533-BDBC-B7A092986FDA}" sibTransId="{A70724DA-AFBF-42B6-BE2A-E05F24B5347E}"/>
    <dgm:cxn modelId="{AEBBFF87-C255-4499-960B-23A439F945C1}" srcId="{711C3488-A11F-4F18-B43B-3F911874908F}" destId="{7B442B08-F767-45BA-AE78-E9D1076BEC52}" srcOrd="1" destOrd="0" parTransId="{611FF81D-373E-452A-AE3B-A2445A0F3E70}" sibTransId="{F25A9629-FEB4-4368-A680-A86CBC6BC5CA}"/>
    <dgm:cxn modelId="{C28B9C9D-E20F-43AA-AF37-6CF11BF49CD8}" type="presOf" srcId="{B08E6093-9EB7-493F-8542-3E3F6D1CD7B0}" destId="{B6493322-93C6-4E3F-9EF3-A75F967CD3B9}" srcOrd="0" destOrd="0" presId="urn:microsoft.com/office/officeart/2008/layout/VerticalCurvedList"/>
    <dgm:cxn modelId="{8609F3B1-0B44-4FFE-9637-F51F94F283F3}" srcId="{711C3488-A11F-4F18-B43B-3F911874908F}" destId="{A6EBEDC9-EE9F-4604-85D1-17ACA372B635}" srcOrd="0" destOrd="0" parTransId="{78FE11AD-46AD-4CB6-9B0A-C91DD5EB8506}" sibTransId="{A2E4318D-C8CD-48AA-A451-2E45D6425F89}"/>
    <dgm:cxn modelId="{040CD3F8-53ED-42A1-9344-8DFED2FE683D}" srcId="{711C3488-A11F-4F18-B43B-3F911874908F}" destId="{B08E6093-9EB7-493F-8542-3E3F6D1CD7B0}" srcOrd="3" destOrd="0" parTransId="{8B34883F-D6AB-4AD6-B883-1F8E0850EC08}" sibTransId="{4297CA08-E535-44A1-8695-E9FEE9D95D95}"/>
    <dgm:cxn modelId="{FF1DC4FD-48CD-4C05-94F6-44C159AC2BB9}" type="presOf" srcId="{7B442B08-F767-45BA-AE78-E9D1076BEC52}" destId="{15284E4E-B922-4520-BBDE-3C9A5A1531D5}" srcOrd="0" destOrd="0" presId="urn:microsoft.com/office/officeart/2008/layout/VerticalCurvedList"/>
    <dgm:cxn modelId="{4F4E2E6B-7C17-4389-BD0C-F318EAB2BFA1}" type="presParOf" srcId="{545A711D-2C9F-419D-99E2-4BD68ADDBC90}" destId="{24C4F974-855F-4AA8-88B2-59F893D09BAC}" srcOrd="0" destOrd="0" presId="urn:microsoft.com/office/officeart/2008/layout/VerticalCurvedList"/>
    <dgm:cxn modelId="{E56DE658-0D5A-4535-8598-705A878E6374}" type="presParOf" srcId="{24C4F974-855F-4AA8-88B2-59F893D09BAC}" destId="{11C93D37-DF7B-484D-80E8-C9FD6319BA66}" srcOrd="0" destOrd="0" presId="urn:microsoft.com/office/officeart/2008/layout/VerticalCurvedList"/>
    <dgm:cxn modelId="{9AFCC008-51F0-4CDA-A50D-813F9A7E886B}" type="presParOf" srcId="{11C93D37-DF7B-484D-80E8-C9FD6319BA66}" destId="{2AE7B09C-48D6-402D-BDA6-03F452EEB84E}" srcOrd="0" destOrd="0" presId="urn:microsoft.com/office/officeart/2008/layout/VerticalCurvedList"/>
    <dgm:cxn modelId="{5474A11F-29B2-4E80-BFFD-958A4EAE7ADD}" type="presParOf" srcId="{11C93D37-DF7B-484D-80E8-C9FD6319BA66}" destId="{BF3A23D9-8823-4AEF-B8F7-D2C0A0EF0254}" srcOrd="1" destOrd="0" presId="urn:microsoft.com/office/officeart/2008/layout/VerticalCurvedList"/>
    <dgm:cxn modelId="{913B7D5E-FE71-43CC-BE76-29068BF6E426}" type="presParOf" srcId="{11C93D37-DF7B-484D-80E8-C9FD6319BA66}" destId="{CFF9DFFD-F088-4D19-A57A-C0AE338EA70B}" srcOrd="2" destOrd="0" presId="urn:microsoft.com/office/officeart/2008/layout/VerticalCurvedList"/>
    <dgm:cxn modelId="{26D53F5F-8DD2-4579-A7BA-94F413787384}" type="presParOf" srcId="{11C93D37-DF7B-484D-80E8-C9FD6319BA66}" destId="{EFCFC525-11DD-4A58-95A0-653ACA1354AB}" srcOrd="3" destOrd="0" presId="urn:microsoft.com/office/officeart/2008/layout/VerticalCurvedList"/>
    <dgm:cxn modelId="{FEF9E749-5E28-4154-9571-EA7F9CD923B2}" type="presParOf" srcId="{24C4F974-855F-4AA8-88B2-59F893D09BAC}" destId="{B1479B12-DD5C-4517-9BCE-79737DA63E40}" srcOrd="1" destOrd="0" presId="urn:microsoft.com/office/officeart/2008/layout/VerticalCurvedList"/>
    <dgm:cxn modelId="{2677EDE9-756F-4395-BEC3-BFEAC76FFEE8}" type="presParOf" srcId="{24C4F974-855F-4AA8-88B2-59F893D09BAC}" destId="{FD3B53BB-A69E-469A-9C47-A4155082BF05}" srcOrd="2" destOrd="0" presId="urn:microsoft.com/office/officeart/2008/layout/VerticalCurvedList"/>
    <dgm:cxn modelId="{174FBF76-2A6E-4A3F-BDC4-85789F50FC2A}" type="presParOf" srcId="{FD3B53BB-A69E-469A-9C47-A4155082BF05}" destId="{755C90CC-8340-4DB7-B5FB-570C0252E946}" srcOrd="0" destOrd="0" presId="urn:microsoft.com/office/officeart/2008/layout/VerticalCurvedList"/>
    <dgm:cxn modelId="{BFAE90E9-34C7-4457-A60D-A66F4564EC06}" type="presParOf" srcId="{24C4F974-855F-4AA8-88B2-59F893D09BAC}" destId="{15284E4E-B922-4520-BBDE-3C9A5A1531D5}" srcOrd="3" destOrd="0" presId="urn:microsoft.com/office/officeart/2008/layout/VerticalCurvedList"/>
    <dgm:cxn modelId="{247506D5-3231-4C62-A6AD-F1267BD990C2}" type="presParOf" srcId="{24C4F974-855F-4AA8-88B2-59F893D09BAC}" destId="{9D759640-439C-4233-B70B-71512E52711D}" srcOrd="4" destOrd="0" presId="urn:microsoft.com/office/officeart/2008/layout/VerticalCurvedList"/>
    <dgm:cxn modelId="{EE2E2B04-9F63-4144-84E4-340403C7EEAF}" type="presParOf" srcId="{9D759640-439C-4233-B70B-71512E52711D}" destId="{FF6C9671-0041-4C83-923E-E4E2A34210D6}" srcOrd="0" destOrd="0" presId="urn:microsoft.com/office/officeart/2008/layout/VerticalCurvedList"/>
    <dgm:cxn modelId="{B8E5184B-CCB3-468D-8B61-8050A1642391}" type="presParOf" srcId="{24C4F974-855F-4AA8-88B2-59F893D09BAC}" destId="{B9025495-3A00-4CBD-9D03-A9DB6B83B7AE}" srcOrd="5" destOrd="0" presId="urn:microsoft.com/office/officeart/2008/layout/VerticalCurvedList"/>
    <dgm:cxn modelId="{FF4D426D-87AF-4F98-8035-CD5ED3CF07EA}" type="presParOf" srcId="{24C4F974-855F-4AA8-88B2-59F893D09BAC}" destId="{7F49D872-11EF-4DC0-A1B5-7A3D24E00FBA}" srcOrd="6" destOrd="0" presId="urn:microsoft.com/office/officeart/2008/layout/VerticalCurvedList"/>
    <dgm:cxn modelId="{7A22B23A-2328-4C30-AFE5-252E175AF586}" type="presParOf" srcId="{7F49D872-11EF-4DC0-A1B5-7A3D24E00FBA}" destId="{A970C636-BA53-49D2-9F06-CBB7E238A0CE}" srcOrd="0" destOrd="0" presId="urn:microsoft.com/office/officeart/2008/layout/VerticalCurvedList"/>
    <dgm:cxn modelId="{5FBE4B03-9F35-4168-8E7E-8582480C3318}" type="presParOf" srcId="{24C4F974-855F-4AA8-88B2-59F893D09BAC}" destId="{B6493322-93C6-4E3F-9EF3-A75F967CD3B9}" srcOrd="7" destOrd="0" presId="urn:microsoft.com/office/officeart/2008/layout/VerticalCurvedList"/>
    <dgm:cxn modelId="{E7C2C33D-A0A7-4A92-814E-BF091E6A5398}" type="presParOf" srcId="{24C4F974-855F-4AA8-88B2-59F893D09BAC}" destId="{3345F1F3-73E8-4AEF-B325-B74F142FA843}" srcOrd="8" destOrd="0" presId="urn:microsoft.com/office/officeart/2008/layout/VerticalCurvedList"/>
    <dgm:cxn modelId="{4844CAAF-0C4D-4A96-8F37-596E7B96682F}" type="presParOf" srcId="{3345F1F3-73E8-4AEF-B325-B74F142FA843}" destId="{AB0AD53C-D538-4BD8-907C-56E1DD4E95DF}"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3A23D9-8823-4AEF-B8F7-D2C0A0EF0254}">
      <dsp:nvSpPr>
        <dsp:cNvPr id="0" name=""/>
        <dsp:cNvSpPr/>
      </dsp:nvSpPr>
      <dsp:spPr>
        <a:xfrm>
          <a:off x="-5664489" y="-867099"/>
          <a:ext cx="6744081" cy="6744081"/>
        </a:xfrm>
        <a:prstGeom prst="blockArc">
          <a:avLst>
            <a:gd name="adj1" fmla="val 18900000"/>
            <a:gd name="adj2" fmla="val 2700000"/>
            <a:gd name="adj3" fmla="val 32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479B12-DD5C-4517-9BCE-79737DA63E40}">
      <dsp:nvSpPr>
        <dsp:cNvPr id="0" name=""/>
        <dsp:cNvSpPr/>
      </dsp:nvSpPr>
      <dsp:spPr>
        <a:xfrm>
          <a:off x="565127" y="460474"/>
          <a:ext cx="10516419" cy="62009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1759" tIns="48260" rIns="48260" bIns="48260" numCol="1" spcCol="1270" anchor="ctr" anchorCtr="0">
          <a:noAutofit/>
        </a:bodyPr>
        <a:lstStyle/>
        <a:p>
          <a:pPr marL="0" lvl="0" indent="0" algn="l" defTabSz="844550">
            <a:lnSpc>
              <a:spcPct val="90000"/>
            </a:lnSpc>
            <a:spcBef>
              <a:spcPct val="0"/>
            </a:spcBef>
            <a:spcAft>
              <a:spcPct val="35000"/>
            </a:spcAft>
            <a:buNone/>
          </a:pPr>
          <a:r>
            <a:rPr lang="fr-FR" sz="1900" b="1" kern="1200" dirty="0">
              <a:solidFill>
                <a:srgbClr val="00B0F0"/>
              </a:solidFill>
              <a:latin typeface="Arial" panose="020B0604020202020204" pitchFamily="34" charset="0"/>
              <a:cs typeface="Arial" panose="020B0604020202020204" pitchFamily="34" charset="0"/>
            </a:rPr>
            <a:t>Contraintes de durée </a:t>
          </a:r>
          <a:r>
            <a:rPr lang="fr-FR" sz="1900" b="1" kern="1200" dirty="0">
              <a:latin typeface="Arial" panose="020B0604020202020204" pitchFamily="34" charset="0"/>
              <a:cs typeface="Arial" panose="020B0604020202020204" pitchFamily="34" charset="0"/>
            </a:rPr>
            <a:t>: </a:t>
          </a:r>
          <a:r>
            <a:rPr lang="fr-FR" sz="1900" kern="1200" dirty="0">
              <a:latin typeface="Arial" panose="020B0604020202020204" pitchFamily="34" charset="0"/>
              <a:cs typeface="Arial" panose="020B0604020202020204" pitchFamily="34" charset="0"/>
            </a:rPr>
            <a:t>une tâche nécessite un certain nombre d’heures ou de jours ;</a:t>
          </a:r>
        </a:p>
      </dsp:txBody>
      <dsp:txXfrm>
        <a:off x="565127" y="460474"/>
        <a:ext cx="10516419" cy="620090"/>
      </dsp:txXfrm>
    </dsp:sp>
    <dsp:sp modelId="{755C90CC-8340-4DB7-B5FB-570C0252E946}">
      <dsp:nvSpPr>
        <dsp:cNvPr id="0" name=""/>
        <dsp:cNvSpPr/>
      </dsp:nvSpPr>
      <dsp:spPr>
        <a:xfrm>
          <a:off x="83427" y="288819"/>
          <a:ext cx="963400" cy="963400"/>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5284E4E-B922-4520-BBDE-3C9A5A1531D5}">
      <dsp:nvSpPr>
        <dsp:cNvPr id="0" name=""/>
        <dsp:cNvSpPr/>
      </dsp:nvSpPr>
      <dsp:spPr>
        <a:xfrm>
          <a:off x="1006998" y="1325049"/>
          <a:ext cx="10074548" cy="120350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1759" tIns="48260" rIns="48260" bIns="48260" numCol="1" spcCol="1270" anchor="ctr" anchorCtr="0">
          <a:noAutofit/>
        </a:bodyPr>
        <a:lstStyle/>
        <a:p>
          <a:pPr marL="0" lvl="0" indent="0" algn="l" defTabSz="844550">
            <a:lnSpc>
              <a:spcPct val="90000"/>
            </a:lnSpc>
            <a:spcBef>
              <a:spcPct val="0"/>
            </a:spcBef>
            <a:spcAft>
              <a:spcPct val="35000"/>
            </a:spcAft>
            <a:buFont typeface="Arial" panose="020B0604020202020204" pitchFamily="34" charset="0"/>
            <a:buNone/>
          </a:pPr>
          <a:r>
            <a:rPr lang="fr-FR" sz="1900" b="1" kern="1200" dirty="0">
              <a:solidFill>
                <a:srgbClr val="00B0F0"/>
              </a:solidFill>
              <a:latin typeface="Arial" panose="020B0604020202020204" pitchFamily="34" charset="0"/>
              <a:cs typeface="Arial" panose="020B0604020202020204" pitchFamily="34" charset="0"/>
            </a:rPr>
            <a:t>Contrainte d’échéance et d’antériorité </a:t>
          </a:r>
          <a:r>
            <a:rPr lang="fr-FR" sz="1900" b="1" kern="1200" dirty="0">
              <a:latin typeface="Arial" panose="020B0604020202020204" pitchFamily="34" charset="0"/>
              <a:cs typeface="Arial" panose="020B0604020202020204" pitchFamily="34" charset="0"/>
            </a:rPr>
            <a:t>:</a:t>
          </a:r>
          <a:r>
            <a:rPr lang="fr-FR" sz="1900" kern="1200" dirty="0">
              <a:latin typeface="Arial" panose="020B0604020202020204" pitchFamily="34" charset="0"/>
              <a:cs typeface="Arial" panose="020B0604020202020204" pitchFamily="34" charset="0"/>
            </a:rPr>
            <a:t> une tâche a une date de début et une date de fin. La date de début peut dépendre des tâches antérieures et la date de fin peut être conditionnée par les contraintes de dates des tâches suivantes. </a:t>
          </a:r>
          <a:r>
            <a:rPr lang="fr-FR" sz="1900" i="1" kern="1200" dirty="0">
              <a:latin typeface="Arial" panose="020B0604020202020204" pitchFamily="34" charset="0"/>
              <a:cs typeface="Arial" panose="020B0604020202020204" pitchFamily="34" charset="0"/>
            </a:rPr>
            <a:t>(Exemple :</a:t>
          </a:r>
          <a:r>
            <a:rPr lang="fr-FR" sz="1900" kern="1200" dirty="0">
              <a:latin typeface="Arial" panose="020B0604020202020204" pitchFamily="34" charset="0"/>
              <a:cs typeface="Arial" panose="020B0604020202020204" pitchFamily="34" charset="0"/>
            </a:rPr>
            <a:t> </a:t>
          </a:r>
          <a:r>
            <a:rPr lang="fr-FR" sz="1900" i="1" kern="1200" dirty="0">
              <a:latin typeface="Arial" panose="020B0604020202020204" pitchFamily="34" charset="0"/>
              <a:cs typeface="Arial" panose="020B0604020202020204" pitchFamily="34" charset="0"/>
            </a:rPr>
            <a:t>je ne peux pas installer les fenêtres si les murs ne sont pas construits, etc.)</a:t>
          </a:r>
          <a:r>
            <a:rPr lang="fr-FR" sz="1900" kern="1200" dirty="0">
              <a:latin typeface="Arial" panose="020B0604020202020204" pitchFamily="34" charset="0"/>
              <a:cs typeface="Arial" panose="020B0604020202020204" pitchFamily="34" charset="0"/>
            </a:rPr>
            <a:t> ;</a:t>
          </a:r>
        </a:p>
      </dsp:txBody>
      <dsp:txXfrm>
        <a:off x="1006998" y="1325049"/>
        <a:ext cx="10074548" cy="1203502"/>
      </dsp:txXfrm>
    </dsp:sp>
    <dsp:sp modelId="{FF6C9671-0041-4C83-923E-E4E2A34210D6}">
      <dsp:nvSpPr>
        <dsp:cNvPr id="0" name=""/>
        <dsp:cNvSpPr/>
      </dsp:nvSpPr>
      <dsp:spPr>
        <a:xfrm>
          <a:off x="525298" y="1445100"/>
          <a:ext cx="963400" cy="963400"/>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9025495-3A00-4CBD-9D03-A9DB6B83B7AE}">
      <dsp:nvSpPr>
        <dsp:cNvPr id="0" name=""/>
        <dsp:cNvSpPr/>
      </dsp:nvSpPr>
      <dsp:spPr>
        <a:xfrm>
          <a:off x="1006998" y="2620179"/>
          <a:ext cx="10074548" cy="92580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1759" tIns="48260" rIns="48260" bIns="48260" numCol="1" spcCol="1270" anchor="ctr" anchorCtr="0">
          <a:noAutofit/>
        </a:bodyPr>
        <a:lstStyle/>
        <a:p>
          <a:pPr marL="0" lvl="0" indent="0" algn="l" defTabSz="844550">
            <a:lnSpc>
              <a:spcPct val="90000"/>
            </a:lnSpc>
            <a:spcBef>
              <a:spcPct val="0"/>
            </a:spcBef>
            <a:spcAft>
              <a:spcPct val="35000"/>
            </a:spcAft>
            <a:buFont typeface="Arial" panose="020B0604020202020204" pitchFamily="34" charset="0"/>
            <a:buNone/>
          </a:pPr>
          <a:r>
            <a:rPr lang="fr-FR" sz="1900" b="1" kern="1200" dirty="0">
              <a:solidFill>
                <a:srgbClr val="00B0F0"/>
              </a:solidFill>
              <a:latin typeface="Arial" panose="020B0604020202020204" pitchFamily="34" charset="0"/>
              <a:cs typeface="Arial" panose="020B0604020202020204" pitchFamily="34" charset="0"/>
            </a:rPr>
            <a:t>Contraintes de ressources</a:t>
          </a:r>
          <a:r>
            <a:rPr lang="fr-FR" sz="1900" kern="1200" dirty="0">
              <a:solidFill>
                <a:srgbClr val="00B0F0"/>
              </a:solidFill>
              <a:latin typeface="Arial" panose="020B0604020202020204" pitchFamily="34" charset="0"/>
              <a:cs typeface="Arial" panose="020B0604020202020204" pitchFamily="34" charset="0"/>
            </a:rPr>
            <a:t> </a:t>
          </a:r>
          <a:r>
            <a:rPr lang="fr-FR" sz="1900" kern="1200" dirty="0">
              <a:latin typeface="Arial" panose="020B0604020202020204" pitchFamily="34" charset="0"/>
              <a:cs typeface="Arial" panose="020B0604020202020204" pitchFamily="34" charset="0"/>
            </a:rPr>
            <a:t>: la réalisation d’une tâche exige des ressources matérielles, humaines, financières, organisationnelles… </a:t>
          </a:r>
          <a:r>
            <a:rPr lang="fr-FR" sz="1900" i="1" kern="1200" dirty="0">
              <a:latin typeface="Arial" panose="020B0604020202020204" pitchFamily="34" charset="0"/>
              <a:cs typeface="Arial" panose="020B0604020202020204" pitchFamily="34" charset="0"/>
            </a:rPr>
            <a:t>(un fournisseur est fermé en août ; la réservation ne peut pas être faite si la location n’est pas payée, etc.).</a:t>
          </a:r>
          <a:endParaRPr lang="fr-FR" sz="1900" kern="1200" dirty="0">
            <a:latin typeface="Arial" panose="020B0604020202020204" pitchFamily="34" charset="0"/>
            <a:cs typeface="Arial" panose="020B0604020202020204" pitchFamily="34" charset="0"/>
          </a:endParaRPr>
        </a:p>
      </dsp:txBody>
      <dsp:txXfrm>
        <a:off x="1006998" y="2620179"/>
        <a:ext cx="10074548" cy="925804"/>
      </dsp:txXfrm>
    </dsp:sp>
    <dsp:sp modelId="{A970C636-BA53-49D2-9F06-CBB7E238A0CE}">
      <dsp:nvSpPr>
        <dsp:cNvPr id="0" name=""/>
        <dsp:cNvSpPr/>
      </dsp:nvSpPr>
      <dsp:spPr>
        <a:xfrm>
          <a:off x="525298" y="2601381"/>
          <a:ext cx="963400" cy="963400"/>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6493322-93C6-4E3F-9EF3-A75F967CD3B9}">
      <dsp:nvSpPr>
        <dsp:cNvPr id="0" name=""/>
        <dsp:cNvSpPr/>
      </dsp:nvSpPr>
      <dsp:spPr>
        <a:xfrm>
          <a:off x="565127" y="3854002"/>
          <a:ext cx="10516419" cy="77072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1759" tIns="48260" rIns="48260" bIns="48260" numCol="1" spcCol="1270" anchor="ctr" anchorCtr="0">
          <a:noAutofit/>
        </a:bodyPr>
        <a:lstStyle/>
        <a:p>
          <a:pPr marL="0" lvl="0" indent="0" algn="l" defTabSz="844550">
            <a:lnSpc>
              <a:spcPct val="90000"/>
            </a:lnSpc>
            <a:spcBef>
              <a:spcPct val="0"/>
            </a:spcBef>
            <a:spcAft>
              <a:spcPct val="35000"/>
            </a:spcAft>
            <a:buFont typeface="Arial" panose="020B0604020202020204" pitchFamily="34" charset="0"/>
            <a:buNone/>
          </a:pPr>
          <a:r>
            <a:rPr lang="fr-FR" sz="1900" b="1" kern="1200" dirty="0">
              <a:solidFill>
                <a:srgbClr val="00B0F0"/>
              </a:solidFill>
              <a:latin typeface="Arial" panose="020B0604020202020204" pitchFamily="34" charset="0"/>
              <a:cs typeface="Arial" panose="020B0604020202020204" pitchFamily="34" charset="0"/>
            </a:rPr>
            <a:t>Contrainte légales, réglementaires et environnementales </a:t>
          </a:r>
          <a:r>
            <a:rPr lang="fr-FR" sz="1900" b="1" kern="1200" dirty="0">
              <a:latin typeface="Arial" panose="020B0604020202020204" pitchFamily="34" charset="0"/>
              <a:cs typeface="Arial" panose="020B0604020202020204" pitchFamily="34" charset="0"/>
            </a:rPr>
            <a:t>: </a:t>
          </a:r>
          <a:r>
            <a:rPr lang="fr-FR" sz="1900" kern="1200" dirty="0">
              <a:latin typeface="Arial" panose="020B0604020202020204" pitchFamily="34" charset="0"/>
              <a:cs typeface="Arial" panose="020B0604020202020204" pitchFamily="34" charset="0"/>
            </a:rPr>
            <a:t>elles concernent les lois, les règles les normes à respecter, les autorisations à obtenir…</a:t>
          </a:r>
        </a:p>
      </dsp:txBody>
      <dsp:txXfrm>
        <a:off x="565127" y="3854002"/>
        <a:ext cx="10516419" cy="770720"/>
      </dsp:txXfrm>
    </dsp:sp>
    <dsp:sp modelId="{AB0AD53C-D538-4BD8-907C-56E1DD4E95DF}">
      <dsp:nvSpPr>
        <dsp:cNvPr id="0" name=""/>
        <dsp:cNvSpPr/>
      </dsp:nvSpPr>
      <dsp:spPr>
        <a:xfrm>
          <a:off x="83427" y="3757661"/>
          <a:ext cx="963400" cy="963400"/>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130849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28/01/2024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318090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671338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982757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9791910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28/01/2024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8579474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28/01/2024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956309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4382709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699404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400363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532789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6367CA6-DE09-4763-9ADC-881E8981A047}" type="datetimeFigureOut">
              <a:rPr lang="fr-FR" smtClean="0"/>
              <a:t>28/01/2024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777693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28/01/2024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082024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254484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973698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36367CA6-DE09-4763-9ADC-881E8981A047}" type="datetimeFigureOut">
              <a:rPr lang="fr-FR" smtClean="0"/>
              <a:t>28/01/2024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534746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28/01/2024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477898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367CA6-DE09-4763-9ADC-881E8981A047}" type="datetimeFigureOut">
              <a:rPr lang="fr-FR" smtClean="0"/>
              <a:t>28/01/2024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CC41E23-6D4D-40FE-B6C3-6A9AB68117CE}" type="slidenum">
              <a:rPr lang="fr-FR" smtClean="0"/>
              <a:t>‹N°›</a:t>
            </a:fld>
            <a:endParaRPr lang="fr-FR"/>
          </a:p>
        </p:txBody>
      </p:sp>
    </p:spTree>
    <p:extLst>
      <p:ext uri="{BB962C8B-B14F-4D97-AF65-F5344CB8AC3E}">
        <p14:creationId xmlns:p14="http://schemas.microsoft.com/office/powerpoint/2010/main" val="202873192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630767"/>
            <a:ext cx="10600267" cy="423938"/>
          </a:xfrm>
        </p:spPr>
        <p:txBody>
          <a:bodyPr>
            <a:noAutofit/>
          </a:bodyPr>
          <a:lstStyle/>
          <a:p>
            <a:r>
              <a:rPr lang="fr-FR" sz="2400" b="1" dirty="0">
                <a:latin typeface="Arial" panose="020B0604020202020204" pitchFamily="34" charset="0"/>
                <a:cs typeface="Arial" panose="020B0604020202020204" pitchFamily="34" charset="0"/>
              </a:rPr>
              <a:t>3. Lister les contraintes de chaque tâche</a:t>
            </a:r>
            <a:endParaRPr lang="fr-FR" sz="3200" dirty="0">
              <a:latin typeface="Arial" panose="020B0604020202020204" pitchFamily="34" charset="0"/>
              <a:cs typeface="Arial" panose="020B0604020202020204" pitchFamily="34" charset="0"/>
            </a:endParaRPr>
          </a:p>
        </p:txBody>
      </p:sp>
      <p:sp>
        <p:nvSpPr>
          <p:cNvPr id="7" name="Titre 1">
            <a:extLst>
              <a:ext uri="{FF2B5EF4-FFF2-40B4-BE49-F238E27FC236}">
                <a16:creationId xmlns:a16="http://schemas.microsoft.com/office/drawing/2014/main" id="{59BC34E2-1A06-43A8-955F-89393A669688}"/>
              </a:ext>
            </a:extLst>
          </p:cNvPr>
          <p:cNvSpPr txBox="1">
            <a:spLocks/>
          </p:cNvSpPr>
          <p:nvPr/>
        </p:nvSpPr>
        <p:spPr>
          <a:xfrm>
            <a:off x="0" y="-81774"/>
            <a:ext cx="10236200" cy="602474"/>
          </a:xfrm>
          <a:prstGeom prst="rect">
            <a:avLst/>
          </a:prstGeom>
        </p:spPr>
        <p:txBody>
          <a:bodyPr vert="horz" lIns="91440" tIns="45720" rIns="91440" bIns="45720" rtlCol="0" anchor="b">
            <a:normAutofit fontScale="900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3200" b="1" dirty="0">
                <a:latin typeface="Arial" panose="020B0604020202020204" pitchFamily="34" charset="0"/>
                <a:cs typeface="Arial" panose="020B0604020202020204" pitchFamily="34" charset="0"/>
              </a:rPr>
              <a:t>Chap. 5 – La planification des activités et des prestations</a:t>
            </a:r>
            <a:endParaRPr lang="fr-FR" sz="4400" dirty="0">
              <a:latin typeface="Arial" panose="020B0604020202020204" pitchFamily="34" charset="0"/>
              <a:cs typeface="Arial" panose="020B0604020202020204" pitchFamily="34" charset="0"/>
            </a:endParaRPr>
          </a:p>
        </p:txBody>
      </p:sp>
      <p:sp>
        <p:nvSpPr>
          <p:cNvPr id="5" name="ZoneTexte 4">
            <a:extLst>
              <a:ext uri="{FF2B5EF4-FFF2-40B4-BE49-F238E27FC236}">
                <a16:creationId xmlns:a16="http://schemas.microsoft.com/office/drawing/2014/main" id="{4043DBE2-1BE4-2854-4AC7-018F81B6E393}"/>
              </a:ext>
            </a:extLst>
          </p:cNvPr>
          <p:cNvSpPr txBox="1"/>
          <p:nvPr/>
        </p:nvSpPr>
        <p:spPr>
          <a:xfrm>
            <a:off x="867176" y="2512127"/>
            <a:ext cx="9586175" cy="2846933"/>
          </a:xfrm>
          <a:prstGeom prst="rect">
            <a:avLst/>
          </a:prstGeom>
          <a:noFill/>
        </p:spPr>
        <p:txBody>
          <a:bodyPr wrap="square">
            <a:spAutoFit/>
          </a:bodyPr>
          <a:lstStyle/>
          <a:p>
            <a:pPr algn="ctr">
              <a:spcBef>
                <a:spcPts val="6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Chaque tâche constitue une étape dans l’avancée du projet. </a:t>
            </a:r>
          </a:p>
          <a:p>
            <a:pPr algn="ctr">
              <a:spcBef>
                <a:spcPts val="6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Toutes n’ont pas la même importance. </a:t>
            </a:r>
          </a:p>
          <a:p>
            <a:pPr marL="342900" indent="-342900" algn="just">
              <a:spcBef>
                <a:spcPts val="1800"/>
              </a:spcBef>
              <a:buFont typeface="Wingdings" panose="05000000000000000000" pitchFamily="2" charset="2"/>
              <a:buChar char="q"/>
            </a:pPr>
            <a:r>
              <a:rPr lang="fr-FR" sz="2400" b="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Certaines sont cruciales </a:t>
            </a:r>
            <a:r>
              <a:rPr lang="fr-FR" sz="2400" dirty="0">
                <a:effectLst/>
                <a:latin typeface="Arial" panose="020B0604020202020204" pitchFamily="34" charset="0"/>
                <a:ea typeface="Calibri" panose="020F0502020204030204" pitchFamily="34" charset="0"/>
                <a:cs typeface="Times New Roman" panose="02020603050405020304" pitchFamily="18" charset="0"/>
              </a:rPr>
              <a:t>dans l’avancement du projet et un problème sur celles-ci perturbe l’organisation. Elles doivent être suivies de façon très attentive, </a:t>
            </a:r>
          </a:p>
          <a:p>
            <a:pPr marL="342900" indent="-342900" algn="just">
              <a:spcBef>
                <a:spcPts val="1800"/>
              </a:spcBef>
              <a:buFont typeface="Wingdings" panose="05000000000000000000" pitchFamily="2" charset="2"/>
              <a:buChar char="q"/>
            </a:pPr>
            <a:r>
              <a:rPr lang="fr-FR" sz="2400" b="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d’autres sont plus accessoires </a:t>
            </a:r>
            <a:r>
              <a:rPr lang="fr-FR" sz="2400" dirty="0">
                <a:effectLst/>
                <a:latin typeface="Arial" panose="020B0604020202020204" pitchFamily="34" charset="0"/>
                <a:ea typeface="Calibri" panose="020F0502020204030204" pitchFamily="34" charset="0"/>
                <a:cs typeface="Times New Roman" panose="02020603050405020304" pitchFamily="18" charset="0"/>
              </a:rPr>
              <a:t>et nécessitent moins d’attention.</a:t>
            </a:r>
          </a:p>
        </p:txBody>
      </p:sp>
    </p:spTree>
    <p:extLst>
      <p:ext uri="{BB962C8B-B14F-4D97-AF65-F5344CB8AC3E}">
        <p14:creationId xmlns:p14="http://schemas.microsoft.com/office/powerpoint/2010/main" val="401190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1516" y="192885"/>
            <a:ext cx="10600267" cy="423938"/>
          </a:xfrm>
        </p:spPr>
        <p:txBody>
          <a:bodyPr>
            <a:noAutofit/>
          </a:bodyPr>
          <a:lstStyle/>
          <a:p>
            <a:r>
              <a:rPr lang="fr-FR" sz="2400" b="1" dirty="0">
                <a:latin typeface="Arial" panose="020B0604020202020204" pitchFamily="34" charset="0"/>
                <a:cs typeface="Arial" panose="020B0604020202020204" pitchFamily="34" charset="0"/>
              </a:rPr>
              <a:t>3. Lister les contraintes de chaque tâche</a:t>
            </a:r>
            <a:endParaRPr lang="fr-FR" sz="3200" dirty="0">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A1CE1C56-9673-3525-A787-54D1441EE87F}"/>
              </a:ext>
            </a:extLst>
          </p:cNvPr>
          <p:cNvSpPr txBox="1"/>
          <p:nvPr/>
        </p:nvSpPr>
        <p:spPr>
          <a:xfrm>
            <a:off x="750193" y="780021"/>
            <a:ext cx="10171091" cy="1184940"/>
          </a:xfrm>
          <a:prstGeom prst="rect">
            <a:avLst/>
          </a:prstGeom>
          <a:noFill/>
        </p:spPr>
        <p:txBody>
          <a:bodyPr wrap="square">
            <a:spAutoFit/>
          </a:bodyPr>
          <a:lstStyle/>
          <a:p>
            <a:pPr algn="ctr">
              <a:spcBef>
                <a:spcPts val="600"/>
              </a:spcBef>
            </a:pPr>
            <a:r>
              <a:rPr lang="fr-FR" sz="2200" dirty="0">
                <a:effectLst/>
                <a:latin typeface="Arial" panose="020B0604020202020204" pitchFamily="34" charset="0"/>
                <a:ea typeface="Calibri" panose="020F0502020204030204" pitchFamily="34" charset="0"/>
                <a:cs typeface="Times New Roman" panose="02020603050405020304" pitchFamily="18" charset="0"/>
              </a:rPr>
              <a:t>Une tâche se caractérise par une durée, une échéance, des ressources (matérielle, financières, humaines), des antériorités. </a:t>
            </a:r>
          </a:p>
          <a:p>
            <a:pPr algn="ctr">
              <a:spcBef>
                <a:spcPts val="600"/>
              </a:spcBef>
            </a:pPr>
            <a:r>
              <a:rPr lang="fr-FR" sz="2200" b="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Chaque contrainte doit être respectée.</a:t>
            </a:r>
          </a:p>
        </p:txBody>
      </p:sp>
      <p:graphicFrame>
        <p:nvGraphicFramePr>
          <p:cNvPr id="5" name="Diagramme 4">
            <a:extLst>
              <a:ext uri="{FF2B5EF4-FFF2-40B4-BE49-F238E27FC236}">
                <a16:creationId xmlns:a16="http://schemas.microsoft.com/office/drawing/2014/main" id="{A958A853-8F9E-932F-9924-1A1FBE75FCE0}"/>
              </a:ext>
            </a:extLst>
          </p:cNvPr>
          <p:cNvGraphicFramePr/>
          <p:nvPr>
            <p:extLst>
              <p:ext uri="{D42A27DB-BD31-4B8C-83A1-F6EECF244321}">
                <p14:modId xmlns:p14="http://schemas.microsoft.com/office/powerpoint/2010/main" val="4005684584"/>
              </p:ext>
            </p:extLst>
          </p:nvPr>
        </p:nvGraphicFramePr>
        <p:xfrm>
          <a:off x="507999" y="1725769"/>
          <a:ext cx="11151673" cy="50098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4345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373883"/>
            <a:ext cx="10236200" cy="1196963"/>
          </a:xfrm>
        </p:spPr>
        <p:txBody>
          <a:bodyPr>
            <a:normAutofit/>
          </a:bodyPr>
          <a:lstStyle/>
          <a:p>
            <a:pPr>
              <a:spcBef>
                <a:spcPts val="1200"/>
              </a:spcBef>
              <a:spcAft>
                <a:spcPts val="1200"/>
              </a:spcAft>
            </a:pPr>
            <a:r>
              <a:rPr lang="fr-FR" sz="2800" b="1" dirty="0">
                <a:latin typeface="Arial" panose="020B0604020202020204" pitchFamily="34" charset="0"/>
                <a:cs typeface="Arial" panose="020B0604020202020204" pitchFamily="34" charset="0"/>
              </a:rPr>
              <a:t>Chap. 5 – La planification des activités et des prestations</a:t>
            </a:r>
            <a:br>
              <a:rPr lang="fr-FR" sz="4000" dirty="0">
                <a:latin typeface="Arial" panose="020B0604020202020204" pitchFamily="34" charset="0"/>
                <a:cs typeface="Arial" panose="020B0604020202020204" pitchFamily="34" charset="0"/>
              </a:rPr>
            </a:br>
            <a:r>
              <a:rPr lang="fr-FR" sz="2400" b="1" dirty="0">
                <a:latin typeface="Arial" panose="020B0604020202020204" pitchFamily="34" charset="0"/>
                <a:cs typeface="Arial" panose="020B0604020202020204" pitchFamily="34" charset="0"/>
              </a:rPr>
              <a:t>3. Lister les contraintes de chaque tâche</a:t>
            </a:r>
            <a:endParaRPr lang="fr-FR" sz="3600" dirty="0"/>
          </a:p>
        </p:txBody>
      </p:sp>
      <p:sp>
        <p:nvSpPr>
          <p:cNvPr id="6" name="Rectangle 5">
            <a:extLst>
              <a:ext uri="{FF2B5EF4-FFF2-40B4-BE49-F238E27FC236}">
                <a16:creationId xmlns:a16="http://schemas.microsoft.com/office/drawing/2014/main" id="{571AC13B-9DB9-42EA-9E27-ACC0A170D063}"/>
              </a:ext>
            </a:extLst>
          </p:cNvPr>
          <p:cNvSpPr/>
          <p:nvPr/>
        </p:nvSpPr>
        <p:spPr>
          <a:xfrm>
            <a:off x="118056" y="1051433"/>
            <a:ext cx="11717867" cy="461665"/>
          </a:xfrm>
          <a:prstGeom prst="rect">
            <a:avLst/>
          </a:prstGeom>
        </p:spPr>
        <p:txBody>
          <a:bodyPr wrap="square">
            <a:spAutoFit/>
          </a:bodyPr>
          <a:lstStyle/>
          <a:p>
            <a:pPr algn="ctr">
              <a:spcBef>
                <a:spcPts val="600"/>
              </a:spcBef>
              <a:spcAft>
                <a:spcPts val="600"/>
              </a:spcAft>
            </a:pPr>
            <a:r>
              <a:rPr lang="fr-FR" sz="2400" b="1" i="1" dirty="0">
                <a:latin typeface="Arial" panose="020B0604020202020204" pitchFamily="34" charset="0"/>
                <a:ea typeface="Calibri" panose="020F0502020204030204" pitchFamily="34" charset="0"/>
                <a:cs typeface="Times New Roman" panose="02020603050405020304" pitchFamily="18" charset="0"/>
              </a:rPr>
              <a:t>Tableau des tâches et des contraintes</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7" name="Tableau 6">
            <a:extLst>
              <a:ext uri="{FF2B5EF4-FFF2-40B4-BE49-F238E27FC236}">
                <a16:creationId xmlns:a16="http://schemas.microsoft.com/office/drawing/2014/main" id="{46942625-4545-45FE-B414-6C61E0FEEB0A}"/>
              </a:ext>
            </a:extLst>
          </p:cNvPr>
          <p:cNvGraphicFramePr>
            <a:graphicFrameLocks noGrp="1"/>
          </p:cNvGraphicFramePr>
          <p:nvPr>
            <p:extLst>
              <p:ext uri="{D42A27DB-BD31-4B8C-83A1-F6EECF244321}">
                <p14:modId xmlns:p14="http://schemas.microsoft.com/office/powerpoint/2010/main" val="2474247193"/>
              </p:ext>
            </p:extLst>
          </p:nvPr>
        </p:nvGraphicFramePr>
        <p:xfrm>
          <a:off x="962501" y="1847949"/>
          <a:ext cx="9173171" cy="4623140"/>
        </p:xfrm>
        <a:graphic>
          <a:graphicData uri="http://schemas.openxmlformats.org/drawingml/2006/table">
            <a:tbl>
              <a:tblPr firstRow="1" firstCol="1" bandRow="1">
                <a:tableStyleId>{5C22544A-7EE6-4342-B048-85BDC9FD1C3A}</a:tableStyleId>
              </a:tblPr>
              <a:tblGrid>
                <a:gridCol w="535019">
                  <a:extLst>
                    <a:ext uri="{9D8B030D-6E8A-4147-A177-3AD203B41FA5}">
                      <a16:colId xmlns:a16="http://schemas.microsoft.com/office/drawing/2014/main" val="20000"/>
                    </a:ext>
                  </a:extLst>
                </a:gridCol>
                <a:gridCol w="3435089">
                  <a:extLst>
                    <a:ext uri="{9D8B030D-6E8A-4147-A177-3AD203B41FA5}">
                      <a16:colId xmlns:a16="http://schemas.microsoft.com/office/drawing/2014/main" val="20001"/>
                    </a:ext>
                  </a:extLst>
                </a:gridCol>
                <a:gridCol w="1030310">
                  <a:extLst>
                    <a:ext uri="{9D8B030D-6E8A-4147-A177-3AD203B41FA5}">
                      <a16:colId xmlns:a16="http://schemas.microsoft.com/office/drawing/2014/main" val="20002"/>
                    </a:ext>
                  </a:extLst>
                </a:gridCol>
                <a:gridCol w="1159098">
                  <a:extLst>
                    <a:ext uri="{9D8B030D-6E8A-4147-A177-3AD203B41FA5}">
                      <a16:colId xmlns:a16="http://schemas.microsoft.com/office/drawing/2014/main" val="20003"/>
                    </a:ext>
                  </a:extLst>
                </a:gridCol>
                <a:gridCol w="2021984">
                  <a:extLst>
                    <a:ext uri="{9D8B030D-6E8A-4147-A177-3AD203B41FA5}">
                      <a16:colId xmlns:a16="http://schemas.microsoft.com/office/drawing/2014/main" val="20004"/>
                    </a:ext>
                  </a:extLst>
                </a:gridCol>
                <a:gridCol w="991671">
                  <a:extLst>
                    <a:ext uri="{9D8B030D-6E8A-4147-A177-3AD203B41FA5}">
                      <a16:colId xmlns:a16="http://schemas.microsoft.com/office/drawing/2014/main" val="20005"/>
                    </a:ext>
                  </a:extLst>
                </a:gridCol>
              </a:tblGrid>
              <a:tr h="430133">
                <a:tc gridSpan="6">
                  <a:txBody>
                    <a:bodyPr/>
                    <a:lstStyle/>
                    <a:p>
                      <a:pPr algn="ctr">
                        <a:spcAft>
                          <a:spcPts val="0"/>
                        </a:spcAft>
                      </a:pPr>
                      <a:r>
                        <a:rPr lang="fr-FR" sz="1800" b="1" dirty="0">
                          <a:effectLst/>
                        </a:rPr>
                        <a:t>Exposition et vernissage : Ames amers de Cheng Li  le 10 juin</a:t>
                      </a:r>
                      <a:endParaRPr lang="fr-FR" sz="1800" b="1"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0"/>
                  </a:ext>
                </a:extLst>
              </a:tr>
              <a:tr h="226854">
                <a:tc>
                  <a:txBody>
                    <a:bodyPr/>
                    <a:lstStyle/>
                    <a:p>
                      <a:pPr algn="ctr">
                        <a:spcAft>
                          <a:spcPts val="0"/>
                        </a:spcAft>
                      </a:pPr>
                      <a:r>
                        <a:rPr lang="fr-FR" sz="1000" dirty="0">
                          <a:effectLst/>
                        </a:rPr>
                        <a:t>N°</a:t>
                      </a:r>
                      <a:endParaRPr lang="fr-FR"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fr-FR" sz="1400" b="1" dirty="0">
                          <a:effectLst/>
                        </a:rPr>
                        <a:t>Tâches</a:t>
                      </a:r>
                      <a:endParaRPr lang="fr-FR" sz="1400" b="1"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b="1" dirty="0">
                          <a:effectLst/>
                        </a:rPr>
                        <a:t>Durée</a:t>
                      </a:r>
                      <a:endParaRPr lang="fr-FR" sz="1400" b="1"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b="1" dirty="0">
                          <a:effectLst/>
                        </a:rPr>
                        <a:t>Antériorité</a:t>
                      </a:r>
                      <a:endParaRPr lang="fr-FR" sz="1400" b="1"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b="1" dirty="0">
                          <a:effectLst/>
                        </a:rPr>
                        <a:t>Responsable</a:t>
                      </a:r>
                      <a:endParaRPr lang="fr-FR" sz="1400" b="1"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b="1" dirty="0">
                          <a:effectLst/>
                        </a:rPr>
                        <a:t>Contrainte</a:t>
                      </a:r>
                      <a:endParaRPr lang="fr-FR" sz="1400" b="1"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259262">
                <a:tc>
                  <a:txBody>
                    <a:bodyPr/>
                    <a:lstStyle/>
                    <a:p>
                      <a:pPr algn="ctr">
                        <a:spcAft>
                          <a:spcPts val="0"/>
                        </a:spcAft>
                      </a:pPr>
                      <a:r>
                        <a:rPr lang="fr-FR" sz="900" dirty="0">
                          <a:effectLst/>
                        </a:rPr>
                        <a:t> </a:t>
                      </a:r>
                      <a:endParaRPr lang="fr-FR"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spcAft>
                          <a:spcPts val="0"/>
                        </a:spcAft>
                      </a:pPr>
                      <a:r>
                        <a:rPr lang="fr-FR" sz="1600" b="1" dirty="0">
                          <a:effectLst/>
                        </a:rPr>
                        <a:t>Exposition</a:t>
                      </a:r>
                      <a:endParaRPr lang="fr-FR" sz="1400" b="1"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a:effectLst/>
                        </a:rPr>
                        <a:t> </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a:effectLst/>
                        </a:rPr>
                        <a:t> </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a:effectLst/>
                        </a:rPr>
                        <a:t> </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dirty="0">
                          <a:effectLst/>
                        </a:rPr>
                        <a:t> </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226854">
                <a:tc>
                  <a:txBody>
                    <a:bodyPr/>
                    <a:lstStyle/>
                    <a:p>
                      <a:pPr algn="ctr">
                        <a:spcAft>
                          <a:spcPts val="0"/>
                        </a:spcAft>
                      </a:pPr>
                      <a:r>
                        <a:rPr lang="fr-FR" sz="1000" dirty="0">
                          <a:effectLst/>
                        </a:rPr>
                        <a:t>1</a:t>
                      </a:r>
                      <a:endParaRPr lang="fr-FR"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spcAft>
                          <a:spcPts val="0"/>
                        </a:spcAft>
                      </a:pPr>
                      <a:r>
                        <a:rPr lang="fr-FR" sz="1400" dirty="0">
                          <a:effectLst/>
                        </a:rPr>
                        <a:t>Signer le contrat avec l’auteur</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fr-FR" sz="1400">
                          <a:effectLst/>
                        </a:rPr>
                        <a:t>1 jour</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a:effectLst/>
                        </a:rPr>
                        <a:t> </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fr-FR" sz="1400" dirty="0">
                          <a:effectLst/>
                        </a:rPr>
                        <a:t>Directeur, Artiste</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dirty="0">
                          <a:effectLst/>
                        </a:rPr>
                        <a:t>J-90</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226854">
                <a:tc>
                  <a:txBody>
                    <a:bodyPr/>
                    <a:lstStyle/>
                    <a:p>
                      <a:pPr algn="ctr">
                        <a:spcAft>
                          <a:spcPts val="0"/>
                        </a:spcAft>
                      </a:pPr>
                      <a:r>
                        <a:rPr lang="fr-FR" sz="1000" dirty="0">
                          <a:effectLst/>
                        </a:rPr>
                        <a:t>2</a:t>
                      </a:r>
                      <a:endParaRPr lang="fr-FR"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spcAft>
                          <a:spcPts val="0"/>
                        </a:spcAft>
                      </a:pPr>
                      <a:r>
                        <a:rPr lang="fr-FR" sz="1400" dirty="0">
                          <a:effectLst/>
                        </a:rPr>
                        <a:t>Faire la liste des œuvres à exposer </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fr-FR" sz="1400" dirty="0">
                          <a:effectLst/>
                        </a:rPr>
                        <a:t>7 jours</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a:effectLst/>
                        </a:rPr>
                        <a:t> </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fr-FR" sz="1400" dirty="0">
                          <a:effectLst/>
                        </a:rPr>
                        <a:t>Artiste</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dirty="0">
                          <a:effectLst/>
                        </a:rPr>
                        <a:t>J-60</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226854">
                <a:tc>
                  <a:txBody>
                    <a:bodyPr/>
                    <a:lstStyle/>
                    <a:p>
                      <a:pPr algn="ctr">
                        <a:spcAft>
                          <a:spcPts val="0"/>
                        </a:spcAft>
                      </a:pPr>
                      <a:r>
                        <a:rPr lang="fr-FR" sz="1000" dirty="0">
                          <a:effectLst/>
                        </a:rPr>
                        <a:t>3</a:t>
                      </a:r>
                      <a:endParaRPr lang="fr-FR"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spcAft>
                          <a:spcPts val="0"/>
                        </a:spcAft>
                      </a:pPr>
                      <a:r>
                        <a:rPr lang="fr-FR" sz="1400">
                          <a:effectLst/>
                        </a:rPr>
                        <a:t>Réceptionner les œuvres</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fr-FR" sz="1400" dirty="0">
                          <a:effectLst/>
                        </a:rPr>
                        <a:t>1 jour</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a:effectLst/>
                        </a:rPr>
                        <a:t> </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fr-FR" sz="1400" dirty="0">
                          <a:effectLst/>
                        </a:rPr>
                        <a:t>Directeur,</a:t>
                      </a:r>
                      <a:r>
                        <a:rPr lang="fr-FR" sz="1400" baseline="0" dirty="0">
                          <a:effectLst/>
                        </a:rPr>
                        <a:t> Technicien</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dirty="0">
                          <a:effectLst/>
                        </a:rPr>
                        <a:t>J-7</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226854">
                <a:tc>
                  <a:txBody>
                    <a:bodyPr/>
                    <a:lstStyle/>
                    <a:p>
                      <a:pPr algn="ctr">
                        <a:spcAft>
                          <a:spcPts val="0"/>
                        </a:spcAft>
                      </a:pPr>
                      <a:r>
                        <a:rPr lang="fr-FR" sz="1000" dirty="0">
                          <a:effectLst/>
                        </a:rPr>
                        <a:t>4</a:t>
                      </a:r>
                      <a:endParaRPr lang="fr-FR"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spcAft>
                          <a:spcPts val="0"/>
                        </a:spcAft>
                      </a:pPr>
                      <a:r>
                        <a:rPr lang="fr-FR" sz="1400" dirty="0">
                          <a:effectLst/>
                        </a:rPr>
                        <a:t>Accrocher les œuvres</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fr-FR" sz="1400" dirty="0">
                          <a:effectLst/>
                        </a:rPr>
                        <a:t>3 jours</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a:effectLst/>
                        </a:rPr>
                        <a:t>3</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fr-FR" sz="1400" dirty="0">
                          <a:effectLst/>
                        </a:rPr>
                        <a:t>Artiste, Technicien</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dirty="0">
                          <a:effectLst/>
                        </a:rPr>
                        <a:t>J-2</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259262">
                <a:tc>
                  <a:txBody>
                    <a:bodyPr/>
                    <a:lstStyle/>
                    <a:p>
                      <a:pPr algn="ctr">
                        <a:spcAft>
                          <a:spcPts val="0"/>
                        </a:spcAft>
                      </a:pPr>
                      <a:r>
                        <a:rPr lang="fr-FR" sz="1000" dirty="0">
                          <a:effectLst/>
                        </a:rPr>
                        <a:t> </a:t>
                      </a:r>
                      <a:endParaRPr lang="fr-FR"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spcAft>
                          <a:spcPts val="0"/>
                        </a:spcAft>
                      </a:pPr>
                      <a:r>
                        <a:rPr lang="fr-FR" sz="1600" b="1" dirty="0">
                          <a:effectLst/>
                        </a:rPr>
                        <a:t>Communication</a:t>
                      </a:r>
                      <a:endParaRPr lang="fr-FR" sz="1400" b="1"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fr-FR" sz="1400">
                          <a:effectLst/>
                        </a:rPr>
                        <a:t> </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dirty="0">
                          <a:effectLst/>
                        </a:rPr>
                        <a:t> </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fr-FR" sz="1400">
                          <a:effectLst/>
                        </a:rPr>
                        <a:t> </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dirty="0">
                          <a:effectLst/>
                        </a:rPr>
                        <a:t> </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266253">
                <a:tc>
                  <a:txBody>
                    <a:bodyPr/>
                    <a:lstStyle/>
                    <a:p>
                      <a:pPr algn="ctr">
                        <a:spcAft>
                          <a:spcPts val="0"/>
                        </a:spcAft>
                      </a:pPr>
                      <a:r>
                        <a:rPr lang="fr-FR" sz="1000" dirty="0">
                          <a:effectLst/>
                        </a:rPr>
                        <a:t>5</a:t>
                      </a:r>
                      <a:endParaRPr lang="fr-FR"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spcAft>
                          <a:spcPts val="0"/>
                        </a:spcAft>
                      </a:pPr>
                      <a:r>
                        <a:rPr lang="fr-FR" sz="1400" dirty="0">
                          <a:effectLst/>
                        </a:rPr>
                        <a:t>Création affiche et invitation</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fr-FR" sz="1400">
                          <a:effectLst/>
                        </a:rPr>
                        <a:t>5 jours</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dirty="0">
                          <a:effectLst/>
                        </a:rPr>
                        <a:t> </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fr-FR" sz="1400">
                          <a:effectLst/>
                        </a:rPr>
                        <a:t>Assistant</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dirty="0">
                          <a:effectLst/>
                        </a:rPr>
                        <a:t>J-40</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r h="226854">
                <a:tc>
                  <a:txBody>
                    <a:bodyPr/>
                    <a:lstStyle/>
                    <a:p>
                      <a:pPr algn="ctr">
                        <a:spcAft>
                          <a:spcPts val="0"/>
                        </a:spcAft>
                      </a:pPr>
                      <a:r>
                        <a:rPr lang="fr-FR" sz="1000" dirty="0">
                          <a:effectLst/>
                        </a:rPr>
                        <a:t>6</a:t>
                      </a:r>
                      <a:endParaRPr lang="fr-FR"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spcAft>
                          <a:spcPts val="0"/>
                        </a:spcAft>
                      </a:pPr>
                      <a:r>
                        <a:rPr lang="fr-FR" sz="1400" dirty="0">
                          <a:effectLst/>
                        </a:rPr>
                        <a:t>Impression affiches et invitations</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fr-FR" sz="1400">
                          <a:effectLst/>
                        </a:rPr>
                        <a:t>5 jours</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dirty="0">
                          <a:effectLst/>
                        </a:rPr>
                        <a:t>5</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fr-FR" sz="1400" dirty="0">
                          <a:effectLst/>
                        </a:rPr>
                        <a:t>Imprime Azur</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dirty="0">
                          <a:effectLst/>
                        </a:rPr>
                        <a:t>J-35</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9"/>
                  </a:ext>
                </a:extLst>
              </a:tr>
              <a:tr h="226854">
                <a:tc>
                  <a:txBody>
                    <a:bodyPr/>
                    <a:lstStyle/>
                    <a:p>
                      <a:pPr algn="ctr">
                        <a:spcAft>
                          <a:spcPts val="0"/>
                        </a:spcAft>
                      </a:pPr>
                      <a:r>
                        <a:rPr lang="fr-FR" sz="1000" dirty="0">
                          <a:effectLst/>
                        </a:rPr>
                        <a:t>7</a:t>
                      </a:r>
                      <a:endParaRPr lang="fr-FR"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spcAft>
                          <a:spcPts val="0"/>
                        </a:spcAft>
                      </a:pPr>
                      <a:r>
                        <a:rPr lang="fr-FR" sz="1400">
                          <a:effectLst/>
                        </a:rPr>
                        <a:t>Diffusion affiche</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fr-FR" sz="1400">
                          <a:effectLst/>
                        </a:rPr>
                        <a:t>5 jours</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a:effectLst/>
                        </a:rPr>
                        <a:t> </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fr-FR" sz="1400" dirty="0">
                          <a:effectLst/>
                        </a:rPr>
                        <a:t>Delta diffusion</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dirty="0">
                          <a:effectLst/>
                        </a:rPr>
                        <a:t>j-5</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0"/>
                  </a:ext>
                </a:extLst>
              </a:tr>
              <a:tr h="259262">
                <a:tc>
                  <a:txBody>
                    <a:bodyPr/>
                    <a:lstStyle/>
                    <a:p>
                      <a:pPr algn="ctr">
                        <a:spcAft>
                          <a:spcPts val="0"/>
                        </a:spcAft>
                      </a:pPr>
                      <a:r>
                        <a:rPr lang="fr-FR" sz="1000" dirty="0">
                          <a:effectLst/>
                        </a:rPr>
                        <a:t> </a:t>
                      </a:r>
                      <a:endParaRPr lang="fr-FR"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spcAft>
                          <a:spcPts val="0"/>
                        </a:spcAft>
                      </a:pPr>
                      <a:r>
                        <a:rPr lang="fr-FR" sz="1600" b="1" dirty="0">
                          <a:effectLst/>
                        </a:rPr>
                        <a:t>Invitations vernissage</a:t>
                      </a:r>
                      <a:endParaRPr lang="fr-FR" sz="1600" b="1"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fr-FR" sz="1400">
                          <a:effectLst/>
                        </a:rPr>
                        <a:t> </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a:effectLst/>
                        </a:rPr>
                        <a:t> </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fr-FR" sz="1400" dirty="0">
                          <a:effectLst/>
                        </a:rPr>
                        <a:t> </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dirty="0">
                          <a:effectLst/>
                        </a:rPr>
                        <a:t> </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1"/>
                  </a:ext>
                </a:extLst>
              </a:tr>
              <a:tr h="226854">
                <a:tc>
                  <a:txBody>
                    <a:bodyPr/>
                    <a:lstStyle/>
                    <a:p>
                      <a:pPr algn="ctr">
                        <a:spcAft>
                          <a:spcPts val="0"/>
                        </a:spcAft>
                      </a:pPr>
                      <a:r>
                        <a:rPr lang="fr-FR" sz="1000" dirty="0">
                          <a:effectLst/>
                        </a:rPr>
                        <a:t>8</a:t>
                      </a:r>
                      <a:endParaRPr lang="fr-FR"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spcAft>
                          <a:spcPts val="0"/>
                        </a:spcAft>
                      </a:pPr>
                      <a:r>
                        <a:rPr lang="fr-FR" sz="1400">
                          <a:effectLst/>
                        </a:rPr>
                        <a:t>Obtenir liste invités personnel</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fr-FR" sz="1400">
                          <a:effectLst/>
                        </a:rPr>
                        <a:t>15 jours</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a:effectLst/>
                        </a:rPr>
                        <a:t>1</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fr-FR" sz="1400" dirty="0">
                          <a:effectLst/>
                        </a:rPr>
                        <a:t>Artiste</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dirty="0">
                          <a:effectLst/>
                        </a:rPr>
                        <a:t>J-60</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2"/>
                  </a:ext>
                </a:extLst>
              </a:tr>
              <a:tr h="226854">
                <a:tc>
                  <a:txBody>
                    <a:bodyPr/>
                    <a:lstStyle/>
                    <a:p>
                      <a:pPr algn="ctr">
                        <a:spcAft>
                          <a:spcPts val="0"/>
                        </a:spcAft>
                      </a:pPr>
                      <a:r>
                        <a:rPr lang="fr-FR" sz="1000" dirty="0">
                          <a:effectLst/>
                        </a:rPr>
                        <a:t>9</a:t>
                      </a:r>
                      <a:endParaRPr lang="fr-FR"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spcAft>
                          <a:spcPts val="0"/>
                        </a:spcAft>
                      </a:pPr>
                      <a:r>
                        <a:rPr lang="fr-FR" sz="1400">
                          <a:effectLst/>
                        </a:rPr>
                        <a:t>Mettre à jour le fichier des invités</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fr-FR" sz="1400">
                          <a:effectLst/>
                        </a:rPr>
                        <a:t>5 jours</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a:effectLst/>
                        </a:rPr>
                        <a:t>5</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fr-FR" sz="1400" dirty="0">
                          <a:effectLst/>
                        </a:rPr>
                        <a:t>Assistant</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dirty="0">
                          <a:effectLst/>
                        </a:rPr>
                        <a:t>J-50</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3"/>
                  </a:ext>
                </a:extLst>
              </a:tr>
              <a:tr h="226854">
                <a:tc>
                  <a:txBody>
                    <a:bodyPr/>
                    <a:lstStyle/>
                    <a:p>
                      <a:pPr algn="ctr">
                        <a:spcAft>
                          <a:spcPts val="0"/>
                        </a:spcAft>
                      </a:pPr>
                      <a:r>
                        <a:rPr lang="fr-FR" sz="1000" dirty="0">
                          <a:effectLst/>
                        </a:rPr>
                        <a:t>10</a:t>
                      </a:r>
                      <a:endParaRPr lang="fr-FR"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spcAft>
                          <a:spcPts val="0"/>
                        </a:spcAft>
                      </a:pPr>
                      <a:r>
                        <a:rPr lang="fr-FR" sz="1400" dirty="0">
                          <a:effectLst/>
                        </a:rPr>
                        <a:t>Envoyer les invitations</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fr-FR" sz="1400">
                          <a:effectLst/>
                        </a:rPr>
                        <a:t>1 jour</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a:effectLst/>
                        </a:rPr>
                        <a:t>8</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fr-FR" sz="1400">
                          <a:effectLst/>
                        </a:rPr>
                        <a:t>Assistant</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dirty="0">
                          <a:effectLst/>
                        </a:rPr>
                        <a:t>J-30</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4"/>
                  </a:ext>
                </a:extLst>
              </a:tr>
              <a:tr h="226854">
                <a:tc>
                  <a:txBody>
                    <a:bodyPr/>
                    <a:lstStyle/>
                    <a:p>
                      <a:pPr algn="ctr">
                        <a:spcAft>
                          <a:spcPts val="0"/>
                        </a:spcAft>
                      </a:pPr>
                      <a:r>
                        <a:rPr lang="fr-FR" sz="1000" dirty="0">
                          <a:effectLst/>
                        </a:rPr>
                        <a:t>11</a:t>
                      </a:r>
                      <a:endParaRPr lang="fr-FR"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spcAft>
                          <a:spcPts val="0"/>
                        </a:spcAft>
                      </a:pPr>
                      <a:r>
                        <a:rPr lang="fr-FR" sz="1400">
                          <a:effectLst/>
                        </a:rPr>
                        <a:t>Réceptionner les réponses</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fr-FR" sz="1400">
                          <a:effectLst/>
                        </a:rPr>
                        <a:t>25 jours</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a:effectLst/>
                        </a:rPr>
                        <a:t>9</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fr-FR" sz="1400">
                          <a:effectLst/>
                        </a:rPr>
                        <a:t>Assistant</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dirty="0">
                          <a:effectLst/>
                        </a:rPr>
                        <a:t> </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5"/>
                  </a:ext>
                </a:extLst>
              </a:tr>
              <a:tr h="226854">
                <a:tc>
                  <a:txBody>
                    <a:bodyPr/>
                    <a:lstStyle/>
                    <a:p>
                      <a:pPr algn="ctr">
                        <a:spcAft>
                          <a:spcPts val="0"/>
                        </a:spcAft>
                      </a:pPr>
                      <a:r>
                        <a:rPr lang="fr-FR" sz="1000" dirty="0">
                          <a:effectLst/>
                        </a:rPr>
                        <a:t>12</a:t>
                      </a:r>
                      <a:endParaRPr lang="fr-FR"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spcAft>
                          <a:spcPts val="0"/>
                        </a:spcAft>
                      </a:pPr>
                      <a:r>
                        <a:rPr lang="fr-FR" sz="1400">
                          <a:effectLst/>
                        </a:rPr>
                        <a:t>Commander le buffet</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fr-FR" sz="1400">
                          <a:effectLst/>
                        </a:rPr>
                        <a:t>1 jour</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a:effectLst/>
                        </a:rPr>
                        <a:t>10</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fr-FR" sz="1400">
                          <a:effectLst/>
                        </a:rPr>
                        <a:t>Assistant</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dirty="0">
                          <a:effectLst/>
                        </a:rPr>
                        <a:t>j-7</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6"/>
                  </a:ext>
                </a:extLst>
              </a:tr>
              <a:tr h="226854">
                <a:tc>
                  <a:txBody>
                    <a:bodyPr/>
                    <a:lstStyle/>
                    <a:p>
                      <a:pPr algn="ctr">
                        <a:spcAft>
                          <a:spcPts val="0"/>
                        </a:spcAft>
                      </a:pPr>
                      <a:r>
                        <a:rPr lang="fr-FR" sz="1000" dirty="0">
                          <a:effectLst/>
                        </a:rPr>
                        <a:t>13</a:t>
                      </a:r>
                      <a:endParaRPr lang="fr-FR" sz="1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spcAft>
                          <a:spcPts val="0"/>
                        </a:spcAft>
                      </a:pPr>
                      <a:r>
                        <a:rPr lang="fr-FR" sz="1400">
                          <a:effectLst/>
                        </a:rPr>
                        <a:t>Mettre en place buffet + vernissage</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fr-FR" sz="1400">
                          <a:effectLst/>
                        </a:rPr>
                        <a:t>1 jour</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a:effectLst/>
                        </a:rPr>
                        <a:t>11</a:t>
                      </a:r>
                      <a:endParaRPr lang="fr-FR"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fr-FR" sz="1400" dirty="0">
                          <a:effectLst/>
                        </a:rPr>
                        <a:t>Assistant,</a:t>
                      </a:r>
                      <a:r>
                        <a:rPr lang="fr-FR" sz="1400" baseline="0" dirty="0">
                          <a:effectLst/>
                        </a:rPr>
                        <a:t> Technicien</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fr-FR" sz="1400" dirty="0">
                          <a:effectLst/>
                        </a:rPr>
                        <a:t>j</a:t>
                      </a:r>
                      <a:endParaRPr lang="fr-FR"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17290113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166</TotalTime>
  <Words>459</Words>
  <Application>Microsoft Office PowerPoint</Application>
  <PresentationFormat>Grand écran</PresentationFormat>
  <Paragraphs>118</Paragraphs>
  <Slides>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vt:i4>
      </vt:variant>
    </vt:vector>
  </HeadingPairs>
  <TitlesOfParts>
    <vt:vector size="8" baseType="lpstr">
      <vt:lpstr>Arial</vt:lpstr>
      <vt:lpstr>Century Gothic</vt:lpstr>
      <vt:lpstr>Wingdings</vt:lpstr>
      <vt:lpstr>Wingdings 3</vt:lpstr>
      <vt:lpstr>Ion</vt:lpstr>
      <vt:lpstr>3. Lister les contraintes de chaque tâche</vt:lpstr>
      <vt:lpstr>3. Lister les contraintes de chaque tâche</vt:lpstr>
      <vt:lpstr>Chap. 5 – La planification des activités et des prestations 3. Lister les contraintes de chaque tâche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   412.  La collecte d'information </dc:title>
  <dc:creator>Claude Terrier</dc:creator>
  <cp:lastModifiedBy>Claude Terrier</cp:lastModifiedBy>
  <cp:revision>23</cp:revision>
  <dcterms:created xsi:type="dcterms:W3CDTF">2014-01-16T23:14:09Z</dcterms:created>
  <dcterms:modified xsi:type="dcterms:W3CDTF">2024-01-28T19:33:13Z</dcterms:modified>
</cp:coreProperties>
</file>