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60" r:id="rId4"/>
    <p:sldId id="257"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DA7F0-570A-41A3-B71A-37137C068D73}" type="doc">
      <dgm:prSet loTypeId="urn:microsoft.com/office/officeart/2008/layout/AlternatingPictureBlocks" loCatId="list" qsTypeId="urn:microsoft.com/office/officeart/2005/8/quickstyle/simple1" qsCatId="simple" csTypeId="urn:microsoft.com/office/officeart/2005/8/colors/accent1_2" csCatId="accent1" phldr="1"/>
      <dgm:spPr/>
      <dgm:t>
        <a:bodyPr/>
        <a:lstStyle/>
        <a:p>
          <a:endParaRPr lang="fr-FR"/>
        </a:p>
      </dgm:t>
    </dgm:pt>
    <dgm:pt modelId="{1680FEE5-DE8B-4BEA-BAFB-72FD16F4F77D}">
      <dgm:prSet phldrT="[Texte]" custT="1"/>
      <dgm:spPr/>
      <dgm:t>
        <a:bodyPr/>
        <a:lstStyle/>
        <a:p>
          <a:r>
            <a:rPr lang="fr-FR" sz="2400" b="1" dirty="0">
              <a:effectLst/>
              <a:latin typeface="Arial" panose="020B0604020202020204" pitchFamily="34" charset="0"/>
              <a:ea typeface="Times New Roman" panose="02020603050405020304" pitchFamily="18" charset="0"/>
              <a:cs typeface="Arial" panose="020B0604020202020204" pitchFamily="34" charset="0"/>
            </a:rPr>
            <a:t>Communiquer en permanence avec les utilisateurs</a:t>
          </a:r>
          <a:r>
            <a:rPr lang="fr-FR" sz="2400" dirty="0">
              <a:effectLst/>
              <a:latin typeface="Arial" panose="020B0604020202020204" pitchFamily="34" charset="0"/>
              <a:ea typeface="Times New Roman" panose="02020603050405020304" pitchFamily="18" charset="0"/>
              <a:cs typeface="Arial" panose="020B0604020202020204" pitchFamily="34" charset="0"/>
            </a:rPr>
            <a:t> : il est important de les impliquer dans le projet et de les tenir informés de son avancement.</a:t>
          </a:r>
          <a:endParaRPr lang="fr-FR" sz="2400" dirty="0"/>
        </a:p>
      </dgm:t>
    </dgm:pt>
    <dgm:pt modelId="{929F574B-1543-4FE4-9242-553D1A0FEA01}" type="parTrans" cxnId="{32A1EDCB-FF2B-4E1C-8725-EE5961C0447C}">
      <dgm:prSet/>
      <dgm:spPr/>
      <dgm:t>
        <a:bodyPr/>
        <a:lstStyle/>
        <a:p>
          <a:endParaRPr lang="fr-FR"/>
        </a:p>
      </dgm:t>
    </dgm:pt>
    <dgm:pt modelId="{EDBC5248-71A4-4B87-B33D-CC688AFF478D}" type="sibTrans" cxnId="{32A1EDCB-FF2B-4E1C-8725-EE5961C0447C}">
      <dgm:prSet/>
      <dgm:spPr/>
      <dgm:t>
        <a:bodyPr/>
        <a:lstStyle/>
        <a:p>
          <a:endParaRPr lang="fr-FR"/>
        </a:p>
      </dgm:t>
    </dgm:pt>
    <dgm:pt modelId="{BD1059ED-BCA1-48D8-B71A-23EE02ADE9DD}">
      <dgm:prSet custT="1"/>
      <dgm:spPr/>
      <dgm:t>
        <a:bodyPr/>
        <a:lstStyle/>
        <a:p>
          <a:r>
            <a:rPr lang="fr-FR" sz="2400" b="1" dirty="0">
              <a:effectLst/>
              <a:latin typeface="Arial" panose="020B0604020202020204" pitchFamily="34" charset="0"/>
              <a:ea typeface="Times New Roman" panose="02020603050405020304" pitchFamily="18" charset="0"/>
              <a:cs typeface="Arial" panose="020B0604020202020204" pitchFamily="34" charset="0"/>
            </a:rPr>
            <a:t>Être flexible</a:t>
          </a:r>
          <a:r>
            <a:rPr lang="fr-FR" sz="2400" dirty="0">
              <a:effectLst/>
              <a:latin typeface="Arial" panose="020B0604020202020204" pitchFamily="34" charset="0"/>
              <a:ea typeface="Times New Roman" panose="02020603050405020304" pitchFamily="18" charset="0"/>
              <a:cs typeface="Arial" panose="020B0604020202020204" pitchFamily="34" charset="0"/>
            </a:rPr>
            <a:t> : il est important d'être prêt à adapter le projet en fonction des besoins et des contraintes qui peuvent apparaître</a:t>
          </a:r>
          <a:r>
            <a:rPr lang="fr-FR" sz="2700" dirty="0">
              <a:effectLst/>
              <a:latin typeface="Arial" panose="020B0604020202020204" pitchFamily="34" charset="0"/>
              <a:ea typeface="Times New Roman" panose="02020603050405020304" pitchFamily="18" charset="0"/>
              <a:cs typeface="Arial" panose="020B0604020202020204" pitchFamily="34" charset="0"/>
            </a:rPr>
            <a:t>.</a:t>
          </a:r>
          <a:endParaRPr lang="fr-FR" sz="2700" dirty="0">
            <a:effectLst/>
            <a:latin typeface="Arial" panose="020B0604020202020204" pitchFamily="34" charset="0"/>
            <a:ea typeface="Calibri" panose="020F0502020204030204" pitchFamily="34" charset="0"/>
            <a:cs typeface="Times New Roman" panose="02020603050405020304" pitchFamily="18" charset="0"/>
          </a:endParaRPr>
        </a:p>
      </dgm:t>
    </dgm:pt>
    <dgm:pt modelId="{A74CBA60-BF04-45B4-83B9-0F018CF693E8}" type="parTrans" cxnId="{1CB651CE-D0B8-4FA1-A59C-DFAD03F38E25}">
      <dgm:prSet/>
      <dgm:spPr/>
      <dgm:t>
        <a:bodyPr/>
        <a:lstStyle/>
        <a:p>
          <a:endParaRPr lang="fr-FR"/>
        </a:p>
      </dgm:t>
    </dgm:pt>
    <dgm:pt modelId="{32E4CF65-72F5-4CD5-AF50-44D20CA107C7}" type="sibTrans" cxnId="{1CB651CE-D0B8-4FA1-A59C-DFAD03F38E25}">
      <dgm:prSet/>
      <dgm:spPr/>
      <dgm:t>
        <a:bodyPr/>
        <a:lstStyle/>
        <a:p>
          <a:endParaRPr lang="fr-FR"/>
        </a:p>
      </dgm:t>
    </dgm:pt>
    <dgm:pt modelId="{FED80D5C-184D-4A16-9369-BACC1337BF1B}">
      <dgm:prSet custT="1"/>
      <dgm:spPr/>
      <dgm:t>
        <a:bodyPr/>
        <a:lstStyle/>
        <a:p>
          <a:r>
            <a:rPr lang="fr-FR" sz="2400" b="1" dirty="0">
              <a:effectLst/>
              <a:latin typeface="Arial" panose="020B0604020202020204" pitchFamily="34" charset="0"/>
              <a:ea typeface="Times New Roman" panose="02020603050405020304" pitchFamily="18" charset="0"/>
              <a:cs typeface="Arial" panose="020B0604020202020204" pitchFamily="34" charset="0"/>
            </a:rPr>
            <a:t>Anticiper les risques</a:t>
          </a:r>
          <a:r>
            <a:rPr lang="fr-FR" sz="2400" dirty="0">
              <a:effectLst/>
              <a:latin typeface="Arial" panose="020B0604020202020204" pitchFamily="34" charset="0"/>
              <a:ea typeface="Times New Roman" panose="02020603050405020304" pitchFamily="18" charset="0"/>
              <a:cs typeface="Arial" panose="020B0604020202020204" pitchFamily="34" charset="0"/>
            </a:rPr>
            <a:t> : il est important d'identifier les risques potentiels et de mettre en place des mesures </a:t>
          </a:r>
          <a:r>
            <a:rPr lang="fr-FR" sz="2400">
              <a:effectLst/>
              <a:latin typeface="Arial" panose="020B0604020202020204" pitchFamily="34" charset="0"/>
              <a:ea typeface="Times New Roman" panose="02020603050405020304" pitchFamily="18" charset="0"/>
              <a:cs typeface="Arial" panose="020B0604020202020204" pitchFamily="34" charset="0"/>
            </a:rPr>
            <a:t>de migration</a:t>
          </a:r>
          <a:r>
            <a:rPr lang="fr-FR" sz="2400" dirty="0">
              <a:effectLst/>
              <a:latin typeface="Arial" panose="020B0604020202020204" pitchFamily="34" charset="0"/>
              <a:ea typeface="Times New Roman" panose="02020603050405020304" pitchFamily="18" charset="0"/>
              <a:cs typeface="Arial" panose="020B0604020202020204" pitchFamily="34" charset="0"/>
            </a:rPr>
            <a:t>.</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dgm:t>
    </dgm:pt>
    <dgm:pt modelId="{DE26297A-5B52-4193-8CF8-5BBDCCEFFBF8}" type="parTrans" cxnId="{3FAEE4F2-8970-43FA-9428-9229CD85B3A2}">
      <dgm:prSet/>
      <dgm:spPr/>
      <dgm:t>
        <a:bodyPr/>
        <a:lstStyle/>
        <a:p>
          <a:endParaRPr lang="fr-FR"/>
        </a:p>
      </dgm:t>
    </dgm:pt>
    <dgm:pt modelId="{66D75777-9E5F-4A7A-804C-4B0BAFDC7DD1}" type="sibTrans" cxnId="{3FAEE4F2-8970-43FA-9428-9229CD85B3A2}">
      <dgm:prSet/>
      <dgm:spPr/>
      <dgm:t>
        <a:bodyPr/>
        <a:lstStyle/>
        <a:p>
          <a:endParaRPr lang="fr-FR"/>
        </a:p>
      </dgm:t>
    </dgm:pt>
    <dgm:pt modelId="{75C0CC8C-6CEF-4678-ABAA-BC4445083F23}" type="pres">
      <dgm:prSet presAssocID="{14FDA7F0-570A-41A3-B71A-37137C068D73}" presName="linearFlow" presStyleCnt="0">
        <dgm:presLayoutVars>
          <dgm:dir/>
          <dgm:resizeHandles val="exact"/>
        </dgm:presLayoutVars>
      </dgm:prSet>
      <dgm:spPr/>
    </dgm:pt>
    <dgm:pt modelId="{101CD2EB-CAC7-49E2-AD19-EC61E4E1F954}" type="pres">
      <dgm:prSet presAssocID="{1680FEE5-DE8B-4BEA-BAFB-72FD16F4F77D}" presName="comp" presStyleCnt="0"/>
      <dgm:spPr/>
    </dgm:pt>
    <dgm:pt modelId="{FA13FF52-7FA5-4CD3-92A0-7987DB1BA803}" type="pres">
      <dgm:prSet presAssocID="{1680FEE5-DE8B-4BEA-BAFB-72FD16F4F77D}" presName="rect2" presStyleLbl="node1" presStyleIdx="0" presStyleCnt="3" custScaleX="243360" custLinFactNeighborX="51866" custLinFactNeighborY="-940">
        <dgm:presLayoutVars>
          <dgm:bulletEnabled val="1"/>
        </dgm:presLayoutVars>
      </dgm:prSet>
      <dgm:spPr/>
    </dgm:pt>
    <dgm:pt modelId="{BB05C158-203E-419D-8B07-88183D02CC3C}" type="pres">
      <dgm:prSet presAssocID="{1680FEE5-DE8B-4BEA-BAFB-72FD16F4F77D}" presName="rect1" presStyleLbl="lnNode1" presStyleIdx="0" presStyleCnt="3" custLinFactNeighborX="-47473" custLinFactNeighborY="31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1000" r="-21000"/>
          </a:stretch>
        </a:blipFill>
      </dgm:spPr>
      <dgm:extLst>
        <a:ext uri="{E40237B7-FDA0-4F09-8148-C483321AD2D9}">
          <dgm14:cNvPr xmlns:dgm14="http://schemas.microsoft.com/office/drawing/2010/diagram" id="0" name="" descr="Mégaphone bleu avec rubans d’ondes sonores"/>
        </a:ext>
      </dgm:extLst>
    </dgm:pt>
    <dgm:pt modelId="{D2BFA50C-CBA8-41C0-B3AC-69D36D835483}" type="pres">
      <dgm:prSet presAssocID="{EDBC5248-71A4-4B87-B33D-CC688AFF478D}" presName="sibTrans" presStyleCnt="0"/>
      <dgm:spPr/>
    </dgm:pt>
    <dgm:pt modelId="{AB7D69BF-DDFE-4BB7-A72B-41ED7C2033E5}" type="pres">
      <dgm:prSet presAssocID="{BD1059ED-BCA1-48D8-B71A-23EE02ADE9DD}" presName="comp" presStyleCnt="0"/>
      <dgm:spPr/>
    </dgm:pt>
    <dgm:pt modelId="{D930BB22-06B2-4CF5-A7BD-AAFAA6B54B20}" type="pres">
      <dgm:prSet presAssocID="{BD1059ED-BCA1-48D8-B71A-23EE02ADE9DD}" presName="rect2" presStyleLbl="node1" presStyleIdx="1" presStyleCnt="3" custScaleX="243360" custLinFactNeighborX="-31034" custLinFactNeighborY="-4700">
        <dgm:presLayoutVars>
          <dgm:bulletEnabled val="1"/>
        </dgm:presLayoutVars>
      </dgm:prSet>
      <dgm:spPr/>
    </dgm:pt>
    <dgm:pt modelId="{D59282F8-9561-4863-9415-84CA55535B6A}" type="pres">
      <dgm:prSet presAssocID="{BD1059ED-BCA1-48D8-B71A-23EE02ADE9DD}" presName="rect1" presStyleLbl="lnNode1" presStyleIdx="1" presStyleCnt="3" custLinFactNeighborX="87350" custLinFactNeighborY="-4700"/>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26000" r="-26000"/>
          </a:stretch>
        </a:blipFill>
      </dgm:spPr>
      <dgm:extLst>
        <a:ext uri="{E40237B7-FDA0-4F09-8148-C483321AD2D9}">
          <dgm14:cNvPr xmlns:dgm14="http://schemas.microsoft.com/office/drawing/2010/diagram" id="0" name="" descr="Père se tenant debout avec un enfant sur ses épaules à l’intérieur, tous deux souriants avec les muscles des bras fléchis"/>
        </a:ext>
      </dgm:extLst>
    </dgm:pt>
    <dgm:pt modelId="{F20919FD-D821-4D5C-9F8B-211DE821A8C5}" type="pres">
      <dgm:prSet presAssocID="{32E4CF65-72F5-4CD5-AF50-44D20CA107C7}" presName="sibTrans" presStyleCnt="0"/>
      <dgm:spPr/>
    </dgm:pt>
    <dgm:pt modelId="{FB9F5281-508E-4CB5-9212-7A902CAF3624}" type="pres">
      <dgm:prSet presAssocID="{FED80D5C-184D-4A16-9369-BACC1337BF1B}" presName="comp" presStyleCnt="0"/>
      <dgm:spPr/>
    </dgm:pt>
    <dgm:pt modelId="{DC3D3B03-A52D-4583-A582-D308F5BAD877}" type="pres">
      <dgm:prSet presAssocID="{FED80D5C-184D-4A16-9369-BACC1337BF1B}" presName="rect2" presStyleLbl="node1" presStyleIdx="2" presStyleCnt="3" custScaleX="243360" custLinFactNeighborX="50590" custLinFactNeighborY="-2820">
        <dgm:presLayoutVars>
          <dgm:bulletEnabled val="1"/>
        </dgm:presLayoutVars>
      </dgm:prSet>
      <dgm:spPr/>
    </dgm:pt>
    <dgm:pt modelId="{2D022E5B-2A9A-4001-BA17-A07821BDCDB4}" type="pres">
      <dgm:prSet presAssocID="{FED80D5C-184D-4A16-9369-BACC1337BF1B}" presName="rect1" presStyleLbl="lnNode1" presStyleIdx="2" presStyleCnt="3" custLinFactNeighborX="-47473" custLinFactNeighborY="-941"/>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6000" r="-26000"/>
          </a:stretch>
        </a:blipFill>
      </dgm:spPr>
      <dgm:extLst>
        <a:ext uri="{E40237B7-FDA0-4F09-8148-C483321AD2D9}">
          <dgm14:cNvPr xmlns:dgm14="http://schemas.microsoft.com/office/drawing/2010/diagram" id="0" name="" descr="Gros plan des engrenages d’une machine"/>
        </a:ext>
      </dgm:extLst>
    </dgm:pt>
  </dgm:ptLst>
  <dgm:cxnLst>
    <dgm:cxn modelId="{8C4E8B06-40BC-4390-B77C-E2189ACEBFB4}" type="presOf" srcId="{14FDA7F0-570A-41A3-B71A-37137C068D73}" destId="{75C0CC8C-6CEF-4678-ABAA-BC4445083F23}" srcOrd="0" destOrd="0" presId="urn:microsoft.com/office/officeart/2008/layout/AlternatingPictureBlocks"/>
    <dgm:cxn modelId="{C8CF1F3D-6187-473C-A05C-EC78B26E6B1B}" type="presOf" srcId="{FED80D5C-184D-4A16-9369-BACC1337BF1B}" destId="{DC3D3B03-A52D-4583-A582-D308F5BAD877}" srcOrd="0" destOrd="0" presId="urn:microsoft.com/office/officeart/2008/layout/AlternatingPictureBlocks"/>
    <dgm:cxn modelId="{1C6FD240-6A27-43D0-96C2-D4A1E4C18412}" type="presOf" srcId="{BD1059ED-BCA1-48D8-B71A-23EE02ADE9DD}" destId="{D930BB22-06B2-4CF5-A7BD-AAFAA6B54B20}" srcOrd="0" destOrd="0" presId="urn:microsoft.com/office/officeart/2008/layout/AlternatingPictureBlocks"/>
    <dgm:cxn modelId="{32A1EDCB-FF2B-4E1C-8725-EE5961C0447C}" srcId="{14FDA7F0-570A-41A3-B71A-37137C068D73}" destId="{1680FEE5-DE8B-4BEA-BAFB-72FD16F4F77D}" srcOrd="0" destOrd="0" parTransId="{929F574B-1543-4FE4-9242-553D1A0FEA01}" sibTransId="{EDBC5248-71A4-4B87-B33D-CC688AFF478D}"/>
    <dgm:cxn modelId="{1CB651CE-D0B8-4FA1-A59C-DFAD03F38E25}" srcId="{14FDA7F0-570A-41A3-B71A-37137C068D73}" destId="{BD1059ED-BCA1-48D8-B71A-23EE02ADE9DD}" srcOrd="1" destOrd="0" parTransId="{A74CBA60-BF04-45B4-83B9-0F018CF693E8}" sibTransId="{32E4CF65-72F5-4CD5-AF50-44D20CA107C7}"/>
    <dgm:cxn modelId="{BD6116D2-7C6E-46D6-8580-B0D9E3EF0367}" type="presOf" srcId="{1680FEE5-DE8B-4BEA-BAFB-72FD16F4F77D}" destId="{FA13FF52-7FA5-4CD3-92A0-7987DB1BA803}" srcOrd="0" destOrd="0" presId="urn:microsoft.com/office/officeart/2008/layout/AlternatingPictureBlocks"/>
    <dgm:cxn modelId="{3FAEE4F2-8970-43FA-9428-9229CD85B3A2}" srcId="{14FDA7F0-570A-41A3-B71A-37137C068D73}" destId="{FED80D5C-184D-4A16-9369-BACC1337BF1B}" srcOrd="2" destOrd="0" parTransId="{DE26297A-5B52-4193-8CF8-5BBDCCEFFBF8}" sibTransId="{66D75777-9E5F-4A7A-804C-4B0BAFDC7DD1}"/>
    <dgm:cxn modelId="{8BD95CB3-5762-43EE-908E-A1C463BA3D35}" type="presParOf" srcId="{75C0CC8C-6CEF-4678-ABAA-BC4445083F23}" destId="{101CD2EB-CAC7-49E2-AD19-EC61E4E1F954}" srcOrd="0" destOrd="0" presId="urn:microsoft.com/office/officeart/2008/layout/AlternatingPictureBlocks"/>
    <dgm:cxn modelId="{B4DDE6E0-DDB6-4E9C-831C-34CAFDFD92CD}" type="presParOf" srcId="{101CD2EB-CAC7-49E2-AD19-EC61E4E1F954}" destId="{FA13FF52-7FA5-4CD3-92A0-7987DB1BA803}" srcOrd="0" destOrd="0" presId="urn:microsoft.com/office/officeart/2008/layout/AlternatingPictureBlocks"/>
    <dgm:cxn modelId="{00652776-3B50-4930-A529-9FB2816186E0}" type="presParOf" srcId="{101CD2EB-CAC7-49E2-AD19-EC61E4E1F954}" destId="{BB05C158-203E-419D-8B07-88183D02CC3C}" srcOrd="1" destOrd="0" presId="urn:microsoft.com/office/officeart/2008/layout/AlternatingPictureBlocks"/>
    <dgm:cxn modelId="{D16A6375-6039-40FA-A80D-36897F2718D0}" type="presParOf" srcId="{75C0CC8C-6CEF-4678-ABAA-BC4445083F23}" destId="{D2BFA50C-CBA8-41C0-B3AC-69D36D835483}" srcOrd="1" destOrd="0" presId="urn:microsoft.com/office/officeart/2008/layout/AlternatingPictureBlocks"/>
    <dgm:cxn modelId="{954B761F-9D41-477E-97A7-12E3035E63D1}" type="presParOf" srcId="{75C0CC8C-6CEF-4678-ABAA-BC4445083F23}" destId="{AB7D69BF-DDFE-4BB7-A72B-41ED7C2033E5}" srcOrd="2" destOrd="0" presId="urn:microsoft.com/office/officeart/2008/layout/AlternatingPictureBlocks"/>
    <dgm:cxn modelId="{DE69A9B3-55E1-45FB-8638-467ED7F814DE}" type="presParOf" srcId="{AB7D69BF-DDFE-4BB7-A72B-41ED7C2033E5}" destId="{D930BB22-06B2-4CF5-A7BD-AAFAA6B54B20}" srcOrd="0" destOrd="0" presId="urn:microsoft.com/office/officeart/2008/layout/AlternatingPictureBlocks"/>
    <dgm:cxn modelId="{C7701A5F-D7D4-431E-A341-EF84958C7A6B}" type="presParOf" srcId="{AB7D69BF-DDFE-4BB7-A72B-41ED7C2033E5}" destId="{D59282F8-9561-4863-9415-84CA55535B6A}" srcOrd="1" destOrd="0" presId="urn:microsoft.com/office/officeart/2008/layout/AlternatingPictureBlocks"/>
    <dgm:cxn modelId="{5AC6AB4F-5687-4558-AC7B-6D74CEC74EFC}" type="presParOf" srcId="{75C0CC8C-6CEF-4678-ABAA-BC4445083F23}" destId="{F20919FD-D821-4D5C-9F8B-211DE821A8C5}" srcOrd="3" destOrd="0" presId="urn:microsoft.com/office/officeart/2008/layout/AlternatingPictureBlocks"/>
    <dgm:cxn modelId="{5690C494-BB3C-45CF-BD60-6D177E8E2A34}" type="presParOf" srcId="{75C0CC8C-6CEF-4678-ABAA-BC4445083F23}" destId="{FB9F5281-508E-4CB5-9212-7A902CAF3624}" srcOrd="4" destOrd="0" presId="urn:microsoft.com/office/officeart/2008/layout/AlternatingPictureBlocks"/>
    <dgm:cxn modelId="{2CD7A3D6-9BE7-48C7-BEC7-854C1E9B6905}" type="presParOf" srcId="{FB9F5281-508E-4CB5-9212-7A902CAF3624}" destId="{DC3D3B03-A52D-4583-A582-D308F5BAD877}" srcOrd="0" destOrd="0" presId="urn:microsoft.com/office/officeart/2008/layout/AlternatingPictureBlocks"/>
    <dgm:cxn modelId="{F6ED2D51-6592-4811-BBDC-CDB3E288A5BA}" type="presParOf" srcId="{FB9F5281-508E-4CB5-9212-7A902CAF3624}" destId="{2D022E5B-2A9A-4001-BA17-A07821BDCDB4}"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13FF52-7FA5-4CD3-92A0-7987DB1BA803}">
      <dsp:nvSpPr>
        <dsp:cNvPr id="0" name=""/>
        <dsp:cNvSpPr/>
      </dsp:nvSpPr>
      <dsp:spPr>
        <a:xfrm>
          <a:off x="3344977" y="0"/>
          <a:ext cx="7372363" cy="137015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effectLst/>
              <a:latin typeface="Arial" panose="020B0604020202020204" pitchFamily="34" charset="0"/>
              <a:ea typeface="Times New Roman" panose="02020603050405020304" pitchFamily="18" charset="0"/>
              <a:cs typeface="Arial" panose="020B0604020202020204" pitchFamily="34" charset="0"/>
            </a:rPr>
            <a:t>Communiquer en permanence avec les utilisateurs</a:t>
          </a:r>
          <a:r>
            <a:rPr lang="fr-FR" sz="2400" kern="1200" dirty="0">
              <a:effectLst/>
              <a:latin typeface="Arial" panose="020B0604020202020204" pitchFamily="34" charset="0"/>
              <a:ea typeface="Times New Roman" panose="02020603050405020304" pitchFamily="18" charset="0"/>
              <a:cs typeface="Arial" panose="020B0604020202020204" pitchFamily="34" charset="0"/>
            </a:rPr>
            <a:t> : il est important de les impliquer dans le projet et de les tenir informés de son avancement.</a:t>
          </a:r>
          <a:endParaRPr lang="fr-FR" sz="2400" kern="1200" dirty="0"/>
        </a:p>
      </dsp:txBody>
      <dsp:txXfrm>
        <a:off x="3344977" y="0"/>
        <a:ext cx="7372363" cy="1370152"/>
      </dsp:txXfrm>
    </dsp:sp>
    <dsp:sp modelId="{BB05C158-203E-419D-8B07-88183D02CC3C}">
      <dsp:nvSpPr>
        <dsp:cNvPr id="0" name=""/>
        <dsp:cNvSpPr/>
      </dsp:nvSpPr>
      <dsp:spPr>
        <a:xfrm>
          <a:off x="1809180" y="4393"/>
          <a:ext cx="1356450" cy="1370152"/>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1000" r="-21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30BB22-06B2-4CF5-A7BD-AAFAA6B54B20}">
      <dsp:nvSpPr>
        <dsp:cNvPr id="0" name=""/>
        <dsp:cNvSpPr/>
      </dsp:nvSpPr>
      <dsp:spPr>
        <a:xfrm>
          <a:off x="833599" y="1531935"/>
          <a:ext cx="7372363" cy="137015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effectLst/>
              <a:latin typeface="Arial" panose="020B0604020202020204" pitchFamily="34" charset="0"/>
              <a:ea typeface="Times New Roman" panose="02020603050405020304" pitchFamily="18" charset="0"/>
              <a:cs typeface="Arial" panose="020B0604020202020204" pitchFamily="34" charset="0"/>
            </a:rPr>
            <a:t>Être flexible</a:t>
          </a:r>
          <a:r>
            <a:rPr lang="fr-FR" sz="2400" kern="1200" dirty="0">
              <a:effectLst/>
              <a:latin typeface="Arial" panose="020B0604020202020204" pitchFamily="34" charset="0"/>
              <a:ea typeface="Times New Roman" panose="02020603050405020304" pitchFamily="18" charset="0"/>
              <a:cs typeface="Arial" panose="020B0604020202020204" pitchFamily="34" charset="0"/>
            </a:rPr>
            <a:t> : il est important d'être prêt à adapter le projet en fonction des besoins et des contraintes qui peuvent apparaître</a:t>
          </a:r>
          <a:r>
            <a:rPr lang="fr-FR" sz="2700" kern="1200" dirty="0">
              <a:effectLst/>
              <a:latin typeface="Arial" panose="020B0604020202020204" pitchFamily="34" charset="0"/>
              <a:ea typeface="Times New Roman" panose="02020603050405020304" pitchFamily="18" charset="0"/>
              <a:cs typeface="Arial" panose="020B0604020202020204" pitchFamily="34" charset="0"/>
            </a:rPr>
            <a:t>.</a:t>
          </a:r>
          <a:endParaRPr lang="fr-FR" sz="2700"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833599" y="1531935"/>
        <a:ext cx="7372363" cy="1370152"/>
      </dsp:txXfrm>
    </dsp:sp>
    <dsp:sp modelId="{D59282F8-9561-4863-9415-84CA55535B6A}">
      <dsp:nvSpPr>
        <dsp:cNvPr id="0" name=""/>
        <dsp:cNvSpPr/>
      </dsp:nvSpPr>
      <dsp:spPr>
        <a:xfrm>
          <a:off x="8295134" y="1531935"/>
          <a:ext cx="1356450" cy="1370152"/>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6000" r="-26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3D3B03-A52D-4583-A582-D308F5BAD877}">
      <dsp:nvSpPr>
        <dsp:cNvPr id="0" name=""/>
        <dsp:cNvSpPr/>
      </dsp:nvSpPr>
      <dsp:spPr>
        <a:xfrm>
          <a:off x="3306322" y="3153921"/>
          <a:ext cx="7372363" cy="137015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effectLst/>
              <a:latin typeface="Arial" panose="020B0604020202020204" pitchFamily="34" charset="0"/>
              <a:ea typeface="Times New Roman" panose="02020603050405020304" pitchFamily="18" charset="0"/>
              <a:cs typeface="Arial" panose="020B0604020202020204" pitchFamily="34" charset="0"/>
            </a:rPr>
            <a:t>Anticiper les risques</a:t>
          </a:r>
          <a:r>
            <a:rPr lang="fr-FR" sz="2400" kern="1200" dirty="0">
              <a:effectLst/>
              <a:latin typeface="Arial" panose="020B0604020202020204" pitchFamily="34" charset="0"/>
              <a:ea typeface="Times New Roman" panose="02020603050405020304" pitchFamily="18" charset="0"/>
              <a:cs typeface="Arial" panose="020B0604020202020204" pitchFamily="34" charset="0"/>
            </a:rPr>
            <a:t> : il est important d'identifier les risques potentiels et de mettre en place des mesures </a:t>
          </a:r>
          <a:r>
            <a:rPr lang="fr-FR" sz="2400" kern="1200">
              <a:effectLst/>
              <a:latin typeface="Arial" panose="020B0604020202020204" pitchFamily="34" charset="0"/>
              <a:ea typeface="Times New Roman" panose="02020603050405020304" pitchFamily="18" charset="0"/>
              <a:cs typeface="Arial" panose="020B0604020202020204" pitchFamily="34" charset="0"/>
            </a:rPr>
            <a:t>de migration</a:t>
          </a:r>
          <a:r>
            <a:rPr lang="fr-FR" sz="2400" kern="1200" dirty="0">
              <a:effectLst/>
              <a:latin typeface="Arial" panose="020B0604020202020204" pitchFamily="34" charset="0"/>
              <a:ea typeface="Times New Roman" panose="02020603050405020304" pitchFamily="18" charset="0"/>
              <a:cs typeface="Arial" panose="020B0604020202020204" pitchFamily="34" charset="0"/>
            </a:rPr>
            <a:t>.</a:t>
          </a:r>
          <a:endParaRPr lang="fr-FR" sz="2400"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3306322" y="3153921"/>
        <a:ext cx="7372363" cy="1370152"/>
      </dsp:txXfrm>
    </dsp:sp>
    <dsp:sp modelId="{2D022E5B-2A9A-4001-BA17-A07821BDCDB4}">
      <dsp:nvSpPr>
        <dsp:cNvPr id="0" name=""/>
        <dsp:cNvSpPr/>
      </dsp:nvSpPr>
      <dsp:spPr>
        <a:xfrm>
          <a:off x="1809180" y="3179666"/>
          <a:ext cx="1356450" cy="1370152"/>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6000" r="-26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25/01/2024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25/01/2024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25/01/2024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25/01/2024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25/01/2024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25/01/2024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sp>
        <p:nvSpPr>
          <p:cNvPr id="6" name="Titre 1">
            <a:extLst>
              <a:ext uri="{FF2B5EF4-FFF2-40B4-BE49-F238E27FC236}">
                <a16:creationId xmlns:a16="http://schemas.microsoft.com/office/drawing/2014/main" id="{244E3780-E6E8-4140-BDEF-3B4618E553CC}"/>
              </a:ext>
            </a:extLst>
          </p:cNvPr>
          <p:cNvSpPr txBox="1">
            <a:spLocks/>
          </p:cNvSpPr>
          <p:nvPr/>
        </p:nvSpPr>
        <p:spPr>
          <a:xfrm>
            <a:off x="-1" y="24201"/>
            <a:ext cx="11667067" cy="5007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a:latin typeface="Arial" panose="020B0604020202020204" pitchFamily="34" charset="0"/>
                <a:cs typeface="Arial" panose="020B0604020202020204" pitchFamily="34" charset="0"/>
              </a:rPr>
              <a:t>Chap. 4 . L’amélioration de l’organisation administrative</a:t>
            </a:r>
            <a:endParaRPr lang="fr-FR" sz="2800" dirty="0">
              <a:latin typeface="Arial" panose="020B0604020202020204" pitchFamily="34" charset="0"/>
              <a:cs typeface="Arial" panose="020B0604020202020204" pitchFamily="34" charset="0"/>
            </a:endParaRPr>
          </a:p>
        </p:txBody>
      </p:sp>
      <p:sp>
        <p:nvSpPr>
          <p:cNvPr id="7" name="Rectangle 3">
            <a:extLst>
              <a:ext uri="{FF2B5EF4-FFF2-40B4-BE49-F238E27FC236}">
                <a16:creationId xmlns:a16="http://schemas.microsoft.com/office/drawing/2014/main" id="{2AB50BBB-53C1-4B48-AFBE-2A3CF780281C}"/>
              </a:ext>
            </a:extLst>
          </p:cNvPr>
          <p:cNvSpPr>
            <a:spLocks noChangeArrowheads="1"/>
          </p:cNvSpPr>
          <p:nvPr/>
        </p:nvSpPr>
        <p:spPr bwMode="auto">
          <a:xfrm>
            <a:off x="118534" y="583242"/>
            <a:ext cx="79544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6. Informatiser un service</a:t>
            </a:r>
          </a:p>
        </p:txBody>
      </p:sp>
      <p:sp>
        <p:nvSpPr>
          <p:cNvPr id="4" name="ZoneTexte 3">
            <a:extLst>
              <a:ext uri="{FF2B5EF4-FFF2-40B4-BE49-F238E27FC236}">
                <a16:creationId xmlns:a16="http://schemas.microsoft.com/office/drawing/2014/main" id="{51FC92CE-622F-3D46-55AC-9A0E98FB3457}"/>
              </a:ext>
            </a:extLst>
          </p:cNvPr>
          <p:cNvSpPr txBox="1"/>
          <p:nvPr/>
        </p:nvSpPr>
        <p:spPr>
          <a:xfrm>
            <a:off x="1137634" y="1621972"/>
            <a:ext cx="9285667" cy="3600986"/>
          </a:xfrm>
          <a:prstGeom prst="rect">
            <a:avLst/>
          </a:prstGeom>
          <a:noFill/>
        </p:spPr>
        <p:txBody>
          <a:bodyPr wrap="square">
            <a:spAutoFit/>
          </a:bodyPr>
          <a:lstStyle/>
          <a:p>
            <a:pPr algn="ctr">
              <a:spcBef>
                <a:spcPts val="600"/>
              </a:spcBef>
              <a:spcAft>
                <a:spcPts val="600"/>
              </a:spcAft>
            </a:pPr>
            <a:r>
              <a:rPr lang="fr-FR" sz="2400" dirty="0">
                <a:effectLst/>
                <a:latin typeface="Arial" panose="020B0604020202020204" pitchFamily="34" charset="0"/>
                <a:ea typeface="Times New Roman" panose="02020603050405020304" pitchFamily="18" charset="0"/>
                <a:cs typeface="Arial" panose="020B0604020202020204" pitchFamily="34" charset="0"/>
              </a:rPr>
              <a:t>L'informatisation d'un service est un processus complexe </a:t>
            </a:r>
          </a:p>
          <a:p>
            <a:pPr algn="ctr">
              <a:spcBef>
                <a:spcPts val="600"/>
              </a:spcBef>
              <a:spcAft>
                <a:spcPts val="600"/>
              </a:spcAft>
            </a:pPr>
            <a:r>
              <a:rPr lang="fr-FR" sz="2400" dirty="0">
                <a:effectLst/>
                <a:latin typeface="Arial" panose="020B0604020202020204" pitchFamily="34" charset="0"/>
                <a:ea typeface="Times New Roman" panose="02020603050405020304" pitchFamily="18" charset="0"/>
                <a:cs typeface="Arial" panose="020B0604020202020204" pitchFamily="34" charset="0"/>
              </a:rPr>
              <a:t>qui doit suivre une méthodologie rigoureuse et tenir compte </a:t>
            </a:r>
          </a:p>
          <a:p>
            <a:pPr marL="1793875" indent="-342900" algn="just">
              <a:spcBef>
                <a:spcPts val="600"/>
              </a:spcBef>
              <a:spcAft>
                <a:spcPts val="600"/>
              </a:spcAft>
              <a:buFont typeface="Arial" panose="020B0604020202020204" pitchFamily="34" charset="0"/>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des besoins des utilisateurs, </a:t>
            </a:r>
          </a:p>
          <a:p>
            <a:pPr marL="1793875" indent="-342900" algn="just">
              <a:spcBef>
                <a:spcPts val="600"/>
              </a:spcBef>
              <a:spcAft>
                <a:spcPts val="600"/>
              </a:spcAft>
              <a:buFont typeface="Arial" panose="020B0604020202020204" pitchFamily="34" charset="0"/>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des contraintes techniques </a:t>
            </a:r>
            <a:endParaRPr lang="fr-FR" sz="2400" dirty="0">
              <a:latin typeface="Arial" panose="020B0604020202020204" pitchFamily="34" charset="0"/>
              <a:ea typeface="Times New Roman" panose="02020603050405020304" pitchFamily="18" charset="0"/>
              <a:cs typeface="Arial" panose="020B0604020202020204" pitchFamily="34" charset="0"/>
            </a:endParaRPr>
          </a:p>
          <a:p>
            <a:pPr marL="1793875" indent="-342900" algn="just">
              <a:spcBef>
                <a:spcPts val="600"/>
              </a:spcBef>
              <a:spcAft>
                <a:spcPts val="600"/>
              </a:spcAft>
              <a:buFont typeface="Arial" panose="020B0604020202020204" pitchFamily="34" charset="0"/>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des objectifs de l'organisation. </a:t>
            </a:r>
          </a:p>
          <a:p>
            <a:pPr algn="just">
              <a:spcBef>
                <a:spcPts val="600"/>
              </a:spcBef>
              <a:spcAft>
                <a:spcPts val="600"/>
              </a:spcAft>
            </a:pPr>
            <a:endParaRPr lang="fr-FR" sz="2400" dirty="0">
              <a:latin typeface="Arial" panose="020B0604020202020204" pitchFamily="34" charset="0"/>
              <a:ea typeface="Times New Roman" panose="02020603050405020304" pitchFamily="18" charset="0"/>
              <a:cs typeface="Arial" panose="020B0604020202020204" pitchFamily="34" charset="0"/>
            </a:endParaRPr>
          </a:p>
          <a:p>
            <a:pPr algn="ctr">
              <a:spcBef>
                <a:spcPts val="600"/>
              </a:spcBef>
              <a:spcAft>
                <a:spcPts val="600"/>
              </a:spcAft>
            </a:pPr>
            <a:r>
              <a:rPr lang="fr-FR" sz="2400" dirty="0">
                <a:effectLst/>
                <a:latin typeface="Arial" panose="020B0604020202020204" pitchFamily="34" charset="0"/>
                <a:ea typeface="Times New Roman" panose="02020603050405020304" pitchFamily="18" charset="0"/>
                <a:cs typeface="Arial" panose="020B0604020202020204" pitchFamily="34" charset="0"/>
              </a:rPr>
              <a:t>La méthodologie se déroule en plusieurs phases.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8243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sp>
        <p:nvSpPr>
          <p:cNvPr id="6" name="Titre 1">
            <a:extLst>
              <a:ext uri="{FF2B5EF4-FFF2-40B4-BE49-F238E27FC236}">
                <a16:creationId xmlns:a16="http://schemas.microsoft.com/office/drawing/2014/main" id="{244E3780-E6E8-4140-BDEF-3B4618E553CC}"/>
              </a:ext>
            </a:extLst>
          </p:cNvPr>
          <p:cNvSpPr txBox="1">
            <a:spLocks/>
          </p:cNvSpPr>
          <p:nvPr/>
        </p:nvSpPr>
        <p:spPr>
          <a:xfrm>
            <a:off x="-1" y="24201"/>
            <a:ext cx="11667067" cy="5007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a:latin typeface="Arial" panose="020B0604020202020204" pitchFamily="34" charset="0"/>
                <a:cs typeface="Arial" panose="020B0604020202020204" pitchFamily="34" charset="0"/>
              </a:rPr>
              <a:t>Chap. 4 . L’amélioration de l’organisation administrative</a:t>
            </a:r>
            <a:endParaRPr lang="fr-FR" sz="2800" dirty="0">
              <a:latin typeface="Arial" panose="020B0604020202020204" pitchFamily="34" charset="0"/>
              <a:cs typeface="Arial" panose="020B0604020202020204" pitchFamily="34" charset="0"/>
            </a:endParaRPr>
          </a:p>
        </p:txBody>
      </p:sp>
      <p:sp>
        <p:nvSpPr>
          <p:cNvPr id="7" name="Rectangle 3">
            <a:extLst>
              <a:ext uri="{FF2B5EF4-FFF2-40B4-BE49-F238E27FC236}">
                <a16:creationId xmlns:a16="http://schemas.microsoft.com/office/drawing/2014/main" id="{2AB50BBB-53C1-4B48-AFBE-2A3CF780281C}"/>
              </a:ext>
            </a:extLst>
          </p:cNvPr>
          <p:cNvSpPr>
            <a:spLocks noChangeArrowheads="1"/>
          </p:cNvSpPr>
          <p:nvPr/>
        </p:nvSpPr>
        <p:spPr bwMode="auto">
          <a:xfrm>
            <a:off x="118534" y="583242"/>
            <a:ext cx="79544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6. Informatiser un service</a:t>
            </a:r>
          </a:p>
        </p:txBody>
      </p:sp>
      <p:graphicFrame>
        <p:nvGraphicFramePr>
          <p:cNvPr id="2" name="Tableau 1">
            <a:extLst>
              <a:ext uri="{FF2B5EF4-FFF2-40B4-BE49-F238E27FC236}">
                <a16:creationId xmlns:a16="http://schemas.microsoft.com/office/drawing/2014/main" id="{90F93F4A-4CAB-C5C3-8F06-E43F94BF7475}"/>
              </a:ext>
            </a:extLst>
          </p:cNvPr>
          <p:cNvGraphicFramePr>
            <a:graphicFrameLocks noGrp="1"/>
          </p:cNvGraphicFramePr>
          <p:nvPr>
            <p:extLst>
              <p:ext uri="{D42A27DB-BD31-4B8C-83A1-F6EECF244321}">
                <p14:modId xmlns:p14="http://schemas.microsoft.com/office/powerpoint/2010/main" val="2535718852"/>
              </p:ext>
            </p:extLst>
          </p:nvPr>
        </p:nvGraphicFramePr>
        <p:xfrm>
          <a:off x="372220" y="1676415"/>
          <a:ext cx="11153178" cy="4660064"/>
        </p:xfrm>
        <a:graphic>
          <a:graphicData uri="http://schemas.openxmlformats.org/drawingml/2006/table">
            <a:tbl>
              <a:tblPr firstRow="1" firstCol="1" bandRow="1">
                <a:tableStyleId>{5C22544A-7EE6-4342-B048-85BDC9FD1C3A}</a:tableStyleId>
              </a:tblPr>
              <a:tblGrid>
                <a:gridCol w="1725176">
                  <a:extLst>
                    <a:ext uri="{9D8B030D-6E8A-4147-A177-3AD203B41FA5}">
                      <a16:colId xmlns:a16="http://schemas.microsoft.com/office/drawing/2014/main" val="2470567092"/>
                    </a:ext>
                  </a:extLst>
                </a:gridCol>
                <a:gridCol w="9428002">
                  <a:extLst>
                    <a:ext uri="{9D8B030D-6E8A-4147-A177-3AD203B41FA5}">
                      <a16:colId xmlns:a16="http://schemas.microsoft.com/office/drawing/2014/main" val="1536175396"/>
                    </a:ext>
                  </a:extLst>
                </a:gridCol>
              </a:tblGrid>
              <a:tr h="493264">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Phases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ctr">
                        <a:spcBef>
                          <a:spcPts val="300"/>
                        </a:spcBef>
                        <a:spcAft>
                          <a:spcPts val="300"/>
                        </a:spcAft>
                      </a:pPr>
                      <a:r>
                        <a:rPr lang="fr-FR" sz="2000">
                          <a:effectLst/>
                          <a:latin typeface="Arial" panose="020B0604020202020204" pitchFamily="34" charset="0"/>
                          <a:cs typeface="Arial" panose="020B0604020202020204" pitchFamily="34" charset="0"/>
                        </a:rPr>
                        <a:t>Tâches à réaliser</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tc>
                <a:extLst>
                  <a:ext uri="{0D108BD9-81ED-4DB2-BD59-A6C34878D82A}">
                    <a16:rowId xmlns:a16="http://schemas.microsoft.com/office/drawing/2014/main" val="1604530093"/>
                  </a:ext>
                </a:extLst>
              </a:tr>
              <a:tr h="1034019">
                <a:tc>
                  <a:txBody>
                    <a:bodyPr/>
                    <a:lstStyle/>
                    <a:p>
                      <a:pPr>
                        <a:spcBef>
                          <a:spcPts val="600"/>
                        </a:spcBef>
                      </a:pPr>
                      <a:r>
                        <a:rPr lang="fr-FR" sz="2000">
                          <a:effectLst/>
                          <a:latin typeface="Arial" panose="020B0604020202020204" pitchFamily="34" charset="0"/>
                          <a:cs typeface="Arial" panose="020B0604020202020204" pitchFamily="34" charset="0"/>
                        </a:rPr>
                        <a:t>Préparation du projet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just">
                        <a:spcBef>
                          <a:spcPts val="300"/>
                        </a:spcBef>
                        <a:spcAft>
                          <a:spcPts val="300"/>
                        </a:spcAft>
                      </a:pPr>
                      <a:r>
                        <a:rPr lang="fr-FR" sz="2000" dirty="0">
                          <a:effectLst/>
                          <a:latin typeface="Arial" panose="020B0604020202020204" pitchFamily="34" charset="0"/>
                          <a:cs typeface="Arial" panose="020B0604020202020204" pitchFamily="34" charset="0"/>
                        </a:rPr>
                        <a:t>Cette phase consiste à définir les objectifs à atteindre, son périmètre et son budget. Il est important à ce stade d'identifier les personnes concernées par l’informatisation et de les intégrer dans l’équipe en charge du pilotage du projet.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extLst>
                  <a:ext uri="{0D108BD9-81ED-4DB2-BD59-A6C34878D82A}">
                    <a16:rowId xmlns:a16="http://schemas.microsoft.com/office/drawing/2014/main" val="385520186"/>
                  </a:ext>
                </a:extLst>
              </a:tr>
              <a:tr h="3132781">
                <a:tc>
                  <a:txBody>
                    <a:bodyPr/>
                    <a:lstStyle/>
                    <a:p>
                      <a:pPr>
                        <a:spcBef>
                          <a:spcPts val="600"/>
                        </a:spcBef>
                      </a:pPr>
                      <a:r>
                        <a:rPr lang="fr-FR" sz="2000">
                          <a:effectLst/>
                          <a:latin typeface="Arial" panose="020B0604020202020204" pitchFamily="34" charset="0"/>
                          <a:cs typeface="Arial" panose="020B0604020202020204" pitchFamily="34" charset="0"/>
                        </a:rPr>
                        <a:t>Étude des </a:t>
                      </a:r>
                    </a:p>
                    <a:p>
                      <a:pPr>
                        <a:spcBef>
                          <a:spcPts val="600"/>
                        </a:spcBef>
                      </a:pPr>
                      <a:r>
                        <a:rPr lang="fr-FR" sz="2000">
                          <a:effectLst/>
                          <a:latin typeface="Arial" panose="020B0604020202020204" pitchFamily="34" charset="0"/>
                          <a:cs typeface="Arial" panose="020B0604020202020204" pitchFamily="34" charset="0"/>
                        </a:rPr>
                        <a:t>besoins et </a:t>
                      </a:r>
                    </a:p>
                    <a:p>
                      <a:pPr>
                        <a:spcBef>
                          <a:spcPts val="600"/>
                        </a:spcBef>
                      </a:pPr>
                      <a:r>
                        <a:rPr lang="fr-FR" sz="2000">
                          <a:effectLst/>
                          <a:latin typeface="Arial" panose="020B0604020202020204" pitchFamily="34" charset="0"/>
                          <a:cs typeface="Arial" panose="020B0604020202020204" pitchFamily="34" charset="0"/>
                        </a:rPr>
                        <a:t>de l’existant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just">
                        <a:spcBef>
                          <a:spcPts val="300"/>
                        </a:spcBef>
                      </a:pPr>
                      <a:r>
                        <a:rPr lang="fr-FR" sz="2000" dirty="0">
                          <a:effectLst/>
                          <a:latin typeface="Arial" panose="020B0604020202020204" pitchFamily="34" charset="0"/>
                          <a:cs typeface="Arial" panose="020B0604020202020204" pitchFamily="34" charset="0"/>
                        </a:rPr>
                        <a:t>Cette phase consiste de comprendre les besoins des utilisateurs et de l'organisation. Il est important d’associer les personnes concernées à ce travail. C’est une condition de la réussite. Elle se compose de plusieurs étapes :</a:t>
                      </a:r>
                    </a:p>
                    <a:p>
                      <a:pPr marL="342900" lvl="0" indent="-342900" algn="just">
                        <a:spcBef>
                          <a:spcPts val="60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L’analyse de l'existant consiste à comprendre le fonctionnement actuel du service, en termes de processus, de ressources, etc. L’informatisation a souvent pour objectif d’améliorer un existant, il est donc important d’identifier les lacunes actuelles du système.</a:t>
                      </a:r>
                    </a:p>
                    <a:p>
                      <a:pPr marL="342900" lvl="0" indent="-342900" algn="just">
                        <a:spcAft>
                          <a:spcPts val="30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L’analyse des besoins consiste à recueillir les besoins et les attentes des utilisateurs, en termes de fonctionnalités, de performances, de sécurité, etc.</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extLst>
                  <a:ext uri="{0D108BD9-81ED-4DB2-BD59-A6C34878D82A}">
                    <a16:rowId xmlns:a16="http://schemas.microsoft.com/office/drawing/2014/main" val="275967153"/>
                  </a:ext>
                </a:extLst>
              </a:tr>
            </a:tbl>
          </a:graphicData>
        </a:graphic>
      </p:graphicFrame>
    </p:spTree>
    <p:extLst>
      <p:ext uri="{BB962C8B-B14F-4D97-AF65-F5344CB8AC3E}">
        <p14:creationId xmlns:p14="http://schemas.microsoft.com/office/powerpoint/2010/main" val="40119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2" name="Tableau 1">
            <a:extLst>
              <a:ext uri="{FF2B5EF4-FFF2-40B4-BE49-F238E27FC236}">
                <a16:creationId xmlns:a16="http://schemas.microsoft.com/office/drawing/2014/main" id="{90F93F4A-4CAB-C5C3-8F06-E43F94BF7475}"/>
              </a:ext>
            </a:extLst>
          </p:cNvPr>
          <p:cNvGraphicFramePr>
            <a:graphicFrameLocks noGrp="1"/>
          </p:cNvGraphicFramePr>
          <p:nvPr>
            <p:extLst>
              <p:ext uri="{D42A27DB-BD31-4B8C-83A1-F6EECF244321}">
                <p14:modId xmlns:p14="http://schemas.microsoft.com/office/powerpoint/2010/main" val="1068660480"/>
              </p:ext>
            </p:extLst>
          </p:nvPr>
        </p:nvGraphicFramePr>
        <p:xfrm>
          <a:off x="152400" y="221700"/>
          <a:ext cx="11725336" cy="5973784"/>
        </p:xfrm>
        <a:graphic>
          <a:graphicData uri="http://schemas.openxmlformats.org/drawingml/2006/table">
            <a:tbl>
              <a:tblPr firstRow="1" firstCol="1" bandRow="1">
                <a:tableStyleId>{5C22544A-7EE6-4342-B048-85BDC9FD1C3A}</a:tableStyleId>
              </a:tblPr>
              <a:tblGrid>
                <a:gridCol w="1526146">
                  <a:extLst>
                    <a:ext uri="{9D8B030D-6E8A-4147-A177-3AD203B41FA5}">
                      <a16:colId xmlns:a16="http://schemas.microsoft.com/office/drawing/2014/main" val="2470567092"/>
                    </a:ext>
                  </a:extLst>
                </a:gridCol>
                <a:gridCol w="10199190">
                  <a:extLst>
                    <a:ext uri="{9D8B030D-6E8A-4147-A177-3AD203B41FA5}">
                      <a16:colId xmlns:a16="http://schemas.microsoft.com/office/drawing/2014/main" val="1536175396"/>
                    </a:ext>
                  </a:extLst>
                </a:gridCol>
              </a:tblGrid>
              <a:tr h="281353">
                <a:tc>
                  <a:txBody>
                    <a:bodyPr/>
                    <a:lstStyle/>
                    <a:p>
                      <a:pPr algn="ctr">
                        <a:spcBef>
                          <a:spcPts val="300"/>
                        </a:spcBef>
                        <a:spcAft>
                          <a:spcPts val="300"/>
                        </a:spcAft>
                      </a:pPr>
                      <a:r>
                        <a:rPr lang="fr-FR" sz="1800">
                          <a:effectLst/>
                          <a:latin typeface="Arial" panose="020B0604020202020204" pitchFamily="34" charset="0"/>
                          <a:cs typeface="Arial" panose="020B0604020202020204" pitchFamily="34" charset="0"/>
                        </a:rPr>
                        <a:t>Phases</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ctr">
                        <a:spcBef>
                          <a:spcPts val="300"/>
                        </a:spcBef>
                        <a:spcAft>
                          <a:spcPts val="300"/>
                        </a:spcAft>
                      </a:pPr>
                      <a:r>
                        <a:rPr lang="fr-FR" sz="1800">
                          <a:effectLst/>
                          <a:latin typeface="Arial" panose="020B0604020202020204" pitchFamily="34" charset="0"/>
                          <a:cs typeface="Arial" panose="020B0604020202020204" pitchFamily="34" charset="0"/>
                        </a:rPr>
                        <a:t>Tâches à réaliser</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tc>
                <a:extLst>
                  <a:ext uri="{0D108BD9-81ED-4DB2-BD59-A6C34878D82A}">
                    <a16:rowId xmlns:a16="http://schemas.microsoft.com/office/drawing/2014/main" val="1604530093"/>
                  </a:ext>
                </a:extLst>
              </a:tr>
              <a:tr h="2047628">
                <a:tc>
                  <a:txBody>
                    <a:bodyPr/>
                    <a:lstStyle/>
                    <a:p>
                      <a:pPr>
                        <a:spcBef>
                          <a:spcPts val="600"/>
                        </a:spcBef>
                      </a:pPr>
                      <a:r>
                        <a:rPr lang="fr-FR" sz="1800">
                          <a:effectLst/>
                          <a:latin typeface="Arial" panose="020B0604020202020204" pitchFamily="34" charset="0"/>
                          <a:cs typeface="Arial" panose="020B0604020202020204" pitchFamily="34" charset="0"/>
                        </a:rPr>
                        <a:t>Conception</a:t>
                      </a:r>
                    </a:p>
                    <a:p>
                      <a:pPr>
                        <a:spcBef>
                          <a:spcPts val="600"/>
                        </a:spcBef>
                      </a:pPr>
                      <a:r>
                        <a:rPr lang="fr-FR" sz="1800">
                          <a:effectLst/>
                          <a:latin typeface="Arial" panose="020B0604020202020204" pitchFamily="34" charset="0"/>
                          <a:cs typeface="Arial" panose="020B0604020202020204" pitchFamily="34" charset="0"/>
                        </a:rPr>
                        <a:t>du projet</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just">
                        <a:spcBef>
                          <a:spcPts val="300"/>
                        </a:spcBef>
                      </a:pPr>
                      <a:r>
                        <a:rPr lang="fr-FR" sz="1800" dirty="0">
                          <a:effectLst/>
                          <a:latin typeface="Arial" panose="020B0604020202020204" pitchFamily="34" charset="0"/>
                          <a:cs typeface="Arial" panose="020B0604020202020204" pitchFamily="34" charset="0"/>
                        </a:rPr>
                        <a:t>Cette phase consiste à définir l'architecture matériel et logiciel du système d'information à mettre en place, en tenant compte des besoins identifiés et des contraintes techniques. Elle se compose de plusieurs étapes :</a:t>
                      </a:r>
                    </a:p>
                    <a:p>
                      <a:pPr marL="342900" lvl="0" indent="-342900" algn="just">
                        <a:spcBef>
                          <a:spcPts val="6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La spécification des besoins consiste à rédiger un cahier des charges qui décrit les fonctionnalités et les performances attendues du système.</a:t>
                      </a:r>
                    </a:p>
                    <a:p>
                      <a:pPr marL="342900" lvl="0" indent="-342900" algn="just">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La recherche de solutions consiste à proposer des solutions techniques et organisationnelles (logiciels, matériel, réseaux…) qui répondent aux besoins et contraintes identifiés.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extLst>
                  <a:ext uri="{0D108BD9-81ED-4DB2-BD59-A6C34878D82A}">
                    <a16:rowId xmlns:a16="http://schemas.microsoft.com/office/drawing/2014/main" val="463942882"/>
                  </a:ext>
                </a:extLst>
              </a:tr>
              <a:tr h="2519389">
                <a:tc>
                  <a:txBody>
                    <a:bodyPr/>
                    <a:lstStyle/>
                    <a:p>
                      <a:pPr>
                        <a:spcBef>
                          <a:spcPts val="600"/>
                        </a:spcBef>
                      </a:pPr>
                      <a:r>
                        <a:rPr lang="fr-FR" sz="1800" dirty="0">
                          <a:effectLst/>
                          <a:latin typeface="Arial" panose="020B0604020202020204" pitchFamily="34" charset="0"/>
                          <a:cs typeface="Arial" panose="020B0604020202020204" pitchFamily="34" charset="0"/>
                        </a:rPr>
                        <a:t>Mise en œuvre, </a:t>
                      </a:r>
                    </a:p>
                    <a:p>
                      <a:pPr>
                        <a:spcBef>
                          <a:spcPts val="600"/>
                        </a:spcBef>
                      </a:pPr>
                      <a:r>
                        <a:rPr lang="fr-FR" sz="1800" dirty="0">
                          <a:effectLst/>
                          <a:latin typeface="Arial" panose="020B0604020202020204" pitchFamily="34" charset="0"/>
                          <a:cs typeface="Arial" panose="020B0604020202020204" pitchFamily="34" charset="0"/>
                        </a:rPr>
                        <a:t>test </a:t>
                      </a:r>
                    </a:p>
                    <a:p>
                      <a:pPr>
                        <a:spcBef>
                          <a:spcPts val="600"/>
                        </a:spcBef>
                      </a:pPr>
                      <a:r>
                        <a:rPr lang="fr-FR" sz="1800" dirty="0">
                          <a:effectLst/>
                          <a:latin typeface="Arial" panose="020B0604020202020204" pitchFamily="34" charset="0"/>
                          <a:cs typeface="Arial" panose="020B0604020202020204" pitchFamily="34" charset="0"/>
                        </a:rPr>
                        <a:t>et formation</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just">
                        <a:spcBef>
                          <a:spcPts val="300"/>
                        </a:spcBef>
                      </a:pPr>
                      <a:r>
                        <a:rPr lang="fr-FR" sz="1800" dirty="0">
                          <a:effectLst/>
                          <a:latin typeface="Arial" panose="020B0604020202020204" pitchFamily="34" charset="0"/>
                          <a:cs typeface="Arial" panose="020B0604020202020204" pitchFamily="34" charset="0"/>
                        </a:rPr>
                        <a:t>Cette phase consiste à mettre en œuvre la solution retenue. Elle se compose de plusieurs étapes :</a:t>
                      </a:r>
                    </a:p>
                    <a:p>
                      <a:pPr marL="342900" lvl="0" indent="-342900" algn="just">
                        <a:spcBef>
                          <a:spcPts val="6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La mise en œuvre des logiciels consiste à acheter et installer les logiciels nécessaires au fonctionnement du système.</a:t>
                      </a:r>
                    </a:p>
                    <a:p>
                      <a:pPr marL="342900" lvl="0" indent="-342900" algn="just">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L’intégration consiste à adapter les logiciels aux autres applications et aux besoins des utilisateurs. Ce travail doit être réalisé en accord avec les futurs utilisateurs.</a:t>
                      </a:r>
                    </a:p>
                    <a:p>
                      <a:pPr marL="342900" lvl="0" indent="-342900" algn="just">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Les tests permettent de s'assurer que la solution répond aux besoins et aux exigences.</a:t>
                      </a:r>
                    </a:p>
                    <a:p>
                      <a:pPr marL="342900" lvl="0" indent="-342900" algn="just">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La formation des utilisateurs est indispensable à l'utilisation du système. </a:t>
                      </a:r>
                    </a:p>
                    <a:p>
                      <a:pPr marL="342900" lvl="0" indent="-342900" algn="just">
                        <a:spcAft>
                          <a:spcPts val="30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La mise en production consiste à déployer le système auprès des utilisateurs de façon définitive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extLst>
                  <a:ext uri="{0D108BD9-81ED-4DB2-BD59-A6C34878D82A}">
                    <a16:rowId xmlns:a16="http://schemas.microsoft.com/office/drawing/2014/main" val="3514156966"/>
                  </a:ext>
                </a:extLst>
              </a:tr>
              <a:tr h="1125414">
                <a:tc>
                  <a:txBody>
                    <a:bodyPr/>
                    <a:lstStyle/>
                    <a:p>
                      <a:pPr>
                        <a:spcBef>
                          <a:spcPts val="600"/>
                        </a:spcBef>
                      </a:pPr>
                      <a:r>
                        <a:rPr lang="fr-FR" sz="1800">
                          <a:effectLst/>
                          <a:latin typeface="Arial" panose="020B0604020202020204" pitchFamily="34" charset="0"/>
                          <a:cs typeface="Arial" panose="020B0604020202020204" pitchFamily="34" charset="0"/>
                        </a:rPr>
                        <a:t>Suivi</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tc>
                  <a:txBody>
                    <a:bodyPr/>
                    <a:lstStyle/>
                    <a:p>
                      <a:pPr algn="just">
                        <a:spcBef>
                          <a:spcPts val="300"/>
                        </a:spcBef>
                        <a:spcAft>
                          <a:spcPts val="300"/>
                        </a:spcAft>
                      </a:pPr>
                      <a:r>
                        <a:rPr lang="fr-FR" sz="1800" dirty="0">
                          <a:effectLst/>
                          <a:latin typeface="Arial" panose="020B0604020202020204" pitchFamily="34" charset="0"/>
                          <a:cs typeface="Arial" panose="020B0604020202020204" pitchFamily="34" charset="0"/>
                        </a:rPr>
                        <a:t>Le suivi consiste à surveiller le fonctionnement du système et à apporter des corrections ou des améliorations si nécessaire. Il s'agit de suivre l'utilisation du système par les utilisateurs, d’en analyser les performances et d'apporter des améliorations, en fonction des besoins des utilisateurs.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3679" marR="63679" marT="0" marB="0" anchor="ctr"/>
                </a:tc>
                <a:extLst>
                  <a:ext uri="{0D108BD9-81ED-4DB2-BD59-A6C34878D82A}">
                    <a16:rowId xmlns:a16="http://schemas.microsoft.com/office/drawing/2014/main" val="3885746786"/>
                  </a:ext>
                </a:extLst>
              </a:tr>
            </a:tbl>
          </a:graphicData>
        </a:graphic>
      </p:graphicFrame>
    </p:spTree>
    <p:extLst>
      <p:ext uri="{BB962C8B-B14F-4D97-AF65-F5344CB8AC3E}">
        <p14:creationId xmlns:p14="http://schemas.microsoft.com/office/powerpoint/2010/main" val="1379116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sp>
        <p:nvSpPr>
          <p:cNvPr id="6" name="Titre 1">
            <a:extLst>
              <a:ext uri="{FF2B5EF4-FFF2-40B4-BE49-F238E27FC236}">
                <a16:creationId xmlns:a16="http://schemas.microsoft.com/office/drawing/2014/main" id="{244E3780-E6E8-4140-BDEF-3B4618E553CC}"/>
              </a:ext>
            </a:extLst>
          </p:cNvPr>
          <p:cNvSpPr txBox="1">
            <a:spLocks/>
          </p:cNvSpPr>
          <p:nvPr/>
        </p:nvSpPr>
        <p:spPr>
          <a:xfrm>
            <a:off x="-1" y="24201"/>
            <a:ext cx="11667067" cy="5007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50000"/>
              </a:lnSpc>
              <a:spcBef>
                <a:spcPts val="600"/>
              </a:spcBef>
            </a:pPr>
            <a:r>
              <a:rPr lang="fr-FR" sz="2800" b="1">
                <a:latin typeface="Arial" panose="020B0604020202020204" pitchFamily="34" charset="0"/>
                <a:cs typeface="Arial" panose="020B0604020202020204" pitchFamily="34" charset="0"/>
              </a:rPr>
              <a:t>Chap. 4 . L’amélioration de l’organisation administrative</a:t>
            </a:r>
            <a:endParaRPr lang="fr-FR" sz="2800" dirty="0">
              <a:latin typeface="Arial" panose="020B0604020202020204" pitchFamily="34" charset="0"/>
              <a:cs typeface="Arial" panose="020B0604020202020204" pitchFamily="34" charset="0"/>
            </a:endParaRPr>
          </a:p>
        </p:txBody>
      </p:sp>
      <p:sp>
        <p:nvSpPr>
          <p:cNvPr id="7" name="Rectangle 3">
            <a:extLst>
              <a:ext uri="{FF2B5EF4-FFF2-40B4-BE49-F238E27FC236}">
                <a16:creationId xmlns:a16="http://schemas.microsoft.com/office/drawing/2014/main" id="{2AB50BBB-53C1-4B48-AFBE-2A3CF780281C}"/>
              </a:ext>
            </a:extLst>
          </p:cNvPr>
          <p:cNvSpPr>
            <a:spLocks noChangeArrowheads="1"/>
          </p:cNvSpPr>
          <p:nvPr/>
        </p:nvSpPr>
        <p:spPr bwMode="auto">
          <a:xfrm>
            <a:off x="118534" y="583242"/>
            <a:ext cx="79544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6. Informatiser un service</a:t>
            </a:r>
          </a:p>
        </p:txBody>
      </p:sp>
      <p:sp>
        <p:nvSpPr>
          <p:cNvPr id="4" name="ZoneTexte 3">
            <a:extLst>
              <a:ext uri="{FF2B5EF4-FFF2-40B4-BE49-F238E27FC236}">
                <a16:creationId xmlns:a16="http://schemas.microsoft.com/office/drawing/2014/main" id="{26D0FDC9-2C96-46D7-C9C4-ECA0F3575727}"/>
              </a:ext>
            </a:extLst>
          </p:cNvPr>
          <p:cNvSpPr txBox="1"/>
          <p:nvPr/>
        </p:nvSpPr>
        <p:spPr>
          <a:xfrm>
            <a:off x="1048555" y="1329270"/>
            <a:ext cx="10241924" cy="907941"/>
          </a:xfrm>
          <a:prstGeom prst="rect">
            <a:avLst/>
          </a:prstGeom>
          <a:noFill/>
        </p:spPr>
        <p:txBody>
          <a:bodyPr wrap="square">
            <a:spAutoFit/>
          </a:bodyPr>
          <a:lstStyle/>
          <a:p>
            <a:pPr algn="ctr">
              <a:spcBef>
                <a:spcPts val="600"/>
              </a:spcBef>
            </a:pPr>
            <a:r>
              <a:rPr lang="fr-FR" sz="2400" dirty="0">
                <a:effectLst/>
                <a:latin typeface="Arial" panose="020B0604020202020204" pitchFamily="34" charset="0"/>
                <a:ea typeface="Times New Roman" panose="02020603050405020304" pitchFamily="18" charset="0"/>
                <a:cs typeface="Arial" panose="020B0604020202020204" pitchFamily="34" charset="0"/>
              </a:rPr>
              <a:t>Voici quelques conseils pour réussir l'informatisation d'un service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ctr">
              <a:spcBef>
                <a:spcPts val="600"/>
              </a:spcBef>
              <a:spcAft>
                <a:spcPts val="0"/>
              </a:spcAft>
              <a:buFont typeface="Symbol" panose="05050102010706020507" pitchFamily="18" charset="2"/>
              <a:buChar char=""/>
            </a:pP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Diagramme 7">
            <a:extLst>
              <a:ext uri="{FF2B5EF4-FFF2-40B4-BE49-F238E27FC236}">
                <a16:creationId xmlns:a16="http://schemas.microsoft.com/office/drawing/2014/main" id="{A97EDBDE-12E3-8604-BE2A-1EFA01C2B45A}"/>
              </a:ext>
            </a:extLst>
          </p:cNvPr>
          <p:cNvGraphicFramePr/>
          <p:nvPr>
            <p:extLst>
              <p:ext uri="{D42A27DB-BD31-4B8C-83A1-F6EECF244321}">
                <p14:modId xmlns:p14="http://schemas.microsoft.com/office/powerpoint/2010/main" val="1506031314"/>
              </p:ext>
            </p:extLst>
          </p:nvPr>
        </p:nvGraphicFramePr>
        <p:xfrm>
          <a:off x="48654" y="2120721"/>
          <a:ext cx="10919854" cy="4562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396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138</TotalTime>
  <Words>566</Words>
  <Application>Microsoft Office PowerPoint</Application>
  <PresentationFormat>Grand écran</PresentationFormat>
  <Paragraphs>45</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Century Gothic</vt:lpstr>
      <vt:lpstr>Symbol</vt:lpstr>
      <vt:lpstr>Wingdings 3</vt:lpstr>
      <vt:lpstr>Ion</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22</cp:revision>
  <dcterms:created xsi:type="dcterms:W3CDTF">2014-01-16T23:14:09Z</dcterms:created>
  <dcterms:modified xsi:type="dcterms:W3CDTF">2024-01-25T00:05:59Z</dcterms:modified>
</cp:coreProperties>
</file>