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1" r:id="rId3"/>
    <p:sldId id="260" r:id="rId4"/>
    <p:sldId id="256" r:id="rId5"/>
    <p:sldId id="262" r:id="rId6"/>
    <p:sldId id="264"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10/01/2024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10/01/2024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insee.fr/" TargetMode="External"/><Relationship Id="rId2" Type="http://schemas.openxmlformats.org/officeDocument/2006/relationships/hyperlink" Target="http://www.education.org/" TargetMode="External"/><Relationship Id="rId1" Type="http://schemas.openxmlformats.org/officeDocument/2006/relationships/slideLayout" Target="../slideLayouts/slideLayout1.xml"/><Relationship Id="rId4" Type="http://schemas.openxmlformats.org/officeDocument/2006/relationships/hyperlink" Target="http://www.whois-raynette.f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8825658" cy="1138881"/>
          </a:xfrm>
        </p:spPr>
        <p:txBody>
          <a:bodyPr>
            <a:normAutofit fontScale="90000"/>
          </a:bodyPr>
          <a:lstStyle/>
          <a:p>
            <a:r>
              <a:rPr lang="fr-FR" sz="4000" b="1" dirty="0"/>
              <a:t>4. Évaluer les résultats d’une recherche</a:t>
            </a:r>
            <a:br>
              <a:rPr lang="fr-FR" sz="4000" b="1" dirty="0"/>
            </a:br>
            <a:r>
              <a:rPr lang="fr-FR" sz="3600" b="1" dirty="0"/>
              <a:t>4.1. Critères d’évaluation</a:t>
            </a:r>
            <a:endParaRPr lang="fr-FR" sz="3600" dirty="0"/>
          </a:p>
        </p:txBody>
      </p:sp>
      <p:sp>
        <p:nvSpPr>
          <p:cNvPr id="3" name="Rectangle 2">
            <a:extLst>
              <a:ext uri="{FF2B5EF4-FFF2-40B4-BE49-F238E27FC236}">
                <a16:creationId xmlns:a16="http://schemas.microsoft.com/office/drawing/2014/main" id="{21B2C9F1-16AB-4E17-8753-B2F1111AC37B}"/>
              </a:ext>
            </a:extLst>
          </p:cNvPr>
          <p:cNvSpPr/>
          <p:nvPr/>
        </p:nvSpPr>
        <p:spPr>
          <a:xfrm>
            <a:off x="546099" y="1206268"/>
            <a:ext cx="10587567" cy="769441"/>
          </a:xfrm>
          <a:prstGeom prst="rect">
            <a:avLst/>
          </a:prstGeom>
        </p:spPr>
        <p:txBody>
          <a:bodyPr wrap="square">
            <a:spAutoFit/>
          </a:bodyPr>
          <a:lstStyle/>
          <a:p>
            <a:pPr algn="just">
              <a:spcBef>
                <a:spcPts val="600"/>
              </a:spcBef>
              <a:spcAft>
                <a:spcPts val="600"/>
              </a:spcAft>
            </a:pPr>
            <a:r>
              <a:rPr lang="fr-FR" sz="2200" dirty="0">
                <a:latin typeface="Arial" panose="020B0604020202020204" pitchFamily="34" charset="0"/>
                <a:ea typeface="Calibri" panose="020F0502020204030204" pitchFamily="34" charset="0"/>
                <a:cs typeface="Times New Roman" panose="02020603050405020304" pitchFamily="18" charset="0"/>
              </a:rPr>
              <a:t>Internet offre de nombreuses informations dont la qualité et la fiabilité sont parfois relatives. Il faut apprendre à les évaluer.</a:t>
            </a:r>
          </a:p>
        </p:txBody>
      </p:sp>
      <p:graphicFrame>
        <p:nvGraphicFramePr>
          <p:cNvPr id="5" name="Tableau 4">
            <a:extLst>
              <a:ext uri="{FF2B5EF4-FFF2-40B4-BE49-F238E27FC236}">
                <a16:creationId xmlns:a16="http://schemas.microsoft.com/office/drawing/2014/main" id="{10AF714A-332D-E461-8DEF-C7E3D9B3F307}"/>
              </a:ext>
            </a:extLst>
          </p:cNvPr>
          <p:cNvGraphicFramePr>
            <a:graphicFrameLocks noGrp="1"/>
          </p:cNvGraphicFramePr>
          <p:nvPr>
            <p:extLst>
              <p:ext uri="{D42A27DB-BD31-4B8C-83A1-F6EECF244321}">
                <p14:modId xmlns:p14="http://schemas.microsoft.com/office/powerpoint/2010/main" val="1420355708"/>
              </p:ext>
            </p:extLst>
          </p:nvPr>
        </p:nvGraphicFramePr>
        <p:xfrm>
          <a:off x="403539" y="2526206"/>
          <a:ext cx="11269013" cy="3031226"/>
        </p:xfrm>
        <a:graphic>
          <a:graphicData uri="http://schemas.openxmlformats.org/drawingml/2006/table">
            <a:tbl>
              <a:tblPr firstRow="1" firstCol="1" bandRow="1">
                <a:tableStyleId>{B301B821-A1FF-4177-AEE7-76D212191A09}</a:tableStyleId>
              </a:tblPr>
              <a:tblGrid>
                <a:gridCol w="4882967">
                  <a:extLst>
                    <a:ext uri="{9D8B030D-6E8A-4147-A177-3AD203B41FA5}">
                      <a16:colId xmlns:a16="http://schemas.microsoft.com/office/drawing/2014/main" val="2042814126"/>
                    </a:ext>
                  </a:extLst>
                </a:gridCol>
                <a:gridCol w="6386046">
                  <a:extLst>
                    <a:ext uri="{9D8B030D-6E8A-4147-A177-3AD203B41FA5}">
                      <a16:colId xmlns:a16="http://schemas.microsoft.com/office/drawing/2014/main" val="661295984"/>
                    </a:ext>
                  </a:extLst>
                </a:gridCol>
              </a:tblGrid>
              <a:tr h="467957">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Les qualités d’une information</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La non-qualité d’une information</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82508683"/>
                  </a:ext>
                </a:extLst>
              </a:tr>
              <a:tr h="757882">
                <a:tc>
                  <a:txBody>
                    <a:bodyPr/>
                    <a:lstStyle/>
                    <a:p>
                      <a:pPr>
                        <a:spcBef>
                          <a:spcPts val="300"/>
                        </a:spcBef>
                        <a:spcAft>
                          <a:spcPts val="300"/>
                        </a:spcAft>
                      </a:pPr>
                      <a:r>
                        <a:rPr lang="fr-FR" sz="2000" b="0" dirty="0">
                          <a:effectLst/>
                          <a:latin typeface="Arial" panose="020B0604020202020204" pitchFamily="34" charset="0"/>
                          <a:cs typeface="Arial" panose="020B0604020202020204" pitchFamily="34" charset="0"/>
                        </a:rPr>
                        <a:t>Elle doit être fiable et digne de confiance.</a:t>
                      </a:r>
                      <a:endParaRPr lang="fr-FR" sz="24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300"/>
                        </a:spcBef>
                        <a:spcAft>
                          <a:spcPts val="300"/>
                        </a:spcAft>
                      </a:pPr>
                      <a:r>
                        <a:rPr lang="fr-FR" sz="2000" dirty="0">
                          <a:effectLst/>
                          <a:latin typeface="Arial" panose="020B0604020202020204" pitchFamily="34" charset="0"/>
                          <a:cs typeface="Arial" panose="020B0604020202020204" pitchFamily="34" charset="0"/>
                        </a:rPr>
                        <a:t>l’information contient des erreurs ou est fausse.</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31290662"/>
                  </a:ext>
                </a:extLst>
              </a:tr>
              <a:tr h="869474">
                <a:tc>
                  <a:txBody>
                    <a:bodyPr/>
                    <a:lstStyle/>
                    <a:p>
                      <a:pPr>
                        <a:spcBef>
                          <a:spcPts val="300"/>
                        </a:spcBef>
                        <a:spcAft>
                          <a:spcPts val="300"/>
                        </a:spcAft>
                      </a:pPr>
                      <a:r>
                        <a:rPr lang="fr-FR" sz="2000" b="0" dirty="0">
                          <a:effectLst/>
                          <a:latin typeface="Arial" panose="020B0604020202020204" pitchFamily="34" charset="0"/>
                          <a:cs typeface="Arial" panose="020B0604020202020204" pitchFamily="34" charset="0"/>
                        </a:rPr>
                        <a:t>Elle doit être pertinente et utile au regard des objectifs </a:t>
                      </a:r>
                      <a:endParaRPr lang="fr-FR" sz="24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300"/>
                        </a:spcBef>
                        <a:spcAft>
                          <a:spcPts val="300"/>
                        </a:spcAft>
                      </a:pPr>
                      <a:r>
                        <a:rPr lang="fr-FR" sz="2000" dirty="0">
                          <a:effectLst/>
                          <a:latin typeface="Arial" panose="020B0604020202020204" pitchFamily="34" charset="0"/>
                          <a:cs typeface="Arial" panose="020B0604020202020204" pitchFamily="34" charset="0"/>
                        </a:rPr>
                        <a:t>L’information est obsolète (SMIC ; plafond SS, etc.).</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2561193"/>
                  </a:ext>
                </a:extLst>
              </a:tr>
              <a:tr h="935913">
                <a:tc>
                  <a:txBody>
                    <a:bodyPr/>
                    <a:lstStyle/>
                    <a:p>
                      <a:pPr>
                        <a:spcBef>
                          <a:spcPts val="300"/>
                        </a:spcBef>
                        <a:spcAft>
                          <a:spcPts val="300"/>
                        </a:spcAft>
                      </a:pPr>
                      <a:r>
                        <a:rPr lang="fr-FR" sz="2000" b="0" dirty="0">
                          <a:effectLst/>
                          <a:latin typeface="Arial" panose="020B0604020202020204" pitchFamily="34" charset="0"/>
                          <a:cs typeface="Arial" panose="020B0604020202020204" pitchFamily="34" charset="0"/>
                        </a:rPr>
                        <a:t>Elle doit être exacte.</a:t>
                      </a:r>
                      <a:endParaRPr lang="fr-FR" sz="24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300"/>
                        </a:spcBef>
                        <a:spcAft>
                          <a:spcPts val="300"/>
                        </a:spcAft>
                      </a:pPr>
                      <a:r>
                        <a:rPr lang="fr-FR" sz="2000" dirty="0">
                          <a:effectLst/>
                          <a:latin typeface="Arial" panose="020B0604020202020204" pitchFamily="34" charset="0"/>
                          <a:cs typeface="Arial" panose="020B0604020202020204" pitchFamily="34" charset="0"/>
                        </a:rPr>
                        <a:t>L’information n’est pas cohérente avec les autres sites.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21286135"/>
                  </a:ext>
                </a:extLst>
              </a:tr>
            </a:tbl>
          </a:graphicData>
        </a:graphic>
      </p:graphicFrame>
    </p:spTree>
    <p:extLst>
      <p:ext uri="{BB962C8B-B14F-4D97-AF65-F5344CB8AC3E}">
        <p14:creationId xmlns:p14="http://schemas.microsoft.com/office/powerpoint/2010/main" val="347076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8825658" cy="1138881"/>
          </a:xfrm>
        </p:spPr>
        <p:txBody>
          <a:bodyPr>
            <a:normAutofit fontScale="90000"/>
          </a:bodyPr>
          <a:lstStyle/>
          <a:p>
            <a:r>
              <a:rPr lang="fr-FR" sz="4000" b="1" dirty="0"/>
              <a:t>4. Évaluer les résultats d’une recherche</a:t>
            </a:r>
            <a:br>
              <a:rPr lang="fr-FR" sz="4000" b="1" dirty="0"/>
            </a:br>
            <a:r>
              <a:rPr lang="fr-FR" sz="3600" b="1" dirty="0"/>
              <a:t>4.1. Critères d’évaluation</a:t>
            </a:r>
            <a:endParaRPr lang="fr-FR" sz="3600" dirty="0"/>
          </a:p>
        </p:txBody>
      </p:sp>
      <p:graphicFrame>
        <p:nvGraphicFramePr>
          <p:cNvPr id="4" name="Tableau 3">
            <a:extLst>
              <a:ext uri="{FF2B5EF4-FFF2-40B4-BE49-F238E27FC236}">
                <a16:creationId xmlns:a16="http://schemas.microsoft.com/office/drawing/2014/main" id="{CE685D66-859C-4585-BEBA-8E457BE18B5B}"/>
              </a:ext>
            </a:extLst>
          </p:cNvPr>
          <p:cNvGraphicFramePr>
            <a:graphicFrameLocks noGrp="1"/>
          </p:cNvGraphicFramePr>
          <p:nvPr>
            <p:extLst>
              <p:ext uri="{D42A27DB-BD31-4B8C-83A1-F6EECF244321}">
                <p14:modId xmlns:p14="http://schemas.microsoft.com/office/powerpoint/2010/main" val="3218728709"/>
              </p:ext>
            </p:extLst>
          </p:nvPr>
        </p:nvGraphicFramePr>
        <p:xfrm>
          <a:off x="517987" y="1583865"/>
          <a:ext cx="11064413" cy="4370468"/>
        </p:xfrm>
        <a:graphic>
          <a:graphicData uri="http://schemas.openxmlformats.org/drawingml/2006/table">
            <a:tbl>
              <a:tblPr firstRow="1" firstCol="1" bandRow="1">
                <a:tableStyleId>{5C22544A-7EE6-4342-B048-85BDC9FD1C3A}</a:tableStyleId>
              </a:tblPr>
              <a:tblGrid>
                <a:gridCol w="1621395">
                  <a:extLst>
                    <a:ext uri="{9D8B030D-6E8A-4147-A177-3AD203B41FA5}">
                      <a16:colId xmlns:a16="http://schemas.microsoft.com/office/drawing/2014/main" val="3957603710"/>
                    </a:ext>
                  </a:extLst>
                </a:gridCol>
                <a:gridCol w="9443018">
                  <a:extLst>
                    <a:ext uri="{9D8B030D-6E8A-4147-A177-3AD203B41FA5}">
                      <a16:colId xmlns:a16="http://schemas.microsoft.com/office/drawing/2014/main" val="2679681111"/>
                    </a:ext>
                  </a:extLst>
                </a:gridCol>
              </a:tblGrid>
              <a:tr h="501594">
                <a:tc>
                  <a:txBody>
                    <a:bodyPr/>
                    <a:lstStyle/>
                    <a:p>
                      <a:pPr algn="ctr">
                        <a:spcBef>
                          <a:spcPts val="300"/>
                        </a:spcBef>
                        <a:spcAft>
                          <a:spcPts val="300"/>
                        </a:spcAft>
                      </a:pPr>
                      <a:r>
                        <a:rPr lang="fr-FR" sz="1900" dirty="0">
                          <a:effectLst/>
                          <a:latin typeface="Arial" panose="020B0604020202020204" pitchFamily="34" charset="0"/>
                          <a:cs typeface="Arial" panose="020B0604020202020204" pitchFamily="34" charset="0"/>
                        </a:rPr>
                        <a:t>Critères</a:t>
                      </a:r>
                      <a:endParaRPr lang="fr-FR" sz="19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tc>
                  <a:txBody>
                    <a:bodyPr/>
                    <a:lstStyle/>
                    <a:p>
                      <a:pPr algn="ctr">
                        <a:spcBef>
                          <a:spcPts val="300"/>
                        </a:spcBef>
                        <a:spcAft>
                          <a:spcPts val="300"/>
                        </a:spcAft>
                      </a:pPr>
                      <a:r>
                        <a:rPr lang="fr-FR" sz="1900" dirty="0">
                          <a:effectLst/>
                          <a:latin typeface="Arial" panose="020B0604020202020204" pitchFamily="34" charset="0"/>
                          <a:cs typeface="Arial" panose="020B0604020202020204" pitchFamily="34" charset="0"/>
                        </a:rPr>
                        <a:t>Indicateurs de qualité</a:t>
                      </a:r>
                      <a:endParaRPr lang="fr-FR" sz="19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extLst>
                  <a:ext uri="{0D108BD9-81ED-4DB2-BD59-A6C34878D82A}">
                    <a16:rowId xmlns:a16="http://schemas.microsoft.com/office/drawing/2014/main" val="314176026"/>
                  </a:ext>
                </a:extLst>
              </a:tr>
              <a:tr h="3130798">
                <a:tc>
                  <a:txBody>
                    <a:bodyPr/>
                    <a:lstStyle/>
                    <a:p>
                      <a:pPr algn="ctr">
                        <a:spcBef>
                          <a:spcPts val="200"/>
                        </a:spcBef>
                        <a:spcAft>
                          <a:spcPts val="200"/>
                        </a:spcAft>
                      </a:pPr>
                      <a:r>
                        <a:rPr lang="fr-FR" sz="1900" dirty="0">
                          <a:effectLst/>
                          <a:latin typeface="Arial" panose="020B0604020202020204" pitchFamily="34" charset="0"/>
                          <a:cs typeface="Arial" panose="020B0604020202020204" pitchFamily="34" charset="0"/>
                        </a:rPr>
                        <a:t>Source</a:t>
                      </a:r>
                      <a:endParaRPr lang="fr-FR" sz="19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tc>
                  <a:txBody>
                    <a:bodyPr/>
                    <a:lstStyle/>
                    <a:p>
                      <a:pPr marL="342900" lvl="0" indent="-342900" algn="just" fontAlgn="ctr">
                        <a:spcBef>
                          <a:spcPts val="0"/>
                        </a:spcBef>
                        <a:spcAft>
                          <a:spcPts val="200"/>
                        </a:spcAft>
                        <a:buFont typeface="Calibri" panose="020F0502020204030204" pitchFamily="34" charset="0"/>
                        <a:buChar char="-"/>
                      </a:pPr>
                      <a:r>
                        <a:rPr lang="fr-FR" sz="1900" dirty="0">
                          <a:effectLst/>
                          <a:latin typeface="Arial" panose="020B0604020202020204" pitchFamily="34" charset="0"/>
                          <a:cs typeface="Arial" panose="020B0604020202020204" pitchFamily="34" charset="0"/>
                        </a:rPr>
                        <a:t>Le degré de reconnaissance des pages de sites. Sont-elles connues et reconnues, </a:t>
                      </a:r>
                    </a:p>
                    <a:p>
                      <a:pPr marL="342900" lvl="0" indent="-342900" algn="just" fontAlgn="ctr">
                        <a:spcBef>
                          <a:spcPts val="0"/>
                        </a:spcBef>
                        <a:spcAft>
                          <a:spcPts val="200"/>
                        </a:spcAft>
                        <a:buFont typeface="Calibri" panose="020F0502020204030204" pitchFamily="34" charset="0"/>
                        <a:buChar char="-"/>
                      </a:pPr>
                      <a:r>
                        <a:rPr lang="fr-FR" sz="1900" dirty="0">
                          <a:effectLst/>
                          <a:latin typeface="Arial" panose="020B0604020202020204" pitchFamily="34" charset="0"/>
                          <a:cs typeface="Arial" panose="020B0604020202020204" pitchFamily="34" charset="0"/>
                        </a:rPr>
                        <a:t>Les pages issues d’organisations participatives font souvent l’objet d’autocontrôle, </a:t>
                      </a:r>
                    </a:p>
                    <a:p>
                      <a:pPr marL="342900" lvl="0" indent="-342900" algn="just" fontAlgn="ctr">
                        <a:spcBef>
                          <a:spcPts val="0"/>
                        </a:spcBef>
                        <a:spcAft>
                          <a:spcPts val="200"/>
                        </a:spcAft>
                        <a:buFont typeface="Calibri" panose="020F0502020204030204" pitchFamily="34" charset="0"/>
                        <a:buChar char="-"/>
                      </a:pPr>
                      <a:r>
                        <a:rPr lang="fr-FR" sz="1900" dirty="0">
                          <a:effectLst/>
                          <a:latin typeface="Arial" panose="020B0604020202020204" pitchFamily="34" charset="0"/>
                          <a:cs typeface="Arial" panose="020B0604020202020204" pitchFamily="34" charset="0"/>
                        </a:rPr>
                        <a:t>Les pages de sites personnels, lorsque l’auteur est reconnu pour sa compétence,</a:t>
                      </a:r>
                    </a:p>
                    <a:p>
                      <a:pPr marL="342900" lvl="0" indent="-342900" algn="just" fontAlgn="ctr">
                        <a:spcBef>
                          <a:spcPts val="0"/>
                        </a:spcBef>
                        <a:spcAft>
                          <a:spcPts val="200"/>
                        </a:spcAft>
                        <a:buFont typeface="Calibri" panose="020F0502020204030204" pitchFamily="34" charset="0"/>
                        <a:buChar char="-"/>
                      </a:pPr>
                      <a:r>
                        <a:rPr lang="fr-FR" sz="1900" dirty="0">
                          <a:effectLst/>
                          <a:latin typeface="Arial" panose="020B0604020202020204" pitchFamily="34" charset="0"/>
                          <a:cs typeface="Arial" panose="020B0604020202020204" pitchFamily="34" charset="0"/>
                        </a:rPr>
                        <a:t>Les contenus participatifs dont le contenu est débattu (blog, forum, etc.)</a:t>
                      </a:r>
                    </a:p>
                    <a:p>
                      <a:pPr>
                        <a:spcBef>
                          <a:spcPts val="0"/>
                        </a:spcBef>
                        <a:spcAft>
                          <a:spcPts val="200"/>
                        </a:spcAft>
                      </a:pPr>
                      <a:r>
                        <a:rPr lang="fr-FR" sz="1900" dirty="0">
                          <a:effectLst/>
                          <a:latin typeface="Arial" panose="020B0604020202020204" pitchFamily="34" charset="0"/>
                          <a:cs typeface="Arial" panose="020B0604020202020204" pitchFamily="34" charset="0"/>
                        </a:rPr>
                        <a:t>L’adresse URL fournit des informations pertinentes : </a:t>
                      </a:r>
                    </a:p>
                    <a:p>
                      <a:pPr marL="342900" lvl="0" indent="-342900" algn="just" fontAlgn="ctr">
                        <a:spcBef>
                          <a:spcPts val="0"/>
                        </a:spcBef>
                        <a:spcAft>
                          <a:spcPts val="200"/>
                        </a:spcAft>
                        <a:buFont typeface="Calibri" panose="020F0502020204030204" pitchFamily="34" charset="0"/>
                        <a:buChar char="-"/>
                      </a:pPr>
                      <a:r>
                        <a:rPr lang="fr-FR" sz="1900" dirty="0">
                          <a:effectLst/>
                          <a:latin typeface="Arial" panose="020B0604020202020204" pitchFamily="34" charset="0"/>
                          <a:cs typeface="Arial" panose="020B0604020202020204" pitchFamily="34" charset="0"/>
                        </a:rPr>
                        <a:t>L’extension de l’URL : .com ; .</a:t>
                      </a:r>
                      <a:r>
                        <a:rPr lang="fr-FR" sz="1900" dirty="0" err="1">
                          <a:effectLst/>
                          <a:latin typeface="Arial" panose="020B0604020202020204" pitchFamily="34" charset="0"/>
                          <a:cs typeface="Arial" panose="020B0604020202020204" pitchFamily="34" charset="0"/>
                        </a:rPr>
                        <a:t>biz</a:t>
                      </a:r>
                      <a:r>
                        <a:rPr lang="fr-FR" sz="1900" dirty="0">
                          <a:effectLst/>
                          <a:latin typeface="Arial" panose="020B0604020202020204" pitchFamily="34" charset="0"/>
                          <a:cs typeface="Arial" panose="020B0604020202020204" pitchFamily="34" charset="0"/>
                        </a:rPr>
                        <a:t>. ; .</a:t>
                      </a:r>
                      <a:r>
                        <a:rPr lang="fr-FR" sz="1900" dirty="0" err="1">
                          <a:effectLst/>
                          <a:latin typeface="Arial" panose="020B0604020202020204" pitchFamily="34" charset="0"/>
                          <a:cs typeface="Arial" panose="020B0604020202020204" pitchFamily="34" charset="0"/>
                        </a:rPr>
                        <a:t>org</a:t>
                      </a:r>
                      <a:endParaRPr lang="fr-FR" sz="1900" dirty="0">
                        <a:effectLst/>
                        <a:latin typeface="Arial" panose="020B0604020202020204" pitchFamily="34" charset="0"/>
                        <a:cs typeface="Arial" panose="020B0604020202020204" pitchFamily="34" charset="0"/>
                      </a:endParaRPr>
                    </a:p>
                    <a:p>
                      <a:pPr marL="342900" lvl="0" indent="-342900" algn="just" fontAlgn="ctr">
                        <a:spcBef>
                          <a:spcPts val="0"/>
                        </a:spcBef>
                        <a:spcAft>
                          <a:spcPts val="200"/>
                        </a:spcAft>
                        <a:buFont typeface="Calibri" panose="020F0502020204030204" pitchFamily="34" charset="0"/>
                        <a:buChar char="-"/>
                      </a:pPr>
                      <a:r>
                        <a:rPr lang="fr-FR" sz="1900" dirty="0">
                          <a:effectLst/>
                          <a:latin typeface="Arial" panose="020B0604020202020204" pitchFamily="34" charset="0"/>
                          <a:cs typeface="Arial" panose="020B0604020202020204" pitchFamily="34" charset="0"/>
                        </a:rPr>
                        <a:t>Le nom du domaine : </a:t>
                      </a:r>
                      <a:r>
                        <a:rPr lang="fr-FR" sz="1900" u="sng" dirty="0">
                          <a:solidFill>
                            <a:srgbClr val="0070C0"/>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www.education.org</a:t>
                      </a:r>
                      <a:r>
                        <a:rPr lang="fr-FR" sz="1900" dirty="0">
                          <a:solidFill>
                            <a:srgbClr val="0070C0"/>
                          </a:solidFill>
                          <a:effectLst/>
                          <a:latin typeface="Arial" panose="020B0604020202020204" pitchFamily="34" charset="0"/>
                          <a:cs typeface="Arial" panose="020B0604020202020204" pitchFamily="34" charset="0"/>
                        </a:rPr>
                        <a:t>, </a:t>
                      </a:r>
                      <a:r>
                        <a:rPr lang="fr-FR" sz="1900" u="sng" dirty="0">
                          <a:solidFill>
                            <a:srgbClr val="0070C0"/>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www.insee.fr</a:t>
                      </a:r>
                      <a:endParaRPr lang="fr-FR" sz="1900" dirty="0">
                        <a:solidFill>
                          <a:srgbClr val="0070C0"/>
                        </a:solidFill>
                        <a:effectLst/>
                        <a:latin typeface="Arial" panose="020B0604020202020204" pitchFamily="34" charset="0"/>
                        <a:cs typeface="Arial" panose="020B0604020202020204" pitchFamily="34" charset="0"/>
                      </a:endParaRPr>
                    </a:p>
                    <a:p>
                      <a:pPr>
                        <a:spcBef>
                          <a:spcPts val="0"/>
                        </a:spcBef>
                        <a:spcAft>
                          <a:spcPts val="200"/>
                        </a:spcAft>
                      </a:pPr>
                      <a:r>
                        <a:rPr lang="fr-FR" sz="1900" dirty="0">
                          <a:effectLst/>
                          <a:latin typeface="Arial" panose="020B0604020202020204" pitchFamily="34" charset="0"/>
                          <a:cs typeface="Arial" panose="020B0604020202020204" pitchFamily="34" charset="0"/>
                        </a:rPr>
                        <a:t>Des sites permettent de connaitre le nom du propriétaire d’un nom de domaine. Exemple :  </a:t>
                      </a:r>
                      <a:r>
                        <a:rPr lang="fr-FR" sz="1900" u="sng" dirty="0">
                          <a:solidFill>
                            <a:srgbClr val="0070C0"/>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http://www.whois-raynette.fr/</a:t>
                      </a:r>
                      <a:endParaRPr lang="fr-FR" sz="1900"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extLst>
                  <a:ext uri="{0D108BD9-81ED-4DB2-BD59-A6C34878D82A}">
                    <a16:rowId xmlns:a16="http://schemas.microsoft.com/office/drawing/2014/main" val="2499317910"/>
                  </a:ext>
                </a:extLst>
              </a:tr>
              <a:tr h="738076">
                <a:tc>
                  <a:txBody>
                    <a:bodyPr/>
                    <a:lstStyle/>
                    <a:p>
                      <a:pPr algn="ctr">
                        <a:spcBef>
                          <a:spcPts val="200"/>
                        </a:spcBef>
                        <a:spcAft>
                          <a:spcPts val="200"/>
                        </a:spcAft>
                      </a:pPr>
                      <a:r>
                        <a:rPr lang="fr-FR" sz="1900" dirty="0">
                          <a:effectLst/>
                          <a:latin typeface="Arial" panose="020B0604020202020204" pitchFamily="34" charset="0"/>
                          <a:cs typeface="Arial" panose="020B0604020202020204" pitchFamily="34" charset="0"/>
                        </a:rPr>
                        <a:t>qualité </a:t>
                      </a:r>
                    </a:p>
                    <a:p>
                      <a:pPr algn="ctr">
                        <a:spcBef>
                          <a:spcPts val="200"/>
                        </a:spcBef>
                        <a:spcAft>
                          <a:spcPts val="200"/>
                        </a:spcAft>
                      </a:pPr>
                      <a:r>
                        <a:rPr lang="fr-FR" sz="1900" dirty="0">
                          <a:effectLst/>
                          <a:latin typeface="Arial" panose="020B0604020202020204" pitchFamily="34" charset="0"/>
                          <a:cs typeface="Arial" panose="020B0604020202020204" pitchFamily="34" charset="0"/>
                        </a:rPr>
                        <a:t>de l’auteur</a:t>
                      </a:r>
                      <a:endParaRPr lang="fr-FR" sz="19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tc>
                  <a:txBody>
                    <a:bodyPr/>
                    <a:lstStyle/>
                    <a:p>
                      <a:pPr>
                        <a:spcBef>
                          <a:spcPts val="0"/>
                        </a:spcBef>
                        <a:spcAft>
                          <a:spcPts val="200"/>
                        </a:spcAft>
                      </a:pPr>
                      <a:r>
                        <a:rPr lang="fr-FR" sz="1900" dirty="0">
                          <a:effectLst/>
                          <a:latin typeface="Arial" panose="020B0604020202020204" pitchFamily="34" charset="0"/>
                          <a:cs typeface="Arial" panose="020B0604020202020204" pitchFamily="34" charset="0"/>
                        </a:rPr>
                        <a:t>L’auteur est-il connu et reconnu dans son domaine, quel est son métier, est-il un spécialiste ?</a:t>
                      </a:r>
                      <a:endParaRPr lang="fr-FR" sz="19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extLst>
                  <a:ext uri="{0D108BD9-81ED-4DB2-BD59-A6C34878D82A}">
                    <a16:rowId xmlns:a16="http://schemas.microsoft.com/office/drawing/2014/main" val="77218737"/>
                  </a:ext>
                </a:extLst>
              </a:tr>
            </a:tbl>
          </a:graphicData>
        </a:graphic>
      </p:graphicFrame>
    </p:spTree>
    <p:extLst>
      <p:ext uri="{BB962C8B-B14F-4D97-AF65-F5344CB8AC3E}">
        <p14:creationId xmlns:p14="http://schemas.microsoft.com/office/powerpoint/2010/main" val="1359660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8825658" cy="1138881"/>
          </a:xfrm>
        </p:spPr>
        <p:txBody>
          <a:bodyPr>
            <a:normAutofit fontScale="90000"/>
          </a:bodyPr>
          <a:lstStyle/>
          <a:p>
            <a:r>
              <a:rPr lang="fr-FR" sz="4000" b="1" dirty="0"/>
              <a:t>4. Évaluer les résultats d’une recherche</a:t>
            </a:r>
            <a:br>
              <a:rPr lang="fr-FR" sz="4000" b="1" dirty="0"/>
            </a:br>
            <a:r>
              <a:rPr lang="fr-FR" sz="3600" b="1" dirty="0"/>
              <a:t>4.1. Critères d’évaluation</a:t>
            </a:r>
            <a:endParaRPr lang="fr-FR" sz="3600" dirty="0"/>
          </a:p>
        </p:txBody>
      </p:sp>
      <p:graphicFrame>
        <p:nvGraphicFramePr>
          <p:cNvPr id="4" name="Tableau 3">
            <a:extLst>
              <a:ext uri="{FF2B5EF4-FFF2-40B4-BE49-F238E27FC236}">
                <a16:creationId xmlns:a16="http://schemas.microsoft.com/office/drawing/2014/main" id="{CE685D66-859C-4585-BEBA-8E457BE18B5B}"/>
              </a:ext>
            </a:extLst>
          </p:cNvPr>
          <p:cNvGraphicFramePr>
            <a:graphicFrameLocks noGrp="1"/>
          </p:cNvGraphicFramePr>
          <p:nvPr>
            <p:extLst>
              <p:ext uri="{D42A27DB-BD31-4B8C-83A1-F6EECF244321}">
                <p14:modId xmlns:p14="http://schemas.microsoft.com/office/powerpoint/2010/main" val="2836968390"/>
              </p:ext>
            </p:extLst>
          </p:nvPr>
        </p:nvGraphicFramePr>
        <p:xfrm>
          <a:off x="675216" y="1661318"/>
          <a:ext cx="10587567" cy="4104480"/>
        </p:xfrm>
        <a:graphic>
          <a:graphicData uri="http://schemas.openxmlformats.org/drawingml/2006/table">
            <a:tbl>
              <a:tblPr firstRow="1" firstCol="1" bandRow="1">
                <a:tableStyleId>{5C22544A-7EE6-4342-B048-85BDC9FD1C3A}</a:tableStyleId>
              </a:tblPr>
              <a:tblGrid>
                <a:gridCol w="1818217">
                  <a:extLst>
                    <a:ext uri="{9D8B030D-6E8A-4147-A177-3AD203B41FA5}">
                      <a16:colId xmlns:a16="http://schemas.microsoft.com/office/drawing/2014/main" val="3957603710"/>
                    </a:ext>
                  </a:extLst>
                </a:gridCol>
                <a:gridCol w="8769350">
                  <a:extLst>
                    <a:ext uri="{9D8B030D-6E8A-4147-A177-3AD203B41FA5}">
                      <a16:colId xmlns:a16="http://schemas.microsoft.com/office/drawing/2014/main" val="2679681111"/>
                    </a:ext>
                  </a:extLst>
                </a:gridCol>
              </a:tblGrid>
              <a:tr h="501452">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Critères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Indicateurs de qualité</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extLst>
                  <a:ext uri="{0D108BD9-81ED-4DB2-BD59-A6C34878D82A}">
                    <a16:rowId xmlns:a16="http://schemas.microsoft.com/office/drawing/2014/main" val="314176026"/>
                  </a:ext>
                </a:extLst>
              </a:tr>
              <a:tr h="1095766">
                <a:tc>
                  <a:txBody>
                    <a:bodyPr/>
                    <a:lstStyle/>
                    <a:p>
                      <a:pPr algn="ctr">
                        <a:spcBef>
                          <a:spcPts val="200"/>
                        </a:spcBef>
                        <a:spcAft>
                          <a:spcPts val="200"/>
                        </a:spcAft>
                      </a:pPr>
                      <a:r>
                        <a:rPr lang="fr-FR" sz="1800" dirty="0">
                          <a:effectLst/>
                          <a:latin typeface="Arial" panose="020B0604020202020204" pitchFamily="34" charset="0"/>
                          <a:cs typeface="Arial" panose="020B0604020202020204" pitchFamily="34" charset="0"/>
                        </a:rPr>
                        <a:t>qualité </a:t>
                      </a:r>
                    </a:p>
                    <a:p>
                      <a:pPr algn="ctr">
                        <a:spcBef>
                          <a:spcPts val="200"/>
                        </a:spcBef>
                        <a:spcAft>
                          <a:spcPts val="200"/>
                        </a:spcAft>
                      </a:pPr>
                      <a:r>
                        <a:rPr lang="fr-FR" sz="1800" dirty="0">
                          <a:effectLst/>
                          <a:latin typeface="Arial" panose="020B0604020202020204" pitchFamily="34" charset="0"/>
                          <a:cs typeface="Arial" panose="020B0604020202020204" pitchFamily="34" charset="0"/>
                        </a:rPr>
                        <a:t>formelle</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tc>
                  <a:txBody>
                    <a:bodyPr/>
                    <a:lstStyle/>
                    <a:p>
                      <a:pPr>
                        <a:spcBef>
                          <a:spcPts val="0"/>
                        </a:spcBef>
                        <a:spcAft>
                          <a:spcPts val="200"/>
                        </a:spcAft>
                      </a:pPr>
                      <a:r>
                        <a:rPr lang="fr-FR" sz="1800" dirty="0">
                          <a:effectLst/>
                          <a:latin typeface="Arial" panose="020B0604020202020204" pitchFamily="34" charset="0"/>
                          <a:cs typeface="Arial" panose="020B0604020202020204" pitchFamily="34" charset="0"/>
                        </a:rPr>
                        <a:t>Le style, l’aisance de rédaction, l’orthographe sont des indicateurs du sérieux de l’information.</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extLst>
                  <a:ext uri="{0D108BD9-81ED-4DB2-BD59-A6C34878D82A}">
                    <a16:rowId xmlns:a16="http://schemas.microsoft.com/office/drawing/2014/main" val="2663359566"/>
                  </a:ext>
                </a:extLst>
              </a:tr>
              <a:tr h="1002905">
                <a:tc>
                  <a:txBody>
                    <a:bodyPr/>
                    <a:lstStyle/>
                    <a:p>
                      <a:pPr algn="ctr">
                        <a:spcBef>
                          <a:spcPts val="200"/>
                        </a:spcBef>
                        <a:spcAft>
                          <a:spcPts val="200"/>
                        </a:spcAft>
                      </a:pPr>
                      <a:r>
                        <a:rPr lang="fr-FR" sz="1800" dirty="0">
                          <a:effectLst/>
                          <a:latin typeface="Arial" panose="020B0604020202020204" pitchFamily="34" charset="0"/>
                          <a:cs typeface="Arial" panose="020B0604020202020204" pitchFamily="34" charset="0"/>
                        </a:rPr>
                        <a:t>Date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tc>
                  <a:txBody>
                    <a:bodyPr/>
                    <a:lstStyle/>
                    <a:p>
                      <a:pPr>
                        <a:spcBef>
                          <a:spcPts val="0"/>
                        </a:spcBef>
                        <a:spcAft>
                          <a:spcPts val="200"/>
                        </a:spcAft>
                      </a:pPr>
                      <a:r>
                        <a:rPr lang="fr-FR" sz="1800" dirty="0">
                          <a:effectLst/>
                          <a:latin typeface="Arial" panose="020B0604020202020204" pitchFamily="34" charset="0"/>
                          <a:cs typeface="Arial" panose="020B0604020202020204" pitchFamily="34" charset="0"/>
                        </a:rPr>
                        <a:t>La date est un indicateur d’obsolescence de l’information. L’information </a:t>
                      </a:r>
                      <a:r>
                        <a:rPr lang="fr-FR" sz="1800" dirty="0" err="1">
                          <a:effectLst/>
                          <a:latin typeface="Arial" panose="020B0604020202020204" pitchFamily="34" charset="0"/>
                          <a:cs typeface="Arial" panose="020B0604020202020204" pitchFamily="34" charset="0"/>
                        </a:rPr>
                        <a:t>fait-elle</a:t>
                      </a:r>
                      <a:r>
                        <a:rPr lang="fr-FR" sz="1800" dirty="0">
                          <a:effectLst/>
                          <a:latin typeface="Arial" panose="020B0604020202020204" pitchFamily="34" charset="0"/>
                          <a:cs typeface="Arial" panose="020B0604020202020204" pitchFamily="34" charset="0"/>
                        </a:rPr>
                        <a:t> l’objet de mise à jour régulière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extLst>
                  <a:ext uri="{0D108BD9-81ED-4DB2-BD59-A6C34878D82A}">
                    <a16:rowId xmlns:a16="http://schemas.microsoft.com/office/drawing/2014/main" val="2165945529"/>
                  </a:ext>
                </a:extLst>
              </a:tr>
              <a:tr h="1002905">
                <a:tc>
                  <a:txBody>
                    <a:bodyPr/>
                    <a:lstStyle/>
                    <a:p>
                      <a:pPr algn="ctr">
                        <a:spcBef>
                          <a:spcPts val="200"/>
                        </a:spcBef>
                        <a:spcAft>
                          <a:spcPts val="200"/>
                        </a:spcAft>
                      </a:pPr>
                      <a:r>
                        <a:rPr lang="fr-FR" sz="1800" dirty="0">
                          <a:effectLst/>
                          <a:latin typeface="Arial" panose="020B0604020202020204" pitchFamily="34" charset="0"/>
                          <a:cs typeface="Arial" panose="020B0604020202020204" pitchFamily="34" charset="0"/>
                        </a:rPr>
                        <a:t>Objectif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tc>
                  <a:txBody>
                    <a:bodyPr/>
                    <a:lstStyle/>
                    <a:p>
                      <a:pPr>
                        <a:spcBef>
                          <a:spcPts val="200"/>
                        </a:spcBef>
                        <a:spcAft>
                          <a:spcPts val="200"/>
                        </a:spcAft>
                      </a:pPr>
                      <a:r>
                        <a:rPr lang="fr-FR" sz="1800">
                          <a:effectLst/>
                          <a:latin typeface="Arial" panose="020B0604020202020204" pitchFamily="34" charset="0"/>
                          <a:cs typeface="Arial" panose="020B0604020202020204" pitchFamily="34" charset="0"/>
                        </a:rPr>
                        <a:t>Convaincre ou informer : est-ce un site militant, politique, commercial ? Ce type d’information renseigne sur les mobiles du site et de son auteur.</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extLst>
                  <a:ext uri="{0D108BD9-81ED-4DB2-BD59-A6C34878D82A}">
                    <a16:rowId xmlns:a16="http://schemas.microsoft.com/office/drawing/2014/main" val="3008324154"/>
                  </a:ext>
                </a:extLst>
              </a:tr>
              <a:tr h="501452">
                <a:tc>
                  <a:txBody>
                    <a:bodyPr/>
                    <a:lstStyle/>
                    <a:p>
                      <a:pPr algn="ctr">
                        <a:spcBef>
                          <a:spcPts val="200"/>
                        </a:spcBef>
                        <a:spcAft>
                          <a:spcPts val="200"/>
                        </a:spcAft>
                      </a:pPr>
                      <a:r>
                        <a:rPr lang="fr-FR" sz="1800" dirty="0">
                          <a:effectLst/>
                          <a:latin typeface="Arial" panose="020B0604020202020204" pitchFamily="34" charset="0"/>
                          <a:cs typeface="Arial" panose="020B0604020202020204" pitchFamily="34" charset="0"/>
                        </a:rPr>
                        <a:t>Public visé</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nchor="ctr"/>
                </a:tc>
                <a:tc>
                  <a:txBody>
                    <a:bodyPr/>
                    <a:lstStyle/>
                    <a:p>
                      <a:pPr>
                        <a:spcBef>
                          <a:spcPts val="200"/>
                        </a:spcBef>
                        <a:spcAft>
                          <a:spcPts val="200"/>
                        </a:spcAft>
                      </a:pPr>
                      <a:r>
                        <a:rPr lang="fr-FR" sz="1800" dirty="0">
                          <a:effectLst/>
                          <a:latin typeface="Arial" panose="020B0604020202020204" pitchFamily="34" charset="0"/>
                          <a:cs typeface="Arial" panose="020B0604020202020204" pitchFamily="34" charset="0"/>
                        </a:rPr>
                        <a:t>Le site s’adresse-t-il à tous ou à des spécialistes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0258" marR="60258" marT="0" marB="0"/>
                </a:tc>
                <a:extLst>
                  <a:ext uri="{0D108BD9-81ED-4DB2-BD59-A6C34878D82A}">
                    <a16:rowId xmlns:a16="http://schemas.microsoft.com/office/drawing/2014/main" val="2108951251"/>
                  </a:ext>
                </a:extLst>
              </a:tr>
            </a:tbl>
          </a:graphicData>
        </a:graphic>
      </p:graphicFrame>
    </p:spTree>
    <p:extLst>
      <p:ext uri="{BB962C8B-B14F-4D97-AF65-F5344CB8AC3E}">
        <p14:creationId xmlns:p14="http://schemas.microsoft.com/office/powerpoint/2010/main" val="1116026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8825658" cy="1138881"/>
          </a:xfrm>
        </p:spPr>
        <p:txBody>
          <a:bodyPr>
            <a:normAutofit fontScale="90000"/>
          </a:bodyPr>
          <a:lstStyle/>
          <a:p>
            <a:r>
              <a:rPr lang="fr-FR" sz="4000" b="1" dirty="0"/>
              <a:t>4. Évaluer les résultats d’une recherche</a:t>
            </a:r>
            <a:br>
              <a:rPr lang="fr-FR" sz="4000" b="1" dirty="0"/>
            </a:br>
            <a:r>
              <a:rPr lang="fr-FR" sz="3600" b="1" dirty="0"/>
              <a:t>4.2. Les règles de publication</a:t>
            </a:r>
            <a:endParaRPr lang="fr-FR" sz="3600" dirty="0"/>
          </a:p>
        </p:txBody>
      </p:sp>
      <p:sp>
        <p:nvSpPr>
          <p:cNvPr id="3" name="Rectangle 2">
            <a:extLst>
              <a:ext uri="{FF2B5EF4-FFF2-40B4-BE49-F238E27FC236}">
                <a16:creationId xmlns:a16="http://schemas.microsoft.com/office/drawing/2014/main" id="{D2770F10-6EBC-48B3-A7AC-A5B7B9422CF4}"/>
              </a:ext>
            </a:extLst>
          </p:cNvPr>
          <p:cNvSpPr/>
          <p:nvPr/>
        </p:nvSpPr>
        <p:spPr>
          <a:xfrm>
            <a:off x="1210732" y="1786468"/>
            <a:ext cx="9317567" cy="2985433"/>
          </a:xfrm>
          <a:prstGeom prst="rect">
            <a:avLst/>
          </a:prstGeom>
        </p:spPr>
        <p:txBody>
          <a:bodyPr wrap="square">
            <a:spAutoFit/>
          </a:bodyPr>
          <a:lstStyle/>
          <a:p>
            <a:pPr algn="ctr">
              <a:spcBef>
                <a:spcPts val="6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Les informations accessibles sur le Net sont le plus souvent contenues sur des pages référencées par les moteurs de recherche. </a:t>
            </a:r>
          </a:p>
          <a:p>
            <a:pPr algn="ctr">
              <a:spcBef>
                <a:spcPts val="600"/>
              </a:spcBef>
              <a:spcAft>
                <a:spcPts val="600"/>
              </a:spcAft>
            </a:pPr>
            <a:endParaRPr lang="fr-FR" sz="2400" dirty="0">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Selon l’organisation et la nature de l’organisme qui administre un site des protocoles de sécurité peuvent être mis en place pour garantir la fiabilité des informations diffusées sur le site.</a:t>
            </a:r>
          </a:p>
        </p:txBody>
      </p:sp>
    </p:spTree>
    <p:extLst>
      <p:ext uri="{BB962C8B-B14F-4D97-AF65-F5344CB8AC3E}">
        <p14:creationId xmlns:p14="http://schemas.microsoft.com/office/powerpoint/2010/main" val="401190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8825658" cy="1138881"/>
          </a:xfrm>
        </p:spPr>
        <p:txBody>
          <a:bodyPr>
            <a:normAutofit fontScale="90000"/>
          </a:bodyPr>
          <a:lstStyle/>
          <a:p>
            <a:r>
              <a:rPr lang="fr-FR" sz="4000" b="1" dirty="0"/>
              <a:t>4. Évaluer les résultats d’une recherche</a:t>
            </a:r>
            <a:br>
              <a:rPr lang="fr-FR" sz="4000" b="1" dirty="0"/>
            </a:br>
            <a:r>
              <a:rPr lang="fr-FR" sz="3600" b="1" dirty="0"/>
              <a:t>4.2. Les règles de publication</a:t>
            </a:r>
            <a:endParaRPr lang="fr-FR" sz="3600" dirty="0"/>
          </a:p>
        </p:txBody>
      </p:sp>
      <p:graphicFrame>
        <p:nvGraphicFramePr>
          <p:cNvPr id="4" name="Tableau 3">
            <a:extLst>
              <a:ext uri="{FF2B5EF4-FFF2-40B4-BE49-F238E27FC236}">
                <a16:creationId xmlns:a16="http://schemas.microsoft.com/office/drawing/2014/main" id="{3145522A-CF96-418D-A13B-EC16669C8BBF}"/>
              </a:ext>
            </a:extLst>
          </p:cNvPr>
          <p:cNvGraphicFramePr>
            <a:graphicFrameLocks noGrp="1"/>
          </p:cNvGraphicFramePr>
          <p:nvPr>
            <p:extLst>
              <p:ext uri="{D42A27DB-BD31-4B8C-83A1-F6EECF244321}">
                <p14:modId xmlns:p14="http://schemas.microsoft.com/office/powerpoint/2010/main" val="1391767157"/>
              </p:ext>
            </p:extLst>
          </p:nvPr>
        </p:nvGraphicFramePr>
        <p:xfrm>
          <a:off x="681036" y="1456267"/>
          <a:ext cx="10875963" cy="4559300"/>
        </p:xfrm>
        <a:graphic>
          <a:graphicData uri="http://schemas.openxmlformats.org/drawingml/2006/table">
            <a:tbl>
              <a:tblPr firstRow="1" firstCol="1" bandRow="1">
                <a:tableStyleId>{5C22544A-7EE6-4342-B048-85BDC9FD1C3A}</a:tableStyleId>
              </a:tblPr>
              <a:tblGrid>
                <a:gridCol w="1720508">
                  <a:extLst>
                    <a:ext uri="{9D8B030D-6E8A-4147-A177-3AD203B41FA5}">
                      <a16:colId xmlns:a16="http://schemas.microsoft.com/office/drawing/2014/main" val="1111922347"/>
                    </a:ext>
                  </a:extLst>
                </a:gridCol>
                <a:gridCol w="9155455">
                  <a:extLst>
                    <a:ext uri="{9D8B030D-6E8A-4147-A177-3AD203B41FA5}">
                      <a16:colId xmlns:a16="http://schemas.microsoft.com/office/drawing/2014/main" val="3703914809"/>
                    </a:ext>
                  </a:extLst>
                </a:gridCol>
              </a:tblGrid>
              <a:tr h="713720">
                <a:tc>
                  <a:txBody>
                    <a:bodyPr/>
                    <a:lstStyle/>
                    <a:p>
                      <a:pPr algn="ctr">
                        <a:spcBef>
                          <a:spcPts val="600"/>
                        </a:spcBef>
                        <a:spcAft>
                          <a:spcPts val="600"/>
                        </a:spcAft>
                      </a:pPr>
                      <a:r>
                        <a:rPr lang="fr-FR" sz="2000" dirty="0">
                          <a:effectLst/>
                          <a:latin typeface="Arial" panose="020B0604020202020204" pitchFamily="34" charset="0"/>
                          <a:cs typeface="Arial" panose="020B0604020202020204" pitchFamily="34" charset="0"/>
                        </a:rPr>
                        <a:t>Procédures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600"/>
                        </a:spcBef>
                        <a:spcAft>
                          <a:spcPts val="600"/>
                        </a:spcAft>
                      </a:pPr>
                      <a:r>
                        <a:rPr lang="fr-FR" sz="2000" dirty="0">
                          <a:effectLst/>
                          <a:latin typeface="Arial" panose="020B0604020202020204" pitchFamily="34" charset="0"/>
                          <a:cs typeface="Arial" panose="020B0604020202020204" pitchFamily="34" charset="0"/>
                        </a:rPr>
                        <a:t>Caractéristiques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792777921"/>
                  </a:ext>
                </a:extLst>
              </a:tr>
              <a:tr h="3845580">
                <a:tc>
                  <a:txBody>
                    <a:bodyPr/>
                    <a:lstStyle/>
                    <a:p>
                      <a:pPr algn="ctr">
                        <a:spcAft>
                          <a:spcPts val="0"/>
                        </a:spcAft>
                      </a:pPr>
                      <a:r>
                        <a:rPr lang="fr-FR" sz="1800" dirty="0">
                          <a:effectLst/>
                          <a:latin typeface="Arial" panose="020B0604020202020204" pitchFamily="34" charset="0"/>
                          <a:cs typeface="Arial" panose="020B0604020202020204" pitchFamily="34" charset="0"/>
                        </a:rPr>
                        <a:t>Pas ou peu </a:t>
                      </a:r>
                    </a:p>
                    <a:p>
                      <a:pPr algn="ctr">
                        <a:spcAft>
                          <a:spcPts val="0"/>
                        </a:spcAft>
                      </a:pPr>
                      <a:r>
                        <a:rPr lang="fr-FR" sz="1800" dirty="0">
                          <a:effectLst/>
                          <a:latin typeface="Arial" panose="020B0604020202020204" pitchFamily="34" charset="0"/>
                          <a:cs typeface="Arial" panose="020B0604020202020204" pitchFamily="34" charset="0"/>
                        </a:rPr>
                        <a:t>de contrôles</a:t>
                      </a:r>
                    </a:p>
                    <a:p>
                      <a:pPr>
                        <a:spcAft>
                          <a:spcPts val="0"/>
                        </a:spcAft>
                      </a:pPr>
                      <a:r>
                        <a:rPr lang="fr-FR" sz="1800" dirty="0">
                          <a:effectLst/>
                          <a:latin typeface="Arial" panose="020B0604020202020204" pitchFamily="34" charset="0"/>
                          <a:cs typeface="Arial" panose="020B0604020202020204" pitchFamily="34" charset="0"/>
                        </a:rPr>
                        <a: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1200"/>
                        </a:spcBef>
                        <a:spcAft>
                          <a:spcPts val="300"/>
                        </a:spcAft>
                      </a:pPr>
                      <a:r>
                        <a:rPr lang="fr-FR" sz="1800" dirty="0">
                          <a:effectLst/>
                          <a:latin typeface="Arial" panose="020B0604020202020204" pitchFamily="34" charset="0"/>
                          <a:cs typeface="Arial" panose="020B0604020202020204" pitchFamily="34" charset="0"/>
                        </a:rPr>
                        <a:t>Les </a:t>
                      </a:r>
                      <a:r>
                        <a:rPr lang="fr-FR" sz="1800" b="1" dirty="0">
                          <a:effectLst/>
                          <a:latin typeface="Arial" panose="020B0604020202020204" pitchFamily="34" charset="0"/>
                          <a:cs typeface="Arial" panose="020B0604020202020204" pitchFamily="34" charset="0"/>
                        </a:rPr>
                        <a:t>sites personnels </a:t>
                      </a:r>
                      <a:r>
                        <a:rPr lang="fr-FR" sz="1800" dirty="0">
                          <a:effectLst/>
                          <a:latin typeface="Arial" panose="020B0604020202020204" pitchFamily="34" charset="0"/>
                          <a:cs typeface="Arial" panose="020B0604020202020204" pitchFamily="34" charset="0"/>
                        </a:rPr>
                        <a:t>ne font en général, l’objet d’aucune validation des données mises en ligne par l’auteur. Le meilleur peut y côtoyer le pire et il vaut mieux être sur ses gardes.</a:t>
                      </a:r>
                    </a:p>
                    <a:p>
                      <a:pPr algn="just">
                        <a:spcBef>
                          <a:spcPts val="1200"/>
                        </a:spcBef>
                        <a:spcAft>
                          <a:spcPts val="300"/>
                        </a:spcAft>
                      </a:pPr>
                      <a:r>
                        <a:rPr lang="fr-FR" sz="1800" dirty="0">
                          <a:effectLst/>
                          <a:latin typeface="Arial" panose="020B0604020202020204" pitchFamily="34" charset="0"/>
                          <a:cs typeface="Arial" panose="020B0604020202020204" pitchFamily="34" charset="0"/>
                        </a:rPr>
                        <a:t>Les </a:t>
                      </a:r>
                      <a:r>
                        <a:rPr lang="fr-FR" sz="1800" b="1" dirty="0">
                          <a:effectLst/>
                          <a:latin typeface="Arial" panose="020B0604020202020204" pitchFamily="34" charset="0"/>
                          <a:cs typeface="Arial" panose="020B0604020202020204" pitchFamily="34" charset="0"/>
                        </a:rPr>
                        <a:t>sites d’entreprise ou commerciaux </a:t>
                      </a:r>
                      <a:r>
                        <a:rPr lang="fr-FR" sz="1800" dirty="0">
                          <a:effectLst/>
                          <a:latin typeface="Arial" panose="020B0604020202020204" pitchFamily="34" charset="0"/>
                          <a:cs typeface="Arial" panose="020B0604020202020204" pitchFamily="34" charset="0"/>
                        </a:rPr>
                        <a:t>peuvent faire l’objet de contrôles et de validation avant mise en ligne. C’est souvent le cas des entreprises soumises aux normes ISO. Leurs contenus engagent juridiquement la société.</a:t>
                      </a:r>
                    </a:p>
                    <a:p>
                      <a:pPr algn="just">
                        <a:spcBef>
                          <a:spcPts val="1200"/>
                        </a:spcBef>
                        <a:spcAft>
                          <a:spcPts val="300"/>
                        </a:spcAft>
                      </a:pPr>
                      <a:r>
                        <a:rPr lang="fr-FR" sz="1800" dirty="0">
                          <a:effectLst/>
                          <a:latin typeface="Arial" panose="020B0604020202020204" pitchFamily="34" charset="0"/>
                          <a:cs typeface="Arial" panose="020B0604020202020204" pitchFamily="34" charset="0"/>
                        </a:rPr>
                        <a:t>Les </a:t>
                      </a:r>
                      <a:r>
                        <a:rPr lang="fr-FR" sz="1800" b="1" dirty="0">
                          <a:effectLst/>
                          <a:latin typeface="Arial" panose="020B0604020202020204" pitchFamily="34" charset="0"/>
                          <a:cs typeface="Arial" panose="020B0604020202020204" pitchFamily="34" charset="0"/>
                        </a:rPr>
                        <a:t>sites d’opinion et les réseaux sociaux </a:t>
                      </a:r>
                      <a:r>
                        <a:rPr lang="fr-FR" sz="1800" dirty="0">
                          <a:effectLst/>
                          <a:latin typeface="Arial" panose="020B0604020202020204" pitchFamily="34" charset="0"/>
                          <a:cs typeface="Arial" panose="020B0604020202020204" pitchFamily="34" charset="0"/>
                        </a:rPr>
                        <a:t>sont libres, mais il existe souvent des modérateurs dont le travail consiste à filtrer, a priori ou a posteriori, les contenus litigieux : négationniste, conspirationniste, raciste, violent, ordurier, fake news, deepfake… Ces sites peuvent être populaires (Facebook, Instagram, YouTube, Twitter…) mais les informations mises en ligne doivent être contrôlées par l’internaute.</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36906610"/>
                  </a:ext>
                </a:extLst>
              </a:tr>
            </a:tbl>
          </a:graphicData>
        </a:graphic>
      </p:graphicFrame>
    </p:spTree>
    <p:extLst>
      <p:ext uri="{BB962C8B-B14F-4D97-AF65-F5344CB8AC3E}">
        <p14:creationId xmlns:p14="http://schemas.microsoft.com/office/powerpoint/2010/main" val="775070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8825658" cy="1138881"/>
          </a:xfrm>
        </p:spPr>
        <p:txBody>
          <a:bodyPr>
            <a:normAutofit fontScale="90000"/>
          </a:bodyPr>
          <a:lstStyle/>
          <a:p>
            <a:r>
              <a:rPr lang="fr-FR" sz="4000" b="1" dirty="0"/>
              <a:t>4. Évaluer les résultats d’une recherche</a:t>
            </a:r>
            <a:br>
              <a:rPr lang="fr-FR" sz="4000" b="1" dirty="0"/>
            </a:br>
            <a:r>
              <a:rPr lang="fr-FR" sz="3600" b="1" dirty="0"/>
              <a:t>4.2. Les règles de publication</a:t>
            </a:r>
            <a:endParaRPr lang="fr-FR" sz="3600" dirty="0"/>
          </a:p>
        </p:txBody>
      </p:sp>
      <p:graphicFrame>
        <p:nvGraphicFramePr>
          <p:cNvPr id="4" name="Tableau 3">
            <a:extLst>
              <a:ext uri="{FF2B5EF4-FFF2-40B4-BE49-F238E27FC236}">
                <a16:creationId xmlns:a16="http://schemas.microsoft.com/office/drawing/2014/main" id="{3145522A-CF96-418D-A13B-EC16669C8BBF}"/>
              </a:ext>
            </a:extLst>
          </p:cNvPr>
          <p:cNvGraphicFramePr>
            <a:graphicFrameLocks noGrp="1"/>
          </p:cNvGraphicFramePr>
          <p:nvPr>
            <p:extLst>
              <p:ext uri="{D42A27DB-BD31-4B8C-83A1-F6EECF244321}">
                <p14:modId xmlns:p14="http://schemas.microsoft.com/office/powerpoint/2010/main" val="4023382546"/>
              </p:ext>
            </p:extLst>
          </p:nvPr>
        </p:nvGraphicFramePr>
        <p:xfrm>
          <a:off x="655637" y="1485900"/>
          <a:ext cx="11083396" cy="4826000"/>
        </p:xfrm>
        <a:graphic>
          <a:graphicData uri="http://schemas.openxmlformats.org/drawingml/2006/table">
            <a:tbl>
              <a:tblPr firstRow="1" firstCol="1" bandRow="1">
                <a:tableStyleId>{5C22544A-7EE6-4342-B048-85BDC9FD1C3A}</a:tableStyleId>
              </a:tblPr>
              <a:tblGrid>
                <a:gridCol w="1712092">
                  <a:extLst>
                    <a:ext uri="{9D8B030D-6E8A-4147-A177-3AD203B41FA5}">
                      <a16:colId xmlns:a16="http://schemas.microsoft.com/office/drawing/2014/main" val="1111922347"/>
                    </a:ext>
                  </a:extLst>
                </a:gridCol>
                <a:gridCol w="9371304">
                  <a:extLst>
                    <a:ext uri="{9D8B030D-6E8A-4147-A177-3AD203B41FA5}">
                      <a16:colId xmlns:a16="http://schemas.microsoft.com/office/drawing/2014/main" val="3703914809"/>
                    </a:ext>
                  </a:extLst>
                </a:gridCol>
              </a:tblGrid>
              <a:tr h="621650">
                <a:tc>
                  <a:txBody>
                    <a:bodyPr/>
                    <a:lstStyle/>
                    <a:p>
                      <a:pPr algn="ctr">
                        <a:spcBef>
                          <a:spcPts val="600"/>
                        </a:spcBef>
                        <a:spcAft>
                          <a:spcPts val="600"/>
                        </a:spcAft>
                      </a:pPr>
                      <a:r>
                        <a:rPr lang="fr-FR" sz="2000" dirty="0">
                          <a:effectLst/>
                          <a:latin typeface="Arial" panose="020B0604020202020204" pitchFamily="34" charset="0"/>
                          <a:cs typeface="Arial" panose="020B0604020202020204" pitchFamily="34" charset="0"/>
                        </a:rPr>
                        <a:t>Procédures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600"/>
                        </a:spcBef>
                        <a:spcAft>
                          <a:spcPts val="600"/>
                        </a:spcAft>
                      </a:pPr>
                      <a:r>
                        <a:rPr lang="fr-FR" sz="2000" dirty="0">
                          <a:effectLst/>
                          <a:latin typeface="Arial" panose="020B0604020202020204" pitchFamily="34" charset="0"/>
                          <a:cs typeface="Arial" panose="020B0604020202020204" pitchFamily="34" charset="0"/>
                        </a:rPr>
                        <a:t>Caractéristiques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792777921"/>
                  </a:ext>
                </a:extLst>
              </a:tr>
              <a:tr h="1275504">
                <a:tc>
                  <a:txBody>
                    <a:bodyPr/>
                    <a:lstStyle/>
                    <a:p>
                      <a:pPr algn="ctr">
                        <a:spcAft>
                          <a:spcPts val="0"/>
                        </a:spcAft>
                      </a:pPr>
                      <a:r>
                        <a:rPr lang="fr-FR" sz="1800" dirty="0">
                          <a:effectLst/>
                          <a:latin typeface="Arial" panose="020B0604020202020204" pitchFamily="34" charset="0"/>
                          <a:cs typeface="Arial" panose="020B0604020202020204" pitchFamily="34" charset="0"/>
                        </a:rPr>
                        <a:t>Contrôle </a:t>
                      </a:r>
                    </a:p>
                    <a:p>
                      <a:pPr algn="ctr">
                        <a:spcAft>
                          <a:spcPts val="0"/>
                        </a:spcAft>
                      </a:pPr>
                      <a:r>
                        <a:rPr lang="fr-FR" sz="1800" dirty="0">
                          <a:effectLst/>
                          <a:latin typeface="Arial" panose="020B0604020202020204" pitchFamily="34" charset="0"/>
                          <a:cs typeface="Arial" panose="020B0604020202020204" pitchFamily="34" charset="0"/>
                        </a:rPr>
                        <a:t>sérieux</a:t>
                      </a:r>
                    </a:p>
                    <a:p>
                      <a:pPr algn="ctr">
                        <a:spcAft>
                          <a:spcPts val="0"/>
                        </a:spcAft>
                      </a:pPr>
                      <a:r>
                        <a:rPr lang="fr-FR" sz="1800" dirty="0">
                          <a:effectLst/>
                          <a:latin typeface="Arial" panose="020B0604020202020204" pitchFamily="34" charset="0"/>
                          <a:cs typeface="Arial" panose="020B0604020202020204" pitchFamily="34" charset="0"/>
                        </a:rPr>
                        <a: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1800" dirty="0">
                          <a:effectLst/>
                          <a:latin typeface="Arial" panose="020B0604020202020204" pitchFamily="34" charset="0"/>
                          <a:cs typeface="Arial" panose="020B0604020202020204" pitchFamily="34" charset="0"/>
                        </a:rPr>
                        <a:t>Les publications scientifiques et universitaires font souvent l'objet d'un processus de relecture par les pairs (spécialistes du domaine). C'est une garantie de fiabilité.</a:t>
                      </a:r>
                    </a:p>
                    <a:p>
                      <a:pPr algn="just">
                        <a:spcBef>
                          <a:spcPts val="300"/>
                        </a:spcBef>
                        <a:spcAft>
                          <a:spcPts val="300"/>
                        </a:spcAft>
                      </a:pPr>
                      <a:r>
                        <a:rPr lang="fr-FR" sz="1800" dirty="0">
                          <a:effectLst/>
                          <a:latin typeface="Arial" panose="020B0604020202020204" pitchFamily="34" charset="0"/>
                          <a:cs typeface="Arial" panose="020B0604020202020204" pitchFamily="34" charset="0"/>
                        </a:rPr>
                        <a:t>Les informations diffusées sur les sites institutionnels sont normalement validées au sein de l'institution, avant diffusion : loi, décret, réglementation, etc.</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19988349"/>
                  </a:ext>
                </a:extLst>
              </a:tr>
              <a:tr h="2928846">
                <a:tc>
                  <a:txBody>
                    <a:bodyPr/>
                    <a:lstStyle/>
                    <a:p>
                      <a:pPr algn="ctr">
                        <a:spcAft>
                          <a:spcPts val="0"/>
                        </a:spcAft>
                      </a:pPr>
                      <a:r>
                        <a:rPr lang="fr-FR" sz="1800" dirty="0">
                          <a:effectLst/>
                          <a:latin typeface="Arial" panose="020B0604020202020204" pitchFamily="34" charset="0"/>
                          <a:cs typeface="Arial" panose="020B0604020202020204" pitchFamily="34" charset="0"/>
                        </a:rPr>
                        <a:t>Contrôle</a:t>
                      </a:r>
                    </a:p>
                    <a:p>
                      <a:pPr algn="ctr">
                        <a:spcAft>
                          <a:spcPts val="0"/>
                        </a:spcAft>
                      </a:pPr>
                      <a:r>
                        <a:rPr lang="fr-FR" sz="1800" dirty="0">
                          <a:effectLst/>
                          <a:latin typeface="Arial" panose="020B0604020202020204" pitchFamily="34" charset="0"/>
                          <a:cs typeface="Arial" panose="020B0604020202020204" pitchFamily="34" charset="0"/>
                        </a:rPr>
                        <a:t>spécifiques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0"/>
                        </a:spcAft>
                      </a:pPr>
                      <a:r>
                        <a:rPr lang="fr-FR" sz="1800" dirty="0">
                          <a:effectLst/>
                          <a:latin typeface="Arial" panose="020B0604020202020204" pitchFamily="34" charset="0"/>
                          <a:cs typeface="Arial" panose="020B0604020202020204" pitchFamily="34" charset="0"/>
                        </a:rPr>
                        <a:t>Les contenus des sites participatifs et collaboratifs sont publiés par des contributeurs. C’est le cas des Wiki dont Wikipédia est le plus connu. Ces sites ont des processus de validation spécifiques destinés à fiabiliser les contenus. Les contributeurs doivent respecter un code de déontologie ou une charte rédactionnelle, dont les principales caractéristiques sont les suivantes :</a:t>
                      </a:r>
                    </a:p>
                    <a:p>
                      <a:pPr marL="342900" lvl="0" indent="-342900" algn="just" fontAlgn="ctr">
                        <a:spcBef>
                          <a:spcPts val="0"/>
                        </a:spcBef>
                        <a:spcAft>
                          <a:spcPts val="0"/>
                        </a:spcAft>
                        <a:buFont typeface="Symbol" panose="05050102010706020507" pitchFamily="18" charset="2"/>
                        <a:buChar char=""/>
                      </a:pPr>
                      <a:r>
                        <a:rPr lang="fr-FR" sz="1800" dirty="0">
                          <a:effectLst/>
                          <a:latin typeface="Arial" panose="020B0604020202020204" pitchFamily="34" charset="0"/>
                          <a:cs typeface="Arial" panose="020B0604020202020204" pitchFamily="34" charset="0"/>
                        </a:rPr>
                        <a:t>respect du droit de la création (pas de copié-collé), </a:t>
                      </a:r>
                    </a:p>
                    <a:p>
                      <a:pPr marL="342900" lvl="0" indent="-342900" algn="just" fontAlgn="ctr">
                        <a:spcBef>
                          <a:spcPts val="0"/>
                        </a:spcBef>
                        <a:spcAft>
                          <a:spcPts val="0"/>
                        </a:spcAft>
                        <a:buFont typeface="Symbol" panose="05050102010706020507" pitchFamily="18" charset="2"/>
                        <a:buChar char=""/>
                      </a:pPr>
                      <a:r>
                        <a:rPr lang="fr-FR" sz="1800" dirty="0">
                          <a:effectLst/>
                          <a:latin typeface="Arial" panose="020B0604020202020204" pitchFamily="34" charset="0"/>
                          <a:cs typeface="Arial" panose="020B0604020202020204" pitchFamily="34" charset="0"/>
                        </a:rPr>
                        <a:t>citation des sources, </a:t>
                      </a:r>
                    </a:p>
                    <a:p>
                      <a:pPr marL="342900" lvl="0" indent="-342900" algn="just" fontAlgn="ctr">
                        <a:spcBef>
                          <a:spcPts val="0"/>
                        </a:spcBef>
                        <a:spcAft>
                          <a:spcPts val="0"/>
                        </a:spcAft>
                        <a:buFont typeface="Symbol" panose="05050102010706020507" pitchFamily="18" charset="2"/>
                        <a:buChar char=""/>
                      </a:pPr>
                      <a:r>
                        <a:rPr lang="fr-FR" sz="1800" dirty="0">
                          <a:effectLst/>
                          <a:latin typeface="Arial" panose="020B0604020202020204" pitchFamily="34" charset="0"/>
                          <a:cs typeface="Arial" panose="020B0604020202020204" pitchFamily="34" charset="0"/>
                        </a:rPr>
                        <a:t>neutralité des avis : la propagande et les débats d'opinion sont interdits.</a:t>
                      </a:r>
                    </a:p>
                    <a:p>
                      <a:pPr algn="just">
                        <a:spcBef>
                          <a:spcPts val="0"/>
                        </a:spcBef>
                        <a:spcAft>
                          <a:spcPts val="0"/>
                        </a:spcAft>
                      </a:pPr>
                      <a:r>
                        <a:rPr lang="fr-FR" sz="1800" dirty="0">
                          <a:effectLst/>
                          <a:latin typeface="Arial" panose="020B0604020202020204" pitchFamily="34" charset="0"/>
                          <a:cs typeface="Arial" panose="020B0604020202020204" pitchFamily="34" charset="0"/>
                        </a:rPr>
                        <a:t>Un collectif organise une modération des articles créés ou modifiés, mais cela ne garantit pas toujours la fiabilité ou la neutralité.</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64102615"/>
                  </a:ext>
                </a:extLst>
              </a:tr>
            </a:tbl>
          </a:graphicData>
        </a:graphic>
      </p:graphicFrame>
    </p:spTree>
    <p:extLst>
      <p:ext uri="{BB962C8B-B14F-4D97-AF65-F5344CB8AC3E}">
        <p14:creationId xmlns:p14="http://schemas.microsoft.com/office/powerpoint/2010/main" val="10155760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69</TotalTime>
  <Words>755</Words>
  <Application>Microsoft Office PowerPoint</Application>
  <PresentationFormat>Grand écran</PresentationFormat>
  <Paragraphs>65</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Century Gothic</vt:lpstr>
      <vt:lpstr>Symbol</vt:lpstr>
      <vt:lpstr>Wingdings 3</vt:lpstr>
      <vt:lpstr>Ion</vt:lpstr>
      <vt:lpstr>4. Évaluer les résultats d’une recherche 4.1. Critères d’évaluation</vt:lpstr>
      <vt:lpstr>4. Évaluer les résultats d’une recherche 4.1. Critères d’évaluation</vt:lpstr>
      <vt:lpstr>4. Évaluer les résultats d’une recherche 4.1. Critères d’évaluation</vt:lpstr>
      <vt:lpstr>4. Évaluer les résultats d’une recherche 4.2. Les règles de publication</vt:lpstr>
      <vt:lpstr>4. Évaluer les résultats d’une recherche 4.2. Les règles de publication</vt:lpstr>
      <vt:lpstr>4. Évaluer les résultats d’une recherche 4.2. Les règles de publication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10</cp:revision>
  <dcterms:created xsi:type="dcterms:W3CDTF">2014-01-16T23:14:09Z</dcterms:created>
  <dcterms:modified xsi:type="dcterms:W3CDTF">2024-01-10T08:40:36Z</dcterms:modified>
</cp:coreProperties>
</file>