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0" r:id="rId3"/>
    <p:sldId id="256" r:id="rId4"/>
    <p:sldId id="257" r:id="rId5"/>
    <p:sldId id="258" r:id="rId6"/>
    <p:sldId id="264" r:id="rId7"/>
    <p:sldId id="262" r:id="rId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5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EEF2341-9BAA-41D2-B174-7DD979EAABAC}"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fr-FR"/>
        </a:p>
      </dgm:t>
    </dgm:pt>
    <dgm:pt modelId="{05B47E43-8048-40BF-9D18-7DCF2A519DAA}">
      <dgm:prSet phldrT="[Texte]" custT="1"/>
      <dgm:spPr/>
      <dgm:t>
        <a:bodyPr/>
        <a:lstStyle/>
        <a:p>
          <a:r>
            <a:rPr lang="fr-FR" sz="2400" b="1" dirty="0">
              <a:latin typeface="Arial" panose="020B0604020202020204" pitchFamily="34" charset="0"/>
              <a:ea typeface="Calibri" panose="020F0502020204030204" pitchFamily="34" charset="0"/>
              <a:cs typeface="Times New Roman" panose="02020603050405020304" pitchFamily="18" charset="0"/>
            </a:rPr>
            <a:t>juridique</a:t>
          </a:r>
          <a:r>
            <a:rPr lang="fr-FR" sz="2400" dirty="0">
              <a:latin typeface="Arial" panose="020B0604020202020204" pitchFamily="34" charset="0"/>
              <a:ea typeface="Calibri" panose="020F0502020204030204" pitchFamily="34" charset="0"/>
              <a:cs typeface="Times New Roman" panose="02020603050405020304" pitchFamily="18" charset="0"/>
            </a:rPr>
            <a:t> (</a:t>
          </a:r>
          <a:r>
            <a:rPr lang="fr-FR" sz="2400" i="1" dirty="0">
              <a:latin typeface="Arial" panose="020B0604020202020204" pitchFamily="34" charset="0"/>
              <a:ea typeface="Calibri" panose="020F0502020204030204" pitchFamily="34" charset="0"/>
              <a:cs typeface="Times New Roman" panose="02020603050405020304" pitchFamily="18" charset="0"/>
            </a:rPr>
            <a:t>lois, règlements sociaux, fiscaux…)</a:t>
          </a:r>
          <a:r>
            <a:rPr lang="fr-FR" sz="2400" dirty="0">
              <a:latin typeface="Arial" panose="020B0604020202020204" pitchFamily="34" charset="0"/>
              <a:ea typeface="Calibri" panose="020F0502020204030204" pitchFamily="34" charset="0"/>
              <a:cs typeface="Times New Roman" panose="02020603050405020304" pitchFamily="18" charset="0"/>
            </a:rPr>
            <a:t> ; </a:t>
          </a:r>
          <a:endParaRPr lang="fr-FR" sz="2400" dirty="0"/>
        </a:p>
      </dgm:t>
    </dgm:pt>
    <dgm:pt modelId="{0A0DED34-D9C6-4CA4-A790-D048A4607590}" type="parTrans" cxnId="{4B9D0233-352B-485B-8C6F-96C55A568445}">
      <dgm:prSet/>
      <dgm:spPr/>
      <dgm:t>
        <a:bodyPr/>
        <a:lstStyle/>
        <a:p>
          <a:endParaRPr lang="fr-FR" sz="2400"/>
        </a:p>
      </dgm:t>
    </dgm:pt>
    <dgm:pt modelId="{FB34684F-3748-42B4-87B1-7D70EDC7ADCF}" type="sibTrans" cxnId="{4B9D0233-352B-485B-8C6F-96C55A568445}">
      <dgm:prSet/>
      <dgm:spPr/>
      <dgm:t>
        <a:bodyPr/>
        <a:lstStyle/>
        <a:p>
          <a:endParaRPr lang="fr-FR" sz="2400"/>
        </a:p>
      </dgm:t>
    </dgm:pt>
    <dgm:pt modelId="{09E6AA6C-9E04-406A-AC88-AA52742C493B}">
      <dgm:prSet phldrT="[Texte]" custT="1"/>
      <dgm:spPr/>
      <dgm:t>
        <a:bodyPr/>
        <a:lstStyle/>
        <a:p>
          <a:r>
            <a:rPr lang="fr-FR" sz="2400" b="1" dirty="0">
              <a:latin typeface="Arial" panose="020B0604020202020204" pitchFamily="34" charset="0"/>
              <a:ea typeface="Calibri" panose="020F0502020204030204" pitchFamily="34" charset="0"/>
              <a:cs typeface="Times New Roman" panose="02020603050405020304" pitchFamily="18" charset="0"/>
            </a:rPr>
            <a:t>technologique</a:t>
          </a:r>
          <a:r>
            <a:rPr lang="fr-FR" sz="2400" dirty="0">
              <a:latin typeface="Arial" panose="020B0604020202020204" pitchFamily="34" charset="0"/>
              <a:ea typeface="Calibri" panose="020F0502020204030204" pitchFamily="34" charset="0"/>
              <a:cs typeface="Times New Roman" panose="02020603050405020304" pitchFamily="18" charset="0"/>
            </a:rPr>
            <a:t> </a:t>
          </a:r>
          <a:r>
            <a:rPr lang="fr-FR" sz="2400" i="1" dirty="0">
              <a:latin typeface="Arial" panose="020B0604020202020204" pitchFamily="34" charset="0"/>
              <a:ea typeface="Calibri" panose="020F0502020204030204" pitchFamily="34" charset="0"/>
              <a:cs typeface="Times New Roman" panose="02020603050405020304" pitchFamily="18" charset="0"/>
            </a:rPr>
            <a:t>(évolution des techniques, des matériels, des matières…)</a:t>
          </a:r>
          <a:r>
            <a:rPr lang="fr-FR" sz="2400" dirty="0">
              <a:latin typeface="Arial" panose="020B0604020202020204" pitchFamily="34" charset="0"/>
              <a:ea typeface="Calibri" panose="020F0502020204030204" pitchFamily="34" charset="0"/>
              <a:cs typeface="Times New Roman" panose="02020603050405020304" pitchFamily="18" charset="0"/>
            </a:rPr>
            <a:t> ; </a:t>
          </a:r>
          <a:endParaRPr lang="fr-FR" sz="2400" dirty="0"/>
        </a:p>
      </dgm:t>
    </dgm:pt>
    <dgm:pt modelId="{742BA1EE-8E1C-408B-B858-97AF58E0D00F}" type="parTrans" cxnId="{C56087C7-771E-435F-9D3B-DA25BFE6136D}">
      <dgm:prSet/>
      <dgm:spPr/>
      <dgm:t>
        <a:bodyPr/>
        <a:lstStyle/>
        <a:p>
          <a:endParaRPr lang="fr-FR" sz="2400"/>
        </a:p>
      </dgm:t>
    </dgm:pt>
    <dgm:pt modelId="{21FB7D98-EC9B-4781-BCFF-714CA5836E88}" type="sibTrans" cxnId="{C56087C7-771E-435F-9D3B-DA25BFE6136D}">
      <dgm:prSet/>
      <dgm:spPr/>
      <dgm:t>
        <a:bodyPr/>
        <a:lstStyle/>
        <a:p>
          <a:endParaRPr lang="fr-FR" sz="2400"/>
        </a:p>
      </dgm:t>
    </dgm:pt>
    <dgm:pt modelId="{2F6E5045-187C-4835-B339-50CBABBDB34C}">
      <dgm:prSet phldrT="[Texte]" custT="1"/>
      <dgm:spPr/>
      <dgm:t>
        <a:bodyPr/>
        <a:lstStyle/>
        <a:p>
          <a:r>
            <a:rPr lang="fr-FR" sz="2400" b="1" dirty="0">
              <a:latin typeface="Arial" panose="020B0604020202020204" pitchFamily="34" charset="0"/>
              <a:ea typeface="Calibri" panose="020F0502020204030204" pitchFamily="34" charset="0"/>
              <a:cs typeface="Times New Roman" panose="02020603050405020304" pitchFamily="18" charset="0"/>
            </a:rPr>
            <a:t>commercial</a:t>
          </a:r>
          <a:r>
            <a:rPr lang="fr-FR" sz="2400" dirty="0">
              <a:latin typeface="Arial" panose="020B0604020202020204" pitchFamily="34" charset="0"/>
              <a:ea typeface="Calibri" panose="020F0502020204030204" pitchFamily="34" charset="0"/>
              <a:cs typeface="Times New Roman" panose="02020603050405020304" pitchFamily="18" charset="0"/>
            </a:rPr>
            <a:t> </a:t>
          </a:r>
          <a:r>
            <a:rPr lang="fr-FR" sz="2400" i="1" dirty="0">
              <a:latin typeface="Arial" panose="020B0604020202020204" pitchFamily="34" charset="0"/>
              <a:ea typeface="Calibri" panose="020F0502020204030204" pitchFamily="34" charset="0"/>
              <a:cs typeface="Times New Roman" panose="02020603050405020304" pitchFamily="18" charset="0"/>
            </a:rPr>
            <a:t>(initiatives, promotions…)</a:t>
          </a:r>
          <a:r>
            <a:rPr lang="fr-FR" sz="2400" dirty="0">
              <a:latin typeface="Arial" panose="020B0604020202020204" pitchFamily="34" charset="0"/>
              <a:ea typeface="Calibri" panose="020F0502020204030204" pitchFamily="34" charset="0"/>
              <a:cs typeface="Times New Roman" panose="02020603050405020304" pitchFamily="18" charset="0"/>
            </a:rPr>
            <a:t> ; </a:t>
          </a:r>
          <a:endParaRPr lang="fr-FR" sz="2400" dirty="0"/>
        </a:p>
      </dgm:t>
    </dgm:pt>
    <dgm:pt modelId="{41ECE5E5-46CB-44C3-8586-93C2AEB95715}" type="parTrans" cxnId="{E6BC40EE-0238-4865-9E1C-F85066F74EC7}">
      <dgm:prSet/>
      <dgm:spPr/>
      <dgm:t>
        <a:bodyPr/>
        <a:lstStyle/>
        <a:p>
          <a:endParaRPr lang="fr-FR" sz="2400"/>
        </a:p>
      </dgm:t>
    </dgm:pt>
    <dgm:pt modelId="{FD5CCE0D-3779-4542-882D-2D858B88C30A}" type="sibTrans" cxnId="{E6BC40EE-0238-4865-9E1C-F85066F74EC7}">
      <dgm:prSet/>
      <dgm:spPr/>
      <dgm:t>
        <a:bodyPr/>
        <a:lstStyle/>
        <a:p>
          <a:endParaRPr lang="fr-FR" sz="2400"/>
        </a:p>
      </dgm:t>
    </dgm:pt>
    <dgm:pt modelId="{10FE4ED8-8C35-4FFA-9EFA-5A7858D930E4}">
      <dgm:prSet phldrT="[Texte]" custT="1"/>
      <dgm:spPr/>
      <dgm:t>
        <a:bodyPr/>
        <a:lstStyle/>
        <a:p>
          <a:r>
            <a:rPr lang="fr-FR" sz="2400" b="1" dirty="0">
              <a:latin typeface="Arial" panose="020B0604020202020204" pitchFamily="34" charset="0"/>
              <a:ea typeface="Calibri" panose="020F0502020204030204" pitchFamily="34" charset="0"/>
              <a:cs typeface="Times New Roman" panose="02020603050405020304" pitchFamily="18" charset="0"/>
            </a:rPr>
            <a:t>concurrentiel</a:t>
          </a:r>
          <a:r>
            <a:rPr lang="fr-FR" sz="2400" dirty="0">
              <a:latin typeface="Arial" panose="020B0604020202020204" pitchFamily="34" charset="0"/>
              <a:ea typeface="Calibri" panose="020F0502020204030204" pitchFamily="34" charset="0"/>
              <a:cs typeface="Times New Roman" panose="02020603050405020304" pitchFamily="18" charset="0"/>
            </a:rPr>
            <a:t> </a:t>
          </a:r>
          <a:r>
            <a:rPr lang="fr-FR" sz="2400" i="1" dirty="0">
              <a:latin typeface="Arial" panose="020B0604020202020204" pitchFamily="34" charset="0"/>
              <a:ea typeface="Calibri" panose="020F0502020204030204" pitchFamily="34" charset="0"/>
              <a:cs typeface="Times New Roman" panose="02020603050405020304" pitchFamily="18" charset="0"/>
            </a:rPr>
            <a:t>(nouveaux concurrents, nouveaux produits, axes de recherches, accords, contrats, partenariats, rachats, alliances…).</a:t>
          </a:r>
          <a:r>
            <a:rPr lang="fr-FR" sz="2400" dirty="0">
              <a:latin typeface="Arial" panose="020B0604020202020204" pitchFamily="34" charset="0"/>
              <a:ea typeface="Calibri" panose="020F0502020204030204" pitchFamily="34" charset="0"/>
              <a:cs typeface="Times New Roman" panose="02020603050405020304" pitchFamily="18" charset="0"/>
            </a:rPr>
            <a:t> </a:t>
          </a:r>
          <a:endParaRPr lang="fr-FR" sz="2400" dirty="0"/>
        </a:p>
      </dgm:t>
    </dgm:pt>
    <dgm:pt modelId="{B275A001-41FE-4548-9DB9-1F5E1B298035}" type="parTrans" cxnId="{26619E9A-9E14-4EBC-B3D7-F5C45A82EFA1}">
      <dgm:prSet/>
      <dgm:spPr/>
      <dgm:t>
        <a:bodyPr/>
        <a:lstStyle/>
        <a:p>
          <a:endParaRPr lang="fr-FR" sz="2400"/>
        </a:p>
      </dgm:t>
    </dgm:pt>
    <dgm:pt modelId="{0225B86B-C1A5-4B7A-8FD0-0D07302955BC}" type="sibTrans" cxnId="{26619E9A-9E14-4EBC-B3D7-F5C45A82EFA1}">
      <dgm:prSet/>
      <dgm:spPr/>
      <dgm:t>
        <a:bodyPr/>
        <a:lstStyle/>
        <a:p>
          <a:endParaRPr lang="fr-FR" sz="2400"/>
        </a:p>
      </dgm:t>
    </dgm:pt>
    <dgm:pt modelId="{BF7C647F-598B-434E-9108-C00BFABB9F10}" type="pres">
      <dgm:prSet presAssocID="{1EEF2341-9BAA-41D2-B174-7DD979EAABAC}" presName="Name0" presStyleCnt="0">
        <dgm:presLayoutVars>
          <dgm:chMax val="7"/>
          <dgm:chPref val="7"/>
          <dgm:dir/>
        </dgm:presLayoutVars>
      </dgm:prSet>
      <dgm:spPr/>
    </dgm:pt>
    <dgm:pt modelId="{0B3DB9E6-08EA-47C5-BBB4-1F914EDEC495}" type="pres">
      <dgm:prSet presAssocID="{1EEF2341-9BAA-41D2-B174-7DD979EAABAC}" presName="Name1" presStyleCnt="0"/>
      <dgm:spPr/>
    </dgm:pt>
    <dgm:pt modelId="{74BBEA51-5CED-4458-9257-EBD6E1059F76}" type="pres">
      <dgm:prSet presAssocID="{1EEF2341-9BAA-41D2-B174-7DD979EAABAC}" presName="cycle" presStyleCnt="0"/>
      <dgm:spPr/>
    </dgm:pt>
    <dgm:pt modelId="{43F0578F-88ED-4C17-980A-C41D0A8C3532}" type="pres">
      <dgm:prSet presAssocID="{1EEF2341-9BAA-41D2-B174-7DD979EAABAC}" presName="srcNode" presStyleLbl="node1" presStyleIdx="0" presStyleCnt="4"/>
      <dgm:spPr/>
    </dgm:pt>
    <dgm:pt modelId="{E53AE388-CBA6-45C5-8552-803A33F5B2E8}" type="pres">
      <dgm:prSet presAssocID="{1EEF2341-9BAA-41D2-B174-7DD979EAABAC}" presName="conn" presStyleLbl="parChTrans1D2" presStyleIdx="0" presStyleCnt="1"/>
      <dgm:spPr/>
    </dgm:pt>
    <dgm:pt modelId="{F793659D-C755-4C32-850B-F71BE8B9C6B1}" type="pres">
      <dgm:prSet presAssocID="{1EEF2341-9BAA-41D2-B174-7DD979EAABAC}" presName="extraNode" presStyleLbl="node1" presStyleIdx="0" presStyleCnt="4"/>
      <dgm:spPr/>
    </dgm:pt>
    <dgm:pt modelId="{B7F9BE5D-384F-4ABA-BF8F-0D35F43EF730}" type="pres">
      <dgm:prSet presAssocID="{1EEF2341-9BAA-41D2-B174-7DD979EAABAC}" presName="dstNode" presStyleLbl="node1" presStyleIdx="0" presStyleCnt="4"/>
      <dgm:spPr/>
    </dgm:pt>
    <dgm:pt modelId="{DBBBEC4A-67A1-408A-B0E2-2B4F5A6549D4}" type="pres">
      <dgm:prSet presAssocID="{05B47E43-8048-40BF-9D18-7DCF2A519DAA}" presName="text_1" presStyleLbl="node1" presStyleIdx="0" presStyleCnt="4">
        <dgm:presLayoutVars>
          <dgm:bulletEnabled val="1"/>
        </dgm:presLayoutVars>
      </dgm:prSet>
      <dgm:spPr/>
    </dgm:pt>
    <dgm:pt modelId="{8439E2E8-A28F-4DD7-938A-A368D364D960}" type="pres">
      <dgm:prSet presAssocID="{05B47E43-8048-40BF-9D18-7DCF2A519DAA}" presName="accent_1" presStyleCnt="0"/>
      <dgm:spPr/>
    </dgm:pt>
    <dgm:pt modelId="{4674112E-2D45-4836-9A8D-FB40F515C16B}" type="pres">
      <dgm:prSet presAssocID="{05B47E43-8048-40BF-9D18-7DCF2A519DAA}" presName="accentRepeatNode" presStyleLbl="solidFgAcc1" presStyleIdx="0" presStyleCnt="4"/>
      <dgm:spPr/>
    </dgm:pt>
    <dgm:pt modelId="{463E6D40-9294-453A-8956-23FEA3C288F9}" type="pres">
      <dgm:prSet presAssocID="{09E6AA6C-9E04-406A-AC88-AA52742C493B}" presName="text_2" presStyleLbl="node1" presStyleIdx="1" presStyleCnt="4">
        <dgm:presLayoutVars>
          <dgm:bulletEnabled val="1"/>
        </dgm:presLayoutVars>
      </dgm:prSet>
      <dgm:spPr/>
    </dgm:pt>
    <dgm:pt modelId="{6121BA39-64ED-4515-92A4-A7CE1F14756C}" type="pres">
      <dgm:prSet presAssocID="{09E6AA6C-9E04-406A-AC88-AA52742C493B}" presName="accent_2" presStyleCnt="0"/>
      <dgm:spPr/>
    </dgm:pt>
    <dgm:pt modelId="{41D1CC22-0200-4FFA-BE60-92F44760092C}" type="pres">
      <dgm:prSet presAssocID="{09E6AA6C-9E04-406A-AC88-AA52742C493B}" presName="accentRepeatNode" presStyleLbl="solidFgAcc1" presStyleIdx="1" presStyleCnt="4"/>
      <dgm:spPr/>
    </dgm:pt>
    <dgm:pt modelId="{95DE93F7-EA5B-4524-B0AF-5394EFA96082}" type="pres">
      <dgm:prSet presAssocID="{2F6E5045-187C-4835-B339-50CBABBDB34C}" presName="text_3" presStyleLbl="node1" presStyleIdx="2" presStyleCnt="4">
        <dgm:presLayoutVars>
          <dgm:bulletEnabled val="1"/>
        </dgm:presLayoutVars>
      </dgm:prSet>
      <dgm:spPr/>
    </dgm:pt>
    <dgm:pt modelId="{9656ACCE-662E-4C4D-9CEF-A44D93CAB730}" type="pres">
      <dgm:prSet presAssocID="{2F6E5045-187C-4835-B339-50CBABBDB34C}" presName="accent_3" presStyleCnt="0"/>
      <dgm:spPr/>
    </dgm:pt>
    <dgm:pt modelId="{F9725DA1-E74B-4A3A-B717-7A13F5D27495}" type="pres">
      <dgm:prSet presAssocID="{2F6E5045-187C-4835-B339-50CBABBDB34C}" presName="accentRepeatNode" presStyleLbl="solidFgAcc1" presStyleIdx="2" presStyleCnt="4"/>
      <dgm:spPr/>
    </dgm:pt>
    <dgm:pt modelId="{5B2C62D5-49C6-44D1-9AA7-54F5223619E5}" type="pres">
      <dgm:prSet presAssocID="{10FE4ED8-8C35-4FFA-9EFA-5A7858D930E4}" presName="text_4" presStyleLbl="node1" presStyleIdx="3" presStyleCnt="4" custScaleY="129480">
        <dgm:presLayoutVars>
          <dgm:bulletEnabled val="1"/>
        </dgm:presLayoutVars>
      </dgm:prSet>
      <dgm:spPr/>
    </dgm:pt>
    <dgm:pt modelId="{9AC68AC7-8DC1-4B0A-BDBA-4829022EBD73}" type="pres">
      <dgm:prSet presAssocID="{10FE4ED8-8C35-4FFA-9EFA-5A7858D930E4}" presName="accent_4" presStyleCnt="0"/>
      <dgm:spPr/>
    </dgm:pt>
    <dgm:pt modelId="{CD2CCC84-5E47-4C5C-BE38-FF9CEFF5EF45}" type="pres">
      <dgm:prSet presAssocID="{10FE4ED8-8C35-4FFA-9EFA-5A7858D930E4}" presName="accentRepeatNode" presStyleLbl="solidFgAcc1" presStyleIdx="3" presStyleCnt="4"/>
      <dgm:spPr/>
    </dgm:pt>
  </dgm:ptLst>
  <dgm:cxnLst>
    <dgm:cxn modelId="{2D35AD10-3B2B-4120-8E36-4B6D05295034}" type="presOf" srcId="{10FE4ED8-8C35-4FFA-9EFA-5A7858D930E4}" destId="{5B2C62D5-49C6-44D1-9AA7-54F5223619E5}" srcOrd="0" destOrd="0" presId="urn:microsoft.com/office/officeart/2008/layout/VerticalCurvedList"/>
    <dgm:cxn modelId="{F40BE930-7CC4-4547-AD8E-BB37C3939663}" type="presOf" srcId="{05B47E43-8048-40BF-9D18-7DCF2A519DAA}" destId="{DBBBEC4A-67A1-408A-B0E2-2B4F5A6549D4}" srcOrd="0" destOrd="0" presId="urn:microsoft.com/office/officeart/2008/layout/VerticalCurvedList"/>
    <dgm:cxn modelId="{4B9D0233-352B-485B-8C6F-96C55A568445}" srcId="{1EEF2341-9BAA-41D2-B174-7DD979EAABAC}" destId="{05B47E43-8048-40BF-9D18-7DCF2A519DAA}" srcOrd="0" destOrd="0" parTransId="{0A0DED34-D9C6-4CA4-A790-D048A4607590}" sibTransId="{FB34684F-3748-42B4-87B1-7D70EDC7ADCF}"/>
    <dgm:cxn modelId="{4BBD8E7E-A4B1-4FF5-8C6C-D1954C3B7CAD}" type="presOf" srcId="{1EEF2341-9BAA-41D2-B174-7DD979EAABAC}" destId="{BF7C647F-598B-434E-9108-C00BFABB9F10}" srcOrd="0" destOrd="0" presId="urn:microsoft.com/office/officeart/2008/layout/VerticalCurvedList"/>
    <dgm:cxn modelId="{4EB6AE7F-C354-4881-8ED6-D110CACB5215}" type="presOf" srcId="{09E6AA6C-9E04-406A-AC88-AA52742C493B}" destId="{463E6D40-9294-453A-8956-23FEA3C288F9}" srcOrd="0" destOrd="0" presId="urn:microsoft.com/office/officeart/2008/layout/VerticalCurvedList"/>
    <dgm:cxn modelId="{5130A883-7EAA-4784-A77F-94465DD629AA}" type="presOf" srcId="{FB34684F-3748-42B4-87B1-7D70EDC7ADCF}" destId="{E53AE388-CBA6-45C5-8552-803A33F5B2E8}" srcOrd="0" destOrd="0" presId="urn:microsoft.com/office/officeart/2008/layout/VerticalCurvedList"/>
    <dgm:cxn modelId="{26619E9A-9E14-4EBC-B3D7-F5C45A82EFA1}" srcId="{1EEF2341-9BAA-41D2-B174-7DD979EAABAC}" destId="{10FE4ED8-8C35-4FFA-9EFA-5A7858D930E4}" srcOrd="3" destOrd="0" parTransId="{B275A001-41FE-4548-9DB9-1F5E1B298035}" sibTransId="{0225B86B-C1A5-4B7A-8FD0-0D07302955BC}"/>
    <dgm:cxn modelId="{013DFBAB-8079-4F5E-A7F4-27103A597A89}" type="presOf" srcId="{2F6E5045-187C-4835-B339-50CBABBDB34C}" destId="{95DE93F7-EA5B-4524-B0AF-5394EFA96082}" srcOrd="0" destOrd="0" presId="urn:microsoft.com/office/officeart/2008/layout/VerticalCurvedList"/>
    <dgm:cxn modelId="{C56087C7-771E-435F-9D3B-DA25BFE6136D}" srcId="{1EEF2341-9BAA-41D2-B174-7DD979EAABAC}" destId="{09E6AA6C-9E04-406A-AC88-AA52742C493B}" srcOrd="1" destOrd="0" parTransId="{742BA1EE-8E1C-408B-B858-97AF58E0D00F}" sibTransId="{21FB7D98-EC9B-4781-BCFF-714CA5836E88}"/>
    <dgm:cxn modelId="{E6BC40EE-0238-4865-9E1C-F85066F74EC7}" srcId="{1EEF2341-9BAA-41D2-B174-7DD979EAABAC}" destId="{2F6E5045-187C-4835-B339-50CBABBDB34C}" srcOrd="2" destOrd="0" parTransId="{41ECE5E5-46CB-44C3-8586-93C2AEB95715}" sibTransId="{FD5CCE0D-3779-4542-882D-2D858B88C30A}"/>
    <dgm:cxn modelId="{8F2F3C3E-643E-4E5F-A9CA-946C83386D54}" type="presParOf" srcId="{BF7C647F-598B-434E-9108-C00BFABB9F10}" destId="{0B3DB9E6-08EA-47C5-BBB4-1F914EDEC495}" srcOrd="0" destOrd="0" presId="urn:microsoft.com/office/officeart/2008/layout/VerticalCurvedList"/>
    <dgm:cxn modelId="{2D66D172-C54B-4A9E-A467-5B366F9DA40A}" type="presParOf" srcId="{0B3DB9E6-08EA-47C5-BBB4-1F914EDEC495}" destId="{74BBEA51-5CED-4458-9257-EBD6E1059F76}" srcOrd="0" destOrd="0" presId="urn:microsoft.com/office/officeart/2008/layout/VerticalCurvedList"/>
    <dgm:cxn modelId="{AD49986E-8E36-419C-95E8-335A0AF84E39}" type="presParOf" srcId="{74BBEA51-5CED-4458-9257-EBD6E1059F76}" destId="{43F0578F-88ED-4C17-980A-C41D0A8C3532}" srcOrd="0" destOrd="0" presId="urn:microsoft.com/office/officeart/2008/layout/VerticalCurvedList"/>
    <dgm:cxn modelId="{162E0F3E-B01C-4829-8F71-20D2EB1C6AC8}" type="presParOf" srcId="{74BBEA51-5CED-4458-9257-EBD6E1059F76}" destId="{E53AE388-CBA6-45C5-8552-803A33F5B2E8}" srcOrd="1" destOrd="0" presId="urn:microsoft.com/office/officeart/2008/layout/VerticalCurvedList"/>
    <dgm:cxn modelId="{533504A3-AFDE-428D-9CB3-7D912A28B507}" type="presParOf" srcId="{74BBEA51-5CED-4458-9257-EBD6E1059F76}" destId="{F793659D-C755-4C32-850B-F71BE8B9C6B1}" srcOrd="2" destOrd="0" presId="urn:microsoft.com/office/officeart/2008/layout/VerticalCurvedList"/>
    <dgm:cxn modelId="{8606D0CB-B124-459C-9C58-C15DEFE4FE7E}" type="presParOf" srcId="{74BBEA51-5CED-4458-9257-EBD6E1059F76}" destId="{B7F9BE5D-384F-4ABA-BF8F-0D35F43EF730}" srcOrd="3" destOrd="0" presId="urn:microsoft.com/office/officeart/2008/layout/VerticalCurvedList"/>
    <dgm:cxn modelId="{7FA5D2AA-10BF-4384-ABF3-B3877893271D}" type="presParOf" srcId="{0B3DB9E6-08EA-47C5-BBB4-1F914EDEC495}" destId="{DBBBEC4A-67A1-408A-B0E2-2B4F5A6549D4}" srcOrd="1" destOrd="0" presId="urn:microsoft.com/office/officeart/2008/layout/VerticalCurvedList"/>
    <dgm:cxn modelId="{B0AF87F7-A41A-4CBC-89E5-1D19E3CC36BA}" type="presParOf" srcId="{0B3DB9E6-08EA-47C5-BBB4-1F914EDEC495}" destId="{8439E2E8-A28F-4DD7-938A-A368D364D960}" srcOrd="2" destOrd="0" presId="urn:microsoft.com/office/officeart/2008/layout/VerticalCurvedList"/>
    <dgm:cxn modelId="{1C80959F-8392-4B11-92AB-2EDC1317B319}" type="presParOf" srcId="{8439E2E8-A28F-4DD7-938A-A368D364D960}" destId="{4674112E-2D45-4836-9A8D-FB40F515C16B}" srcOrd="0" destOrd="0" presId="urn:microsoft.com/office/officeart/2008/layout/VerticalCurvedList"/>
    <dgm:cxn modelId="{2D3685BE-580A-461F-99D4-A5E54D49C419}" type="presParOf" srcId="{0B3DB9E6-08EA-47C5-BBB4-1F914EDEC495}" destId="{463E6D40-9294-453A-8956-23FEA3C288F9}" srcOrd="3" destOrd="0" presId="urn:microsoft.com/office/officeart/2008/layout/VerticalCurvedList"/>
    <dgm:cxn modelId="{1CDB7E75-A3FD-4221-A4DE-01AB625B8CAF}" type="presParOf" srcId="{0B3DB9E6-08EA-47C5-BBB4-1F914EDEC495}" destId="{6121BA39-64ED-4515-92A4-A7CE1F14756C}" srcOrd="4" destOrd="0" presId="urn:microsoft.com/office/officeart/2008/layout/VerticalCurvedList"/>
    <dgm:cxn modelId="{2255D255-2A72-4C64-90EB-DD910847B75F}" type="presParOf" srcId="{6121BA39-64ED-4515-92A4-A7CE1F14756C}" destId="{41D1CC22-0200-4FFA-BE60-92F44760092C}" srcOrd="0" destOrd="0" presId="urn:microsoft.com/office/officeart/2008/layout/VerticalCurvedList"/>
    <dgm:cxn modelId="{2EFEC2B1-4ED9-4D3F-BFCD-CA314012B21B}" type="presParOf" srcId="{0B3DB9E6-08EA-47C5-BBB4-1F914EDEC495}" destId="{95DE93F7-EA5B-4524-B0AF-5394EFA96082}" srcOrd="5" destOrd="0" presId="urn:microsoft.com/office/officeart/2008/layout/VerticalCurvedList"/>
    <dgm:cxn modelId="{73ACD5C7-76AE-407E-8339-0703DCA7CDBD}" type="presParOf" srcId="{0B3DB9E6-08EA-47C5-BBB4-1F914EDEC495}" destId="{9656ACCE-662E-4C4D-9CEF-A44D93CAB730}" srcOrd="6" destOrd="0" presId="urn:microsoft.com/office/officeart/2008/layout/VerticalCurvedList"/>
    <dgm:cxn modelId="{F7AA9500-CA26-4DC1-9995-3689D8881901}" type="presParOf" srcId="{9656ACCE-662E-4C4D-9CEF-A44D93CAB730}" destId="{F9725DA1-E74B-4A3A-B717-7A13F5D27495}" srcOrd="0" destOrd="0" presId="urn:microsoft.com/office/officeart/2008/layout/VerticalCurvedList"/>
    <dgm:cxn modelId="{6480C257-B083-441F-BD14-B0B6A74F8347}" type="presParOf" srcId="{0B3DB9E6-08EA-47C5-BBB4-1F914EDEC495}" destId="{5B2C62D5-49C6-44D1-9AA7-54F5223619E5}" srcOrd="7" destOrd="0" presId="urn:microsoft.com/office/officeart/2008/layout/VerticalCurvedList"/>
    <dgm:cxn modelId="{A2399080-AC8D-4971-83B4-E6DD586A61F5}" type="presParOf" srcId="{0B3DB9E6-08EA-47C5-BBB4-1F914EDEC495}" destId="{9AC68AC7-8DC1-4B0A-BDBA-4829022EBD73}" srcOrd="8" destOrd="0" presId="urn:microsoft.com/office/officeart/2008/layout/VerticalCurvedList"/>
    <dgm:cxn modelId="{7F7862CD-E707-43C2-B8AD-ACFA7FB7795E}" type="presParOf" srcId="{9AC68AC7-8DC1-4B0A-BDBA-4829022EBD73}" destId="{CD2CCC84-5E47-4C5C-BE38-FF9CEFF5EF45}"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3AE388-CBA6-45C5-8552-803A33F5B2E8}">
      <dsp:nvSpPr>
        <dsp:cNvPr id="0" name=""/>
        <dsp:cNvSpPr/>
      </dsp:nvSpPr>
      <dsp:spPr>
        <a:xfrm>
          <a:off x="-4579967" y="-702223"/>
          <a:ext cx="5455747" cy="5455747"/>
        </a:xfrm>
        <a:prstGeom prst="blockArc">
          <a:avLst>
            <a:gd name="adj1" fmla="val 18900000"/>
            <a:gd name="adj2" fmla="val 2700000"/>
            <a:gd name="adj3" fmla="val 396"/>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BBBEC4A-67A1-408A-B0E2-2B4F5A6549D4}">
      <dsp:nvSpPr>
        <dsp:cNvPr id="0" name=""/>
        <dsp:cNvSpPr/>
      </dsp:nvSpPr>
      <dsp:spPr>
        <a:xfrm>
          <a:off x="458718" y="311463"/>
          <a:ext cx="11163945" cy="623251"/>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4706" tIns="60960" rIns="60960" bIns="60960" numCol="1" spcCol="1270" anchor="ctr" anchorCtr="0">
          <a:noAutofit/>
        </a:bodyPr>
        <a:lstStyle/>
        <a:p>
          <a:pPr marL="0" lvl="0" indent="0" algn="l" defTabSz="1066800">
            <a:lnSpc>
              <a:spcPct val="90000"/>
            </a:lnSpc>
            <a:spcBef>
              <a:spcPct val="0"/>
            </a:spcBef>
            <a:spcAft>
              <a:spcPct val="35000"/>
            </a:spcAft>
            <a:buNone/>
          </a:pPr>
          <a:r>
            <a:rPr lang="fr-FR" sz="2400" b="1" kern="1200" dirty="0">
              <a:latin typeface="Arial" panose="020B0604020202020204" pitchFamily="34" charset="0"/>
              <a:ea typeface="Calibri" panose="020F0502020204030204" pitchFamily="34" charset="0"/>
              <a:cs typeface="Times New Roman" panose="02020603050405020304" pitchFamily="18" charset="0"/>
            </a:rPr>
            <a:t>juridique</a:t>
          </a:r>
          <a:r>
            <a:rPr lang="fr-FR" sz="2400" kern="1200" dirty="0">
              <a:latin typeface="Arial" panose="020B0604020202020204" pitchFamily="34" charset="0"/>
              <a:ea typeface="Calibri" panose="020F0502020204030204" pitchFamily="34" charset="0"/>
              <a:cs typeface="Times New Roman" panose="02020603050405020304" pitchFamily="18" charset="0"/>
            </a:rPr>
            <a:t> (</a:t>
          </a:r>
          <a:r>
            <a:rPr lang="fr-FR" sz="2400" i="1" kern="1200" dirty="0">
              <a:latin typeface="Arial" panose="020B0604020202020204" pitchFamily="34" charset="0"/>
              <a:ea typeface="Calibri" panose="020F0502020204030204" pitchFamily="34" charset="0"/>
              <a:cs typeface="Times New Roman" panose="02020603050405020304" pitchFamily="18" charset="0"/>
            </a:rPr>
            <a:t>lois, règlements sociaux, fiscaux…)</a:t>
          </a:r>
          <a:r>
            <a:rPr lang="fr-FR" sz="2400" kern="1200" dirty="0">
              <a:latin typeface="Arial" panose="020B0604020202020204" pitchFamily="34" charset="0"/>
              <a:ea typeface="Calibri" panose="020F0502020204030204" pitchFamily="34" charset="0"/>
              <a:cs typeface="Times New Roman" panose="02020603050405020304" pitchFamily="18" charset="0"/>
            </a:rPr>
            <a:t> ; </a:t>
          </a:r>
          <a:endParaRPr lang="fr-FR" sz="2400" kern="1200" dirty="0"/>
        </a:p>
      </dsp:txBody>
      <dsp:txXfrm>
        <a:off x="458718" y="311463"/>
        <a:ext cx="11163945" cy="623251"/>
      </dsp:txXfrm>
    </dsp:sp>
    <dsp:sp modelId="{4674112E-2D45-4836-9A8D-FB40F515C16B}">
      <dsp:nvSpPr>
        <dsp:cNvPr id="0" name=""/>
        <dsp:cNvSpPr/>
      </dsp:nvSpPr>
      <dsp:spPr>
        <a:xfrm>
          <a:off x="69186" y="233557"/>
          <a:ext cx="779064" cy="779064"/>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63E6D40-9294-453A-8956-23FEA3C288F9}">
      <dsp:nvSpPr>
        <dsp:cNvPr id="0" name=""/>
        <dsp:cNvSpPr/>
      </dsp:nvSpPr>
      <dsp:spPr>
        <a:xfrm>
          <a:off x="816043" y="1246503"/>
          <a:ext cx="10806620" cy="623251"/>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4706" tIns="60960" rIns="60960" bIns="60960" numCol="1" spcCol="1270" anchor="ctr" anchorCtr="0">
          <a:noAutofit/>
        </a:bodyPr>
        <a:lstStyle/>
        <a:p>
          <a:pPr marL="0" lvl="0" indent="0" algn="l" defTabSz="1066800">
            <a:lnSpc>
              <a:spcPct val="90000"/>
            </a:lnSpc>
            <a:spcBef>
              <a:spcPct val="0"/>
            </a:spcBef>
            <a:spcAft>
              <a:spcPct val="35000"/>
            </a:spcAft>
            <a:buNone/>
          </a:pPr>
          <a:r>
            <a:rPr lang="fr-FR" sz="2400" b="1" kern="1200" dirty="0">
              <a:latin typeface="Arial" panose="020B0604020202020204" pitchFamily="34" charset="0"/>
              <a:ea typeface="Calibri" panose="020F0502020204030204" pitchFamily="34" charset="0"/>
              <a:cs typeface="Times New Roman" panose="02020603050405020304" pitchFamily="18" charset="0"/>
            </a:rPr>
            <a:t>technologique</a:t>
          </a:r>
          <a:r>
            <a:rPr lang="fr-FR" sz="2400" kern="1200" dirty="0">
              <a:latin typeface="Arial" panose="020B0604020202020204" pitchFamily="34" charset="0"/>
              <a:ea typeface="Calibri" panose="020F0502020204030204" pitchFamily="34" charset="0"/>
              <a:cs typeface="Times New Roman" panose="02020603050405020304" pitchFamily="18" charset="0"/>
            </a:rPr>
            <a:t> </a:t>
          </a:r>
          <a:r>
            <a:rPr lang="fr-FR" sz="2400" i="1" kern="1200" dirty="0">
              <a:latin typeface="Arial" panose="020B0604020202020204" pitchFamily="34" charset="0"/>
              <a:ea typeface="Calibri" panose="020F0502020204030204" pitchFamily="34" charset="0"/>
              <a:cs typeface="Times New Roman" panose="02020603050405020304" pitchFamily="18" charset="0"/>
            </a:rPr>
            <a:t>(évolution des techniques, des matériels, des matières…)</a:t>
          </a:r>
          <a:r>
            <a:rPr lang="fr-FR" sz="2400" kern="1200" dirty="0">
              <a:latin typeface="Arial" panose="020B0604020202020204" pitchFamily="34" charset="0"/>
              <a:ea typeface="Calibri" panose="020F0502020204030204" pitchFamily="34" charset="0"/>
              <a:cs typeface="Times New Roman" panose="02020603050405020304" pitchFamily="18" charset="0"/>
            </a:rPr>
            <a:t> ; </a:t>
          </a:r>
          <a:endParaRPr lang="fr-FR" sz="2400" kern="1200" dirty="0"/>
        </a:p>
      </dsp:txBody>
      <dsp:txXfrm>
        <a:off x="816043" y="1246503"/>
        <a:ext cx="10806620" cy="623251"/>
      </dsp:txXfrm>
    </dsp:sp>
    <dsp:sp modelId="{41D1CC22-0200-4FFA-BE60-92F44760092C}">
      <dsp:nvSpPr>
        <dsp:cNvPr id="0" name=""/>
        <dsp:cNvSpPr/>
      </dsp:nvSpPr>
      <dsp:spPr>
        <a:xfrm>
          <a:off x="426511" y="1168597"/>
          <a:ext cx="779064" cy="779064"/>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5DE93F7-EA5B-4524-B0AF-5394EFA96082}">
      <dsp:nvSpPr>
        <dsp:cNvPr id="0" name=""/>
        <dsp:cNvSpPr/>
      </dsp:nvSpPr>
      <dsp:spPr>
        <a:xfrm>
          <a:off x="816043" y="2181544"/>
          <a:ext cx="10806620" cy="623251"/>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4706" tIns="60960" rIns="60960" bIns="60960" numCol="1" spcCol="1270" anchor="ctr" anchorCtr="0">
          <a:noAutofit/>
        </a:bodyPr>
        <a:lstStyle/>
        <a:p>
          <a:pPr marL="0" lvl="0" indent="0" algn="l" defTabSz="1066800">
            <a:lnSpc>
              <a:spcPct val="90000"/>
            </a:lnSpc>
            <a:spcBef>
              <a:spcPct val="0"/>
            </a:spcBef>
            <a:spcAft>
              <a:spcPct val="35000"/>
            </a:spcAft>
            <a:buNone/>
          </a:pPr>
          <a:r>
            <a:rPr lang="fr-FR" sz="2400" b="1" kern="1200" dirty="0">
              <a:latin typeface="Arial" panose="020B0604020202020204" pitchFamily="34" charset="0"/>
              <a:ea typeface="Calibri" panose="020F0502020204030204" pitchFamily="34" charset="0"/>
              <a:cs typeface="Times New Roman" panose="02020603050405020304" pitchFamily="18" charset="0"/>
            </a:rPr>
            <a:t>commercial</a:t>
          </a:r>
          <a:r>
            <a:rPr lang="fr-FR" sz="2400" kern="1200" dirty="0">
              <a:latin typeface="Arial" panose="020B0604020202020204" pitchFamily="34" charset="0"/>
              <a:ea typeface="Calibri" panose="020F0502020204030204" pitchFamily="34" charset="0"/>
              <a:cs typeface="Times New Roman" panose="02020603050405020304" pitchFamily="18" charset="0"/>
            </a:rPr>
            <a:t> </a:t>
          </a:r>
          <a:r>
            <a:rPr lang="fr-FR" sz="2400" i="1" kern="1200" dirty="0">
              <a:latin typeface="Arial" panose="020B0604020202020204" pitchFamily="34" charset="0"/>
              <a:ea typeface="Calibri" panose="020F0502020204030204" pitchFamily="34" charset="0"/>
              <a:cs typeface="Times New Roman" panose="02020603050405020304" pitchFamily="18" charset="0"/>
            </a:rPr>
            <a:t>(initiatives, promotions…)</a:t>
          </a:r>
          <a:r>
            <a:rPr lang="fr-FR" sz="2400" kern="1200" dirty="0">
              <a:latin typeface="Arial" panose="020B0604020202020204" pitchFamily="34" charset="0"/>
              <a:ea typeface="Calibri" panose="020F0502020204030204" pitchFamily="34" charset="0"/>
              <a:cs typeface="Times New Roman" panose="02020603050405020304" pitchFamily="18" charset="0"/>
            </a:rPr>
            <a:t> ; </a:t>
          </a:r>
          <a:endParaRPr lang="fr-FR" sz="2400" kern="1200" dirty="0"/>
        </a:p>
      </dsp:txBody>
      <dsp:txXfrm>
        <a:off x="816043" y="2181544"/>
        <a:ext cx="10806620" cy="623251"/>
      </dsp:txXfrm>
    </dsp:sp>
    <dsp:sp modelId="{F9725DA1-E74B-4A3A-B717-7A13F5D27495}">
      <dsp:nvSpPr>
        <dsp:cNvPr id="0" name=""/>
        <dsp:cNvSpPr/>
      </dsp:nvSpPr>
      <dsp:spPr>
        <a:xfrm>
          <a:off x="426511" y="2103637"/>
          <a:ext cx="779064" cy="779064"/>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B2C62D5-49C6-44D1-9AA7-54F5223619E5}">
      <dsp:nvSpPr>
        <dsp:cNvPr id="0" name=""/>
        <dsp:cNvSpPr/>
      </dsp:nvSpPr>
      <dsp:spPr>
        <a:xfrm>
          <a:off x="458718" y="3024716"/>
          <a:ext cx="11163945" cy="806986"/>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4706" tIns="60960" rIns="60960" bIns="60960" numCol="1" spcCol="1270" anchor="ctr" anchorCtr="0">
          <a:noAutofit/>
        </a:bodyPr>
        <a:lstStyle/>
        <a:p>
          <a:pPr marL="0" lvl="0" indent="0" algn="l" defTabSz="1066800">
            <a:lnSpc>
              <a:spcPct val="90000"/>
            </a:lnSpc>
            <a:spcBef>
              <a:spcPct val="0"/>
            </a:spcBef>
            <a:spcAft>
              <a:spcPct val="35000"/>
            </a:spcAft>
            <a:buNone/>
          </a:pPr>
          <a:r>
            <a:rPr lang="fr-FR" sz="2400" b="1" kern="1200" dirty="0">
              <a:latin typeface="Arial" panose="020B0604020202020204" pitchFamily="34" charset="0"/>
              <a:ea typeface="Calibri" panose="020F0502020204030204" pitchFamily="34" charset="0"/>
              <a:cs typeface="Times New Roman" panose="02020603050405020304" pitchFamily="18" charset="0"/>
            </a:rPr>
            <a:t>concurrentiel</a:t>
          </a:r>
          <a:r>
            <a:rPr lang="fr-FR" sz="2400" kern="1200" dirty="0">
              <a:latin typeface="Arial" panose="020B0604020202020204" pitchFamily="34" charset="0"/>
              <a:ea typeface="Calibri" panose="020F0502020204030204" pitchFamily="34" charset="0"/>
              <a:cs typeface="Times New Roman" panose="02020603050405020304" pitchFamily="18" charset="0"/>
            </a:rPr>
            <a:t> </a:t>
          </a:r>
          <a:r>
            <a:rPr lang="fr-FR" sz="2400" i="1" kern="1200" dirty="0">
              <a:latin typeface="Arial" panose="020B0604020202020204" pitchFamily="34" charset="0"/>
              <a:ea typeface="Calibri" panose="020F0502020204030204" pitchFamily="34" charset="0"/>
              <a:cs typeface="Times New Roman" panose="02020603050405020304" pitchFamily="18" charset="0"/>
            </a:rPr>
            <a:t>(nouveaux concurrents, nouveaux produits, axes de recherches, accords, contrats, partenariats, rachats, alliances…).</a:t>
          </a:r>
          <a:r>
            <a:rPr lang="fr-FR" sz="2400" kern="1200" dirty="0">
              <a:latin typeface="Arial" panose="020B0604020202020204" pitchFamily="34" charset="0"/>
              <a:ea typeface="Calibri" panose="020F0502020204030204" pitchFamily="34" charset="0"/>
              <a:cs typeface="Times New Roman" panose="02020603050405020304" pitchFamily="18" charset="0"/>
            </a:rPr>
            <a:t> </a:t>
          </a:r>
          <a:endParaRPr lang="fr-FR" sz="2400" kern="1200" dirty="0"/>
        </a:p>
      </dsp:txBody>
      <dsp:txXfrm>
        <a:off x="458718" y="3024716"/>
        <a:ext cx="11163945" cy="806986"/>
      </dsp:txXfrm>
    </dsp:sp>
    <dsp:sp modelId="{CD2CCC84-5E47-4C5C-BE38-FF9CEFF5EF45}">
      <dsp:nvSpPr>
        <dsp:cNvPr id="0" name=""/>
        <dsp:cNvSpPr/>
      </dsp:nvSpPr>
      <dsp:spPr>
        <a:xfrm>
          <a:off x="69186" y="3038677"/>
          <a:ext cx="779064" cy="779064"/>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10/01/2024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130849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36367CA6-DE09-4763-9ADC-881E8981A047}" type="datetimeFigureOut">
              <a:rPr lang="fr-FR" smtClean="0"/>
              <a:t>10/01/2024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318090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10/01/2024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8671338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10/01/2024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982757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10/01/2024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9791910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367CA6-DE09-4763-9ADC-881E8981A047}" type="datetimeFigureOut">
              <a:rPr lang="fr-FR" smtClean="0"/>
              <a:t>10/01/2024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8579474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367CA6-DE09-4763-9ADC-881E8981A047}" type="datetimeFigureOut">
              <a:rPr lang="fr-FR" smtClean="0"/>
              <a:t>10/01/2024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9563093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10/01/2024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4382709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10/01/2024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699404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3"/>
          <p:cNvSpPr>
            <a:spLocks noGrp="1"/>
          </p:cNvSpPr>
          <p:nvPr>
            <p:ph type="dt" sz="half" idx="10"/>
          </p:nvPr>
        </p:nvSpPr>
        <p:spPr/>
        <p:txBody>
          <a:bodyPr/>
          <a:lstStyle/>
          <a:p>
            <a:fld id="{36367CA6-DE09-4763-9ADC-881E8981A047}" type="datetimeFigureOut">
              <a:rPr lang="fr-FR" smtClean="0"/>
              <a:t>10/01/2024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400363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10/01/2024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532789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36367CA6-DE09-4763-9ADC-881E8981A047}" type="datetimeFigureOut">
              <a:rPr lang="fr-FR" smtClean="0"/>
              <a:t>10/01/2024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777693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6367CA6-DE09-4763-9ADC-881E8981A047}" type="datetimeFigureOut">
              <a:rPr lang="fr-FR" smtClean="0"/>
              <a:t>10/01/2024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082024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36367CA6-DE09-4763-9ADC-881E8981A047}" type="datetimeFigureOut">
              <a:rPr lang="fr-FR" smtClean="0"/>
              <a:t>10/01/2024</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4254484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6367CA6-DE09-4763-9ADC-881E8981A047}" type="datetimeFigureOut">
              <a:rPr lang="fr-FR" smtClean="0"/>
              <a:t>10/01/2024</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973698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36367CA6-DE09-4763-9ADC-881E8981A047}" type="datetimeFigureOut">
              <a:rPr lang="fr-FR" smtClean="0"/>
              <a:t>10/01/2024</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534746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36367CA6-DE09-4763-9ADC-881E8981A047}" type="datetimeFigureOut">
              <a:rPr lang="fr-FR" smtClean="0"/>
              <a:t>10/01/2024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477898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6367CA6-DE09-4763-9ADC-881E8981A047}" type="datetimeFigureOut">
              <a:rPr lang="fr-FR" smtClean="0"/>
              <a:t>10/01/2024</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CC41E23-6D4D-40FE-B6C3-6A9AB68117CE}" type="slidenum">
              <a:rPr lang="fr-FR" smtClean="0"/>
              <a:t>‹N°›</a:t>
            </a:fld>
            <a:endParaRPr lang="fr-FR"/>
          </a:p>
        </p:txBody>
      </p:sp>
    </p:spTree>
    <p:extLst>
      <p:ext uri="{BB962C8B-B14F-4D97-AF65-F5344CB8AC3E}">
        <p14:creationId xmlns:p14="http://schemas.microsoft.com/office/powerpoint/2010/main" val="202873192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0706100" cy="1193800"/>
          </a:xfrm>
        </p:spPr>
        <p:txBody>
          <a:bodyPr>
            <a:normAutofit fontScale="90000"/>
          </a:bodyPr>
          <a:lstStyle/>
          <a:p>
            <a:r>
              <a:rPr lang="fr-FR" sz="4000" b="1" dirty="0">
                <a:latin typeface="Arial" panose="020B0604020202020204" pitchFamily="34" charset="0"/>
                <a:cs typeface="Arial" panose="020B0604020202020204" pitchFamily="34" charset="0"/>
              </a:rPr>
              <a:t>3. Mettre en place une veille numérique</a:t>
            </a:r>
            <a:br>
              <a:rPr lang="fr-FR" sz="3600" b="1" dirty="0">
                <a:latin typeface="Arial" panose="020B0604020202020204" pitchFamily="34" charset="0"/>
                <a:cs typeface="Arial" panose="020B0604020202020204" pitchFamily="34" charset="0"/>
              </a:rPr>
            </a:br>
            <a:r>
              <a:rPr lang="fr-FR" sz="3600" b="1" dirty="0">
                <a:latin typeface="Arial" panose="020B0604020202020204" pitchFamily="34" charset="0"/>
                <a:cs typeface="Arial" panose="020B0604020202020204" pitchFamily="34" charset="0"/>
              </a:rPr>
              <a:t>3.1. Organiser une veille concurrentielle</a:t>
            </a:r>
            <a:endParaRPr lang="fr-FR" sz="3600" dirty="0">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D5FD049-52AA-406E-A1E1-3BC82D27C347}"/>
              </a:ext>
            </a:extLst>
          </p:cNvPr>
          <p:cNvSpPr/>
          <p:nvPr/>
        </p:nvSpPr>
        <p:spPr>
          <a:xfrm>
            <a:off x="821267" y="1941170"/>
            <a:ext cx="10502900" cy="3200876"/>
          </a:xfrm>
          <a:prstGeom prst="rect">
            <a:avLst/>
          </a:prstGeom>
        </p:spPr>
        <p:txBody>
          <a:bodyPr wrap="square">
            <a:spAutoFit/>
          </a:bodyPr>
          <a:lstStyle/>
          <a:p>
            <a:pPr algn="ctr">
              <a:spcBef>
                <a:spcPts val="300"/>
              </a:spcBef>
              <a:spcAft>
                <a:spcPts val="0"/>
              </a:spcAft>
            </a:pPr>
            <a:r>
              <a:rPr lang="fr-FR" sz="2400" b="1" dirty="0">
                <a:latin typeface="Arial" panose="020B0604020202020204" pitchFamily="34" charset="0"/>
                <a:ea typeface="Calibri" panose="020F0502020204030204" pitchFamily="34" charset="0"/>
                <a:cs typeface="Times New Roman" panose="02020603050405020304" pitchFamily="18" charset="0"/>
              </a:rPr>
              <a:t>La veille informationnelle consiste à identifier en permanence les informations pertinentes qui concernent </a:t>
            </a:r>
          </a:p>
          <a:p>
            <a:pPr algn="ctr">
              <a:spcBef>
                <a:spcPts val="300"/>
              </a:spcBef>
              <a:spcAft>
                <a:spcPts val="0"/>
              </a:spcAft>
            </a:pPr>
            <a:r>
              <a:rPr lang="fr-FR" sz="24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les domaines d’activité de l’entreprise </a:t>
            </a:r>
          </a:p>
          <a:p>
            <a:pPr algn="ctr">
              <a:spcBef>
                <a:spcPts val="300"/>
              </a:spcBef>
              <a:spcAft>
                <a:spcPts val="0"/>
              </a:spcAft>
            </a:pPr>
            <a:r>
              <a:rPr lang="fr-FR" sz="2400" b="1" dirty="0">
                <a:latin typeface="Arial" panose="020B0604020202020204" pitchFamily="34" charset="0"/>
                <a:ea typeface="Calibri" panose="020F0502020204030204" pitchFamily="34" charset="0"/>
                <a:cs typeface="Times New Roman" panose="02020603050405020304" pitchFamily="18" charset="0"/>
              </a:rPr>
              <a:t>et qui peuvent </a:t>
            </a:r>
            <a:r>
              <a:rPr lang="fr-FR" sz="24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influencer son avenir. </a:t>
            </a:r>
          </a:p>
          <a:p>
            <a:pPr algn="just">
              <a:spcBef>
                <a:spcPts val="300"/>
              </a:spcBef>
              <a:spcAft>
                <a:spcPts val="0"/>
              </a:spcAft>
            </a:pPr>
            <a:endParaRPr lang="fr-FR" sz="2400" dirty="0">
              <a:latin typeface="Arial" panose="020B0604020202020204" pitchFamily="34" charset="0"/>
              <a:ea typeface="Calibri" panose="020F0502020204030204" pitchFamily="34" charset="0"/>
              <a:cs typeface="Times New Roman" panose="02020603050405020304" pitchFamily="18" charset="0"/>
            </a:endParaRPr>
          </a:p>
          <a:p>
            <a:pPr algn="just">
              <a:spcBef>
                <a:spcPts val="300"/>
              </a:spcBef>
              <a:spcAft>
                <a:spcPts val="0"/>
              </a:spcAft>
            </a:pPr>
            <a:r>
              <a:rPr lang="fr-FR" sz="2400" dirty="0">
                <a:latin typeface="Arial" panose="020B0604020202020204" pitchFamily="34" charset="0"/>
                <a:ea typeface="Calibri" panose="020F0502020204030204" pitchFamily="34" charset="0"/>
                <a:cs typeface="Times New Roman" panose="02020603050405020304" pitchFamily="18" charset="0"/>
              </a:rPr>
              <a:t>L’ensemble du personnel doit y être sensibilisé mais il est indispensable qu’une personne gère </a:t>
            </a:r>
            <a:r>
              <a:rPr lang="fr-FR" sz="24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sa mise en œuvre, de la recherche d’information à sa diffusion auprès </a:t>
            </a:r>
            <a:r>
              <a:rPr lang="fr-FR" sz="2400" dirty="0">
                <a:latin typeface="Arial" panose="020B0604020202020204" pitchFamily="34" charset="0"/>
                <a:ea typeface="Calibri" panose="020F0502020204030204" pitchFamily="34" charset="0"/>
                <a:cs typeface="Times New Roman" panose="02020603050405020304" pitchFamily="18" charset="0"/>
              </a:rPr>
              <a:t>du personnel concerné.</a:t>
            </a:r>
          </a:p>
        </p:txBody>
      </p:sp>
    </p:spTree>
    <p:extLst>
      <p:ext uri="{BB962C8B-B14F-4D97-AF65-F5344CB8AC3E}">
        <p14:creationId xmlns:p14="http://schemas.microsoft.com/office/powerpoint/2010/main" val="1649257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0706100" cy="1193800"/>
          </a:xfrm>
        </p:spPr>
        <p:txBody>
          <a:bodyPr>
            <a:normAutofit fontScale="90000"/>
          </a:bodyPr>
          <a:lstStyle/>
          <a:p>
            <a:r>
              <a:rPr lang="fr-FR" sz="4000" b="1" dirty="0">
                <a:latin typeface="Arial" panose="020B0604020202020204" pitchFamily="34" charset="0"/>
                <a:cs typeface="Arial" panose="020B0604020202020204" pitchFamily="34" charset="0"/>
              </a:rPr>
              <a:t>3. Mettre en place une veille numérique</a:t>
            </a:r>
            <a:br>
              <a:rPr lang="fr-FR" sz="3600" b="1" dirty="0">
                <a:latin typeface="Arial" panose="020B0604020202020204" pitchFamily="34" charset="0"/>
                <a:cs typeface="Arial" panose="020B0604020202020204" pitchFamily="34" charset="0"/>
              </a:rPr>
            </a:br>
            <a:r>
              <a:rPr lang="fr-FR" sz="3600" b="1" dirty="0">
                <a:latin typeface="Arial" panose="020B0604020202020204" pitchFamily="34" charset="0"/>
                <a:cs typeface="Arial" panose="020B0604020202020204" pitchFamily="34" charset="0"/>
              </a:rPr>
              <a:t>3.1. Organiser une veille concurrentielle</a:t>
            </a:r>
            <a:endParaRPr lang="fr-FR" sz="3600" dirty="0">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D5FD049-52AA-406E-A1E1-3BC82D27C347}"/>
              </a:ext>
            </a:extLst>
          </p:cNvPr>
          <p:cNvSpPr/>
          <p:nvPr/>
        </p:nvSpPr>
        <p:spPr>
          <a:xfrm>
            <a:off x="2158999" y="1496670"/>
            <a:ext cx="7687733" cy="584775"/>
          </a:xfrm>
          <a:prstGeom prst="rect">
            <a:avLst/>
          </a:prstGeom>
        </p:spPr>
        <p:txBody>
          <a:bodyPr wrap="square">
            <a:spAutoFit/>
          </a:bodyPr>
          <a:lstStyle/>
          <a:p>
            <a:pPr algn="ctr">
              <a:spcBef>
                <a:spcPts val="600"/>
              </a:spcBef>
              <a:spcAft>
                <a:spcPts val="600"/>
              </a:spcAft>
            </a:pPr>
            <a:r>
              <a:rPr lang="fr-FR" sz="3200" dirty="0">
                <a:latin typeface="Arial" panose="020B0604020202020204" pitchFamily="34" charset="0"/>
                <a:ea typeface="Calibri" panose="020F0502020204030204" pitchFamily="34" charset="0"/>
                <a:cs typeface="Times New Roman" panose="02020603050405020304" pitchFamily="18" charset="0"/>
              </a:rPr>
              <a:t>La veille concerne les domaines suivants </a:t>
            </a:r>
          </a:p>
        </p:txBody>
      </p:sp>
      <p:graphicFrame>
        <p:nvGraphicFramePr>
          <p:cNvPr id="4" name="Diagramme 3">
            <a:extLst>
              <a:ext uri="{FF2B5EF4-FFF2-40B4-BE49-F238E27FC236}">
                <a16:creationId xmlns:a16="http://schemas.microsoft.com/office/drawing/2014/main" id="{9C730DFC-A1FE-496D-B7F0-29605E0B6779}"/>
              </a:ext>
            </a:extLst>
          </p:cNvPr>
          <p:cNvGraphicFramePr/>
          <p:nvPr>
            <p:extLst>
              <p:ext uri="{D42A27DB-BD31-4B8C-83A1-F6EECF244321}">
                <p14:modId xmlns:p14="http://schemas.microsoft.com/office/powerpoint/2010/main" val="1873900397"/>
              </p:ext>
            </p:extLst>
          </p:nvPr>
        </p:nvGraphicFramePr>
        <p:xfrm>
          <a:off x="213783" y="2211917"/>
          <a:ext cx="11677650" cy="4051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77678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0706100" cy="1193800"/>
          </a:xfrm>
        </p:spPr>
        <p:txBody>
          <a:bodyPr>
            <a:normAutofit fontScale="90000"/>
          </a:bodyPr>
          <a:lstStyle/>
          <a:p>
            <a:r>
              <a:rPr lang="fr-FR" sz="4000" b="1" dirty="0">
                <a:latin typeface="Arial" panose="020B0604020202020204" pitchFamily="34" charset="0"/>
                <a:cs typeface="Arial" panose="020B0604020202020204" pitchFamily="34" charset="0"/>
              </a:rPr>
              <a:t>3. Mettre en place une veille numérique</a:t>
            </a:r>
            <a:br>
              <a:rPr lang="fr-FR" sz="3600" b="1" dirty="0">
                <a:latin typeface="Arial" panose="020B0604020202020204" pitchFamily="34" charset="0"/>
                <a:cs typeface="Arial" panose="020B0604020202020204" pitchFamily="34" charset="0"/>
              </a:rPr>
            </a:br>
            <a:r>
              <a:rPr lang="fr-FR" sz="3600" b="1" dirty="0">
                <a:latin typeface="Arial" panose="020B0604020202020204" pitchFamily="34" charset="0"/>
                <a:cs typeface="Arial" panose="020B0604020202020204" pitchFamily="34" charset="0"/>
              </a:rPr>
              <a:t>3.1. Organiser une veille concurrentielle</a:t>
            </a:r>
            <a:endParaRPr lang="fr-FR" sz="3600" dirty="0">
              <a:latin typeface="Arial" panose="020B0604020202020204" pitchFamily="34" charset="0"/>
              <a:cs typeface="Arial" panose="020B0604020202020204" pitchFamily="34" charset="0"/>
            </a:endParaRPr>
          </a:p>
        </p:txBody>
      </p:sp>
      <p:graphicFrame>
        <p:nvGraphicFramePr>
          <p:cNvPr id="3" name="Tableau 2">
            <a:extLst>
              <a:ext uri="{FF2B5EF4-FFF2-40B4-BE49-F238E27FC236}">
                <a16:creationId xmlns:a16="http://schemas.microsoft.com/office/drawing/2014/main" id="{72D6F2F2-89DA-4A4E-9547-E75800ABEEE8}"/>
              </a:ext>
            </a:extLst>
          </p:cNvPr>
          <p:cNvGraphicFramePr>
            <a:graphicFrameLocks noGrp="1"/>
          </p:cNvGraphicFramePr>
          <p:nvPr>
            <p:extLst>
              <p:ext uri="{D42A27DB-BD31-4B8C-83A1-F6EECF244321}">
                <p14:modId xmlns:p14="http://schemas.microsoft.com/office/powerpoint/2010/main" val="1367255790"/>
              </p:ext>
            </p:extLst>
          </p:nvPr>
        </p:nvGraphicFramePr>
        <p:xfrm>
          <a:off x="719137" y="1409858"/>
          <a:ext cx="10770130" cy="4844581"/>
        </p:xfrm>
        <a:graphic>
          <a:graphicData uri="http://schemas.openxmlformats.org/drawingml/2006/table">
            <a:tbl>
              <a:tblPr firstRow="1" firstCol="1" bandRow="1">
                <a:tableStyleId>{5C22544A-7EE6-4342-B048-85BDC9FD1C3A}</a:tableStyleId>
              </a:tblPr>
              <a:tblGrid>
                <a:gridCol w="2086602">
                  <a:extLst>
                    <a:ext uri="{9D8B030D-6E8A-4147-A177-3AD203B41FA5}">
                      <a16:colId xmlns:a16="http://schemas.microsoft.com/office/drawing/2014/main" val="3182479911"/>
                    </a:ext>
                  </a:extLst>
                </a:gridCol>
                <a:gridCol w="8683528">
                  <a:extLst>
                    <a:ext uri="{9D8B030D-6E8A-4147-A177-3AD203B41FA5}">
                      <a16:colId xmlns:a16="http://schemas.microsoft.com/office/drawing/2014/main" val="1486312541"/>
                    </a:ext>
                  </a:extLst>
                </a:gridCol>
              </a:tblGrid>
              <a:tr h="490909">
                <a:tc gridSpan="2">
                  <a:txBody>
                    <a:bodyPr/>
                    <a:lstStyle/>
                    <a:p>
                      <a:pPr marL="27305" algn="ctr">
                        <a:spcBef>
                          <a:spcPts val="200"/>
                        </a:spcBef>
                        <a:spcAft>
                          <a:spcPts val="200"/>
                        </a:spcAft>
                      </a:pPr>
                      <a:r>
                        <a:rPr lang="fr-FR" sz="2000" dirty="0">
                          <a:effectLst/>
                          <a:latin typeface="Arial" panose="020B0604020202020204" pitchFamily="34" charset="0"/>
                          <a:cs typeface="Arial" panose="020B0604020202020204" pitchFamily="34" charset="0"/>
                        </a:rPr>
                        <a:t>Comment obtenir des informations légalement</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hMerge="1">
                  <a:txBody>
                    <a:bodyPr/>
                    <a:lstStyle/>
                    <a:p>
                      <a:endParaRPr lang="fr-FR"/>
                    </a:p>
                  </a:txBody>
                  <a:tcPr/>
                </a:tc>
                <a:extLst>
                  <a:ext uri="{0D108BD9-81ED-4DB2-BD59-A6C34878D82A}">
                    <a16:rowId xmlns:a16="http://schemas.microsoft.com/office/drawing/2014/main" val="1716420693"/>
                  </a:ext>
                </a:extLst>
              </a:tr>
              <a:tr h="621953">
                <a:tc rowSpan="2">
                  <a:txBody>
                    <a:bodyPr/>
                    <a:lstStyle/>
                    <a:p>
                      <a:pPr>
                        <a:spcAft>
                          <a:spcPts val="0"/>
                        </a:spcAft>
                      </a:pPr>
                      <a:r>
                        <a:rPr lang="fr-FR" sz="1800">
                          <a:effectLst/>
                          <a:latin typeface="Arial" panose="020B0604020202020204" pitchFamily="34" charset="0"/>
                          <a:cs typeface="Arial" panose="020B0604020202020204" pitchFamily="34" charset="0"/>
                        </a:rPr>
                        <a:t>Visites</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27305">
                        <a:spcBef>
                          <a:spcPts val="100"/>
                        </a:spcBef>
                        <a:spcAft>
                          <a:spcPts val="100"/>
                        </a:spcAft>
                      </a:pPr>
                      <a:r>
                        <a:rPr lang="fr-FR" sz="1800" dirty="0">
                          <a:effectLst/>
                          <a:latin typeface="Arial" panose="020B0604020202020204" pitchFamily="34" charset="0"/>
                          <a:cs typeface="Arial" panose="020B0604020202020204" pitchFamily="34" charset="0"/>
                        </a:rPr>
                        <a:t>Des stands sur les salons, demande de documentation, achat des produits concurrents.</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6660016"/>
                  </a:ext>
                </a:extLst>
              </a:tr>
              <a:tr h="621953">
                <a:tc vMerge="1">
                  <a:txBody>
                    <a:bodyPr/>
                    <a:lstStyle/>
                    <a:p>
                      <a:endParaRPr lang="fr-FR"/>
                    </a:p>
                  </a:txBody>
                  <a:tcPr/>
                </a:tc>
                <a:tc>
                  <a:txBody>
                    <a:bodyPr/>
                    <a:lstStyle/>
                    <a:p>
                      <a:pPr marL="27305">
                        <a:spcBef>
                          <a:spcPts val="100"/>
                        </a:spcBef>
                        <a:spcAft>
                          <a:spcPts val="100"/>
                        </a:spcAft>
                      </a:pPr>
                      <a:r>
                        <a:rPr lang="fr-FR" sz="1800" dirty="0">
                          <a:effectLst/>
                          <a:latin typeface="Arial" panose="020B0604020202020204" pitchFamily="34" charset="0"/>
                          <a:cs typeface="Arial" panose="020B0604020202020204" pitchFamily="34" charset="0"/>
                        </a:rPr>
                        <a:t>Des forums, des réseaux sociaux et des blogs pour suivre les conversations et les avis des utilisateurs. </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4127302658"/>
                  </a:ext>
                </a:extLst>
              </a:tr>
              <a:tr h="310977">
                <a:tc rowSpan="2">
                  <a:txBody>
                    <a:bodyPr/>
                    <a:lstStyle/>
                    <a:p>
                      <a:pPr>
                        <a:spcAft>
                          <a:spcPts val="0"/>
                        </a:spcAft>
                      </a:pPr>
                      <a:r>
                        <a:rPr lang="fr-FR" sz="1800">
                          <a:effectLst/>
                          <a:latin typeface="Arial" panose="020B0604020202020204" pitchFamily="34" charset="0"/>
                          <a:cs typeface="Arial" panose="020B0604020202020204" pitchFamily="34" charset="0"/>
                        </a:rPr>
                        <a:t>Abonnements</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27305">
                        <a:spcBef>
                          <a:spcPts val="100"/>
                        </a:spcBef>
                        <a:spcAft>
                          <a:spcPts val="100"/>
                        </a:spcAft>
                      </a:pPr>
                      <a:r>
                        <a:rPr lang="fr-FR" sz="1800" dirty="0">
                          <a:effectLst/>
                          <a:latin typeface="Arial" panose="020B0604020202020204" pitchFamily="34" charset="0"/>
                          <a:cs typeface="Arial" panose="020B0604020202020204" pitchFamily="34" charset="0"/>
                        </a:rPr>
                        <a:t>À des revues, à des sites web, à la presse spécialisée à des flux RSS.</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902949471"/>
                  </a:ext>
                </a:extLst>
              </a:tr>
              <a:tr h="310977">
                <a:tc vMerge="1">
                  <a:txBody>
                    <a:bodyPr/>
                    <a:lstStyle/>
                    <a:p>
                      <a:endParaRPr lang="fr-FR"/>
                    </a:p>
                  </a:txBody>
                  <a:tcPr/>
                </a:tc>
                <a:tc>
                  <a:txBody>
                    <a:bodyPr/>
                    <a:lstStyle/>
                    <a:p>
                      <a:pPr marL="27305">
                        <a:spcBef>
                          <a:spcPts val="100"/>
                        </a:spcBef>
                        <a:spcAft>
                          <a:spcPts val="100"/>
                        </a:spcAft>
                      </a:pPr>
                      <a:r>
                        <a:rPr lang="fr-FR" sz="1800" dirty="0">
                          <a:effectLst/>
                          <a:latin typeface="Arial" panose="020B0604020202020204" pitchFamily="34" charset="0"/>
                          <a:cs typeface="Arial" panose="020B0604020202020204" pitchFamily="34" charset="0"/>
                        </a:rPr>
                        <a:t>Aux newsletters des concurrents pour connaître les nouveautés.</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108601339"/>
                  </a:ext>
                </a:extLst>
              </a:tr>
              <a:tr h="621953">
                <a:tc>
                  <a:txBody>
                    <a:bodyPr/>
                    <a:lstStyle/>
                    <a:p>
                      <a:pPr>
                        <a:spcAft>
                          <a:spcPts val="0"/>
                        </a:spcAft>
                      </a:pPr>
                      <a:r>
                        <a:rPr lang="fr-FR" sz="1800">
                          <a:effectLst/>
                          <a:latin typeface="Arial" panose="020B0604020202020204" pitchFamily="34" charset="0"/>
                          <a:cs typeface="Arial" panose="020B0604020202020204" pitchFamily="34" charset="0"/>
                        </a:rPr>
                        <a:t>Utilisation</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27305">
                        <a:spcBef>
                          <a:spcPts val="100"/>
                        </a:spcBef>
                        <a:spcAft>
                          <a:spcPts val="100"/>
                        </a:spcAft>
                      </a:pPr>
                      <a:r>
                        <a:rPr lang="fr-FR" sz="1800" dirty="0">
                          <a:effectLst/>
                          <a:latin typeface="Arial" panose="020B0604020202020204" pitchFamily="34" charset="0"/>
                          <a:cs typeface="Arial" panose="020B0604020202020204" pitchFamily="34" charset="0"/>
                        </a:rPr>
                        <a:t>De moteurs de recherche spécialisés dans la veille intelligente : Google Alertes, Netvibes, Scoop.it, etc. </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366023940"/>
                  </a:ext>
                </a:extLst>
              </a:tr>
              <a:tr h="621953">
                <a:tc rowSpan="3">
                  <a:txBody>
                    <a:bodyPr/>
                    <a:lstStyle/>
                    <a:p>
                      <a:pPr>
                        <a:spcAft>
                          <a:spcPts val="0"/>
                        </a:spcAft>
                      </a:pPr>
                      <a:r>
                        <a:rPr lang="fr-FR" sz="1800">
                          <a:effectLst/>
                          <a:latin typeface="Arial" panose="020B0604020202020204" pitchFamily="34" charset="0"/>
                          <a:cs typeface="Arial" panose="020B0604020202020204" pitchFamily="34" charset="0"/>
                        </a:rPr>
                        <a:t>Recherches</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27305">
                        <a:spcBef>
                          <a:spcPts val="100"/>
                        </a:spcBef>
                        <a:spcAft>
                          <a:spcPts val="100"/>
                        </a:spcAft>
                      </a:pPr>
                      <a:r>
                        <a:rPr lang="fr-FR" sz="1800" dirty="0">
                          <a:effectLst/>
                          <a:latin typeface="Arial" panose="020B0604020202020204" pitchFamily="34" charset="0"/>
                          <a:cs typeface="Arial" panose="020B0604020202020204" pitchFamily="34" charset="0"/>
                        </a:rPr>
                        <a:t>D’informations financières ou administratives sur les sites spécialisés : Société.com, Score3.fr, </a:t>
                      </a:r>
                      <a:r>
                        <a:rPr lang="fr-FR" sz="1800" dirty="0" err="1">
                          <a:effectLst/>
                          <a:latin typeface="Arial" panose="020B0604020202020204" pitchFamily="34" charset="0"/>
                          <a:cs typeface="Arial" panose="020B0604020202020204" pitchFamily="34" charset="0"/>
                        </a:rPr>
                        <a:t>Manageo</a:t>
                      </a:r>
                      <a:r>
                        <a:rPr lang="fr-FR" sz="1800" dirty="0">
                          <a:effectLst/>
                          <a:latin typeface="Arial" panose="020B0604020202020204" pitchFamily="34" charset="0"/>
                          <a:cs typeface="Arial" panose="020B0604020202020204" pitchFamily="34" charset="0"/>
                        </a:rPr>
                        <a:t>, Verif, Infogreffe…</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4143124912"/>
                  </a:ext>
                </a:extLst>
              </a:tr>
              <a:tr h="621953">
                <a:tc vMerge="1">
                  <a:txBody>
                    <a:bodyPr/>
                    <a:lstStyle/>
                    <a:p>
                      <a:endParaRPr lang="fr-FR"/>
                    </a:p>
                  </a:txBody>
                  <a:tcPr/>
                </a:tc>
                <a:tc>
                  <a:txBody>
                    <a:bodyPr/>
                    <a:lstStyle/>
                    <a:p>
                      <a:pPr marL="27305">
                        <a:spcBef>
                          <a:spcPts val="100"/>
                        </a:spcBef>
                        <a:spcAft>
                          <a:spcPts val="100"/>
                        </a:spcAft>
                      </a:pPr>
                      <a:r>
                        <a:rPr lang="fr-FR" sz="1800" dirty="0">
                          <a:effectLst/>
                          <a:latin typeface="Arial" panose="020B0604020202020204" pitchFamily="34" charset="0"/>
                          <a:cs typeface="Arial" panose="020B0604020202020204" pitchFamily="34" charset="0"/>
                        </a:rPr>
                        <a:t>D’informations sur les embauches et licenciements par les réseaux informels. </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483101613"/>
                  </a:ext>
                </a:extLst>
              </a:tr>
              <a:tr h="621953">
                <a:tc vMerge="1">
                  <a:txBody>
                    <a:bodyPr/>
                    <a:lstStyle/>
                    <a:p>
                      <a:endParaRPr lang="fr-FR"/>
                    </a:p>
                  </a:txBody>
                  <a:tcPr/>
                </a:tc>
                <a:tc>
                  <a:txBody>
                    <a:bodyPr/>
                    <a:lstStyle/>
                    <a:p>
                      <a:pPr marL="27305">
                        <a:spcBef>
                          <a:spcPts val="100"/>
                        </a:spcBef>
                        <a:spcAft>
                          <a:spcPts val="100"/>
                        </a:spcAft>
                      </a:pPr>
                      <a:r>
                        <a:rPr lang="fr-FR" sz="1800" dirty="0">
                          <a:effectLst/>
                          <a:latin typeface="Arial" panose="020B0604020202020204" pitchFamily="34" charset="0"/>
                          <a:cs typeface="Arial" panose="020B0604020202020204" pitchFamily="34" charset="0"/>
                        </a:rPr>
                        <a:t>D’informations auprès de divers organismes : </a:t>
                      </a:r>
                      <a:r>
                        <a:rPr lang="fr-FR" sz="1800" dirty="0" err="1">
                          <a:effectLst/>
                          <a:latin typeface="Arial" panose="020B0604020202020204" pitchFamily="34" charset="0"/>
                          <a:cs typeface="Arial" panose="020B0604020202020204" pitchFamily="34" charset="0"/>
                        </a:rPr>
                        <a:t>Euridile</a:t>
                      </a:r>
                      <a:r>
                        <a:rPr lang="fr-FR" sz="1800" dirty="0">
                          <a:effectLst/>
                          <a:latin typeface="Arial" panose="020B0604020202020204" pitchFamily="34" charset="0"/>
                          <a:cs typeface="Arial" panose="020B0604020202020204" pitchFamily="34" charset="0"/>
                        </a:rPr>
                        <a:t>, l'INPI, les chambres de commerce et d'industrie.</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588709522"/>
                  </a:ext>
                </a:extLst>
              </a:tr>
            </a:tbl>
          </a:graphicData>
        </a:graphic>
      </p:graphicFrame>
    </p:spTree>
    <p:extLst>
      <p:ext uri="{BB962C8B-B14F-4D97-AF65-F5344CB8AC3E}">
        <p14:creationId xmlns:p14="http://schemas.microsoft.com/office/powerpoint/2010/main" val="401190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0706100" cy="1193800"/>
          </a:xfrm>
        </p:spPr>
        <p:txBody>
          <a:bodyPr>
            <a:normAutofit fontScale="90000"/>
          </a:bodyPr>
          <a:lstStyle/>
          <a:p>
            <a:r>
              <a:rPr lang="fr-FR" sz="4000" b="1" dirty="0">
                <a:latin typeface="Arial" panose="020B0604020202020204" pitchFamily="34" charset="0"/>
                <a:cs typeface="Arial" panose="020B0604020202020204" pitchFamily="34" charset="0"/>
              </a:rPr>
              <a:t>3. Mettre en place une veille numérique</a:t>
            </a:r>
            <a:br>
              <a:rPr lang="fr-FR" sz="3600" b="1" dirty="0">
                <a:latin typeface="Arial" panose="020B0604020202020204" pitchFamily="34" charset="0"/>
                <a:cs typeface="Arial" panose="020B0604020202020204" pitchFamily="34" charset="0"/>
              </a:rPr>
            </a:br>
            <a:r>
              <a:rPr lang="fr-FR" sz="3600" b="1" dirty="0">
                <a:latin typeface="Arial" panose="020B0604020202020204" pitchFamily="34" charset="0"/>
                <a:cs typeface="Arial" panose="020B0604020202020204" pitchFamily="34" charset="0"/>
              </a:rPr>
              <a:t>3.2. Organiser une veille sur le Web</a:t>
            </a:r>
            <a:endParaRPr lang="fr-FR" sz="3600" dirty="0">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C28D30D5-FFA9-4419-A4A0-13DD40517D70}"/>
              </a:ext>
            </a:extLst>
          </p:cNvPr>
          <p:cNvSpPr/>
          <p:nvPr/>
        </p:nvSpPr>
        <p:spPr>
          <a:xfrm>
            <a:off x="519448" y="1600200"/>
            <a:ext cx="11024315" cy="2246769"/>
          </a:xfrm>
          <a:prstGeom prst="rect">
            <a:avLst/>
          </a:prstGeom>
        </p:spPr>
        <p:txBody>
          <a:bodyPr wrap="square">
            <a:spAutoFit/>
          </a:bodyPr>
          <a:lstStyle/>
          <a:p>
            <a:pPr algn="ctr">
              <a:spcBef>
                <a:spcPts val="1800"/>
              </a:spcBef>
              <a:spcAft>
                <a:spcPts val="600"/>
              </a:spcAft>
            </a:pPr>
            <a:r>
              <a:rPr lang="fr-FR" sz="2400" dirty="0">
                <a:latin typeface="Arial" panose="020B0604020202020204" pitchFamily="34" charset="0"/>
                <a:ea typeface="Calibri" panose="020F0502020204030204" pitchFamily="34" charset="0"/>
                <a:cs typeface="Times New Roman" panose="02020603050405020304" pitchFamily="18" charset="0"/>
              </a:rPr>
              <a:t>La </a:t>
            </a:r>
            <a:r>
              <a:rPr lang="fr-FR" sz="2400" b="1" dirty="0">
                <a:latin typeface="Arial" panose="020B0604020202020204" pitchFamily="34" charset="0"/>
                <a:ea typeface="Calibri" panose="020F0502020204030204" pitchFamily="34" charset="0"/>
                <a:cs typeface="Times New Roman" panose="02020603050405020304" pitchFamily="18" charset="0"/>
              </a:rPr>
              <a:t>veille concurrentielle</a:t>
            </a:r>
            <a:r>
              <a:rPr lang="fr-FR" sz="2400" dirty="0">
                <a:latin typeface="Arial" panose="020B0604020202020204" pitchFamily="34" charset="0"/>
                <a:ea typeface="Calibri" panose="020F0502020204030204" pitchFamily="34" charset="0"/>
                <a:cs typeface="Times New Roman" panose="02020603050405020304" pitchFamily="18" charset="0"/>
              </a:rPr>
              <a:t> recourt principalement à des outils ou proposés sur le Web. </a:t>
            </a:r>
          </a:p>
          <a:p>
            <a:pPr algn="just">
              <a:spcBef>
                <a:spcPts val="1800"/>
              </a:spcBef>
              <a:spcAft>
                <a:spcPts val="600"/>
              </a:spcAft>
            </a:pPr>
            <a:r>
              <a:rPr lang="fr-FR" sz="2400" dirty="0">
                <a:latin typeface="Arial" panose="020B0604020202020204" pitchFamily="34" charset="0"/>
                <a:ea typeface="Calibri" panose="020F0502020204030204" pitchFamily="34" charset="0"/>
                <a:cs typeface="Times New Roman" panose="02020603050405020304" pitchFamily="18" charset="0"/>
              </a:rPr>
              <a:t>Ils utilisent la technique </a:t>
            </a:r>
            <a:r>
              <a:rPr lang="fr-FR" sz="2400" b="1" dirty="0">
                <a:latin typeface="Arial" panose="020B0604020202020204" pitchFamily="34" charset="0"/>
                <a:ea typeface="Calibri" panose="020F0502020204030204" pitchFamily="34" charset="0"/>
                <a:cs typeface="Times New Roman" panose="02020603050405020304" pitchFamily="18" charset="0"/>
              </a:rPr>
              <a:t>push </a:t>
            </a:r>
            <a:r>
              <a:rPr lang="fr-FR" sz="2400" dirty="0">
                <a:latin typeface="Arial" panose="020B0604020202020204" pitchFamily="34" charset="0"/>
                <a:ea typeface="Calibri" panose="020F0502020204030204" pitchFamily="34" charset="0"/>
                <a:cs typeface="Times New Roman" panose="02020603050405020304" pitchFamily="18" charset="0"/>
              </a:rPr>
              <a:t>qui consiste à collecter puis envoyer les informations vers le demandeur, par opposition à la technique </a:t>
            </a:r>
            <a:r>
              <a:rPr lang="fr-FR" sz="2400" b="1" dirty="0">
                <a:latin typeface="Arial" panose="020B0604020202020204" pitchFamily="34" charset="0"/>
                <a:ea typeface="Calibri" panose="020F0502020204030204" pitchFamily="34" charset="0"/>
                <a:cs typeface="Times New Roman" panose="02020603050405020304" pitchFamily="18" charset="0"/>
              </a:rPr>
              <a:t>pull</a:t>
            </a:r>
            <a:r>
              <a:rPr lang="fr-FR" sz="2400" dirty="0">
                <a:latin typeface="Arial" panose="020B0604020202020204" pitchFamily="34" charset="0"/>
                <a:ea typeface="Calibri" panose="020F0502020204030204" pitchFamily="34" charset="0"/>
                <a:cs typeface="Times New Roman" panose="02020603050405020304" pitchFamily="18" charset="0"/>
              </a:rPr>
              <a:t> qui le contraint à aller chercher l’information. </a:t>
            </a:r>
          </a:p>
        </p:txBody>
      </p:sp>
      <p:sp>
        <p:nvSpPr>
          <p:cNvPr id="5" name="ZoneTexte 4">
            <a:extLst>
              <a:ext uri="{FF2B5EF4-FFF2-40B4-BE49-F238E27FC236}">
                <a16:creationId xmlns:a16="http://schemas.microsoft.com/office/drawing/2014/main" id="{18F94AFD-5880-7F5A-FF74-570815347ED1}"/>
              </a:ext>
            </a:extLst>
          </p:cNvPr>
          <p:cNvSpPr txBox="1"/>
          <p:nvPr/>
        </p:nvSpPr>
        <p:spPr>
          <a:xfrm>
            <a:off x="596721" y="4037149"/>
            <a:ext cx="10689465" cy="1938992"/>
          </a:xfrm>
          <a:prstGeom prst="rect">
            <a:avLst/>
          </a:prstGeom>
          <a:noFill/>
        </p:spPr>
        <p:txBody>
          <a:bodyPr wrap="square">
            <a:spAutoFit/>
          </a:bodyPr>
          <a:lstStyle/>
          <a:p>
            <a:pPr algn="just">
              <a:spcBef>
                <a:spcPts val="600"/>
              </a:spcBef>
              <a:spcAft>
                <a:spcPts val="600"/>
              </a:spcAft>
            </a:pPr>
            <a:r>
              <a:rPr lang="fr-FR" sz="2400" dirty="0">
                <a:effectLst/>
                <a:latin typeface="Arial" panose="020B0604020202020204" pitchFamily="34" charset="0"/>
                <a:ea typeface="Calibri" panose="020F0502020204030204" pitchFamily="34" charset="0"/>
                <a:cs typeface="Arial" panose="020B0604020202020204" pitchFamily="34" charset="0"/>
              </a:rPr>
              <a:t>La pertinence de ces outils dépend fortement des besoins spécifiques en matière de veille informationnelle. Pour une veille basique, des outils comme </a:t>
            </a:r>
            <a:r>
              <a:rPr lang="fr-FR" sz="2400" b="1" dirty="0">
                <a:solidFill>
                  <a:srgbClr val="FFFF00"/>
                </a:solidFill>
                <a:effectLst/>
                <a:latin typeface="Arial" panose="020B0604020202020204" pitchFamily="34" charset="0"/>
                <a:ea typeface="Calibri" panose="020F0502020204030204" pitchFamily="34" charset="0"/>
                <a:cs typeface="Arial" panose="020B0604020202020204" pitchFamily="34" charset="0"/>
              </a:rPr>
              <a:t>Google </a:t>
            </a:r>
            <a:r>
              <a:rPr lang="fr-FR" sz="2400" b="1" dirty="0" err="1">
                <a:solidFill>
                  <a:srgbClr val="FFFF00"/>
                </a:solidFill>
                <a:effectLst/>
                <a:latin typeface="Arial" panose="020B0604020202020204" pitchFamily="34" charset="0"/>
                <a:ea typeface="Calibri" panose="020F0502020204030204" pitchFamily="34" charset="0"/>
                <a:cs typeface="Arial" panose="020B0604020202020204" pitchFamily="34" charset="0"/>
              </a:rPr>
              <a:t>Alerts</a:t>
            </a:r>
            <a:r>
              <a:rPr lang="fr-FR" sz="2400" b="1" dirty="0">
                <a:solidFill>
                  <a:srgbClr val="FFFF00"/>
                </a:solidFill>
                <a:effectLst/>
                <a:latin typeface="Arial" panose="020B0604020202020204" pitchFamily="34" charset="0"/>
                <a:ea typeface="Calibri" panose="020F0502020204030204" pitchFamily="34" charset="0"/>
                <a:cs typeface="Arial" panose="020B0604020202020204" pitchFamily="34" charset="0"/>
              </a:rPr>
              <a:t> et </a:t>
            </a:r>
            <a:r>
              <a:rPr lang="fr-FR" sz="2400" b="1" dirty="0" err="1">
                <a:solidFill>
                  <a:srgbClr val="FFFF00"/>
                </a:solidFill>
                <a:effectLst/>
                <a:latin typeface="Arial" panose="020B0604020202020204" pitchFamily="34" charset="0"/>
                <a:ea typeface="Calibri" panose="020F0502020204030204" pitchFamily="34" charset="0"/>
                <a:cs typeface="Arial" panose="020B0604020202020204" pitchFamily="34" charset="0"/>
              </a:rPr>
              <a:t>Feedly</a:t>
            </a:r>
            <a:r>
              <a:rPr lang="fr-FR" sz="2400" b="1" dirty="0">
                <a:solidFill>
                  <a:srgbClr val="FFFF00"/>
                </a:solidFill>
                <a:effectLst/>
                <a:latin typeface="Arial" panose="020B0604020202020204" pitchFamily="34" charset="0"/>
                <a:ea typeface="Calibri" panose="020F0502020204030204" pitchFamily="34" charset="0"/>
                <a:cs typeface="Arial" panose="020B0604020202020204" pitchFamily="34" charset="0"/>
              </a:rPr>
              <a:t> </a:t>
            </a:r>
            <a:r>
              <a:rPr lang="fr-FR" sz="2400" dirty="0">
                <a:effectLst/>
                <a:latin typeface="Arial" panose="020B0604020202020204" pitchFamily="34" charset="0"/>
                <a:ea typeface="Calibri" panose="020F0502020204030204" pitchFamily="34" charset="0"/>
                <a:cs typeface="Arial" panose="020B0604020202020204" pitchFamily="34" charset="0"/>
              </a:rPr>
              <a:t>peuvent suffire, pour une analyse plus poussée, notamment sur les réseaux sociaux des outils comme </a:t>
            </a:r>
            <a:r>
              <a:rPr lang="fr-FR" sz="2400" b="1" dirty="0">
                <a:solidFill>
                  <a:srgbClr val="FFFF00"/>
                </a:solidFill>
                <a:effectLst/>
                <a:latin typeface="Arial" panose="020B0604020202020204" pitchFamily="34" charset="0"/>
                <a:ea typeface="Calibri" panose="020F0502020204030204" pitchFamily="34" charset="0"/>
                <a:cs typeface="Arial" panose="020B0604020202020204" pitchFamily="34" charset="0"/>
              </a:rPr>
              <a:t>Mention, Talkwalker</a:t>
            </a:r>
            <a:r>
              <a:rPr lang="fr-FR" sz="2400" dirty="0">
                <a:effectLst/>
                <a:latin typeface="Arial" panose="020B0604020202020204" pitchFamily="34" charset="0"/>
                <a:ea typeface="Calibri" panose="020F0502020204030204" pitchFamily="34" charset="0"/>
                <a:cs typeface="Arial" panose="020B0604020202020204" pitchFamily="34" charset="0"/>
              </a:rPr>
              <a:t> ou </a:t>
            </a:r>
            <a:r>
              <a:rPr lang="fr-FR" sz="2400" b="1" dirty="0" err="1">
                <a:solidFill>
                  <a:srgbClr val="FFFF00"/>
                </a:solidFill>
                <a:effectLst/>
                <a:latin typeface="Arial" panose="020B0604020202020204" pitchFamily="34" charset="0"/>
                <a:ea typeface="Calibri" panose="020F0502020204030204" pitchFamily="34" charset="0"/>
                <a:cs typeface="Arial" panose="020B0604020202020204" pitchFamily="34" charset="0"/>
              </a:rPr>
              <a:t>Brandwatch</a:t>
            </a:r>
            <a:r>
              <a:rPr lang="fr-FR" sz="2400" dirty="0">
                <a:effectLst/>
                <a:latin typeface="Arial" panose="020B0604020202020204" pitchFamily="34" charset="0"/>
                <a:ea typeface="Calibri" panose="020F0502020204030204" pitchFamily="34" charset="0"/>
                <a:cs typeface="Arial" panose="020B0604020202020204" pitchFamily="34" charset="0"/>
              </a:rPr>
              <a:t> peuvent être plus appropriés.</a:t>
            </a:r>
            <a:endParaRPr lang="fr-FR" sz="24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03780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0706100" cy="566670"/>
          </a:xfrm>
        </p:spPr>
        <p:txBody>
          <a:bodyPr>
            <a:normAutofit/>
          </a:bodyPr>
          <a:lstStyle/>
          <a:p>
            <a:r>
              <a:rPr lang="fr-FR" sz="3100" b="1" dirty="0">
                <a:latin typeface="Arial" panose="020B0604020202020204" pitchFamily="34" charset="0"/>
                <a:cs typeface="Arial" panose="020B0604020202020204" pitchFamily="34" charset="0"/>
              </a:rPr>
              <a:t>3.2. Organiser une veille sur le Web</a:t>
            </a:r>
            <a:endParaRPr lang="fr-FR" sz="3600" dirty="0">
              <a:latin typeface="Arial" panose="020B0604020202020204" pitchFamily="34" charset="0"/>
              <a:cs typeface="Arial" panose="020B0604020202020204" pitchFamily="34" charset="0"/>
            </a:endParaRPr>
          </a:p>
        </p:txBody>
      </p:sp>
      <p:graphicFrame>
        <p:nvGraphicFramePr>
          <p:cNvPr id="4" name="Tableau 3">
            <a:extLst>
              <a:ext uri="{FF2B5EF4-FFF2-40B4-BE49-F238E27FC236}">
                <a16:creationId xmlns:a16="http://schemas.microsoft.com/office/drawing/2014/main" id="{CEA603A3-3F42-5EFB-26A9-2E46303C102F}"/>
              </a:ext>
            </a:extLst>
          </p:cNvPr>
          <p:cNvGraphicFramePr>
            <a:graphicFrameLocks noGrp="1"/>
          </p:cNvGraphicFramePr>
          <p:nvPr>
            <p:extLst>
              <p:ext uri="{D42A27DB-BD31-4B8C-83A1-F6EECF244321}">
                <p14:modId xmlns:p14="http://schemas.microsoft.com/office/powerpoint/2010/main" val="226529995"/>
              </p:ext>
            </p:extLst>
          </p:nvPr>
        </p:nvGraphicFramePr>
        <p:xfrm>
          <a:off x="293011" y="790509"/>
          <a:ext cx="11534088" cy="5611585"/>
        </p:xfrm>
        <a:graphic>
          <a:graphicData uri="http://schemas.openxmlformats.org/drawingml/2006/table">
            <a:tbl>
              <a:tblPr firstRow="1" firstCol="1" bandRow="1">
                <a:tableStyleId>{21E4AEA4-8DFA-4A89-87EB-49C32662AFE0}</a:tableStyleId>
              </a:tblPr>
              <a:tblGrid>
                <a:gridCol w="1418507">
                  <a:extLst>
                    <a:ext uri="{9D8B030D-6E8A-4147-A177-3AD203B41FA5}">
                      <a16:colId xmlns:a16="http://schemas.microsoft.com/office/drawing/2014/main" val="2051990835"/>
                    </a:ext>
                  </a:extLst>
                </a:gridCol>
                <a:gridCol w="10115581">
                  <a:extLst>
                    <a:ext uri="{9D8B030D-6E8A-4147-A177-3AD203B41FA5}">
                      <a16:colId xmlns:a16="http://schemas.microsoft.com/office/drawing/2014/main" val="489454273"/>
                    </a:ext>
                  </a:extLst>
                </a:gridCol>
              </a:tblGrid>
              <a:tr h="604702">
                <a:tc gridSpan="2">
                  <a:txBody>
                    <a:bodyPr/>
                    <a:lstStyle/>
                    <a:p>
                      <a:pPr algn="ctr">
                        <a:spcBef>
                          <a:spcPts val="300"/>
                        </a:spcBef>
                        <a:spcAft>
                          <a:spcPts val="300"/>
                        </a:spcAft>
                      </a:pPr>
                      <a:r>
                        <a:rPr lang="fr-FR" sz="2000" dirty="0">
                          <a:effectLst/>
                          <a:latin typeface="Arial" panose="020B0604020202020204" pitchFamily="34" charset="0"/>
                          <a:cs typeface="Arial" panose="020B0604020202020204" pitchFamily="34" charset="0"/>
                        </a:rPr>
                        <a:t>Les outils de veille informationnelle</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2451" marR="62451" marT="0" marB="0" anchor="ctr"/>
                </a:tc>
                <a:tc hMerge="1">
                  <a:txBody>
                    <a:bodyPr/>
                    <a:lstStyle/>
                    <a:p>
                      <a:endParaRPr lang="fr-FR"/>
                    </a:p>
                  </a:txBody>
                  <a:tcPr/>
                </a:tc>
                <a:extLst>
                  <a:ext uri="{0D108BD9-81ED-4DB2-BD59-A6C34878D82A}">
                    <a16:rowId xmlns:a16="http://schemas.microsoft.com/office/drawing/2014/main" val="105882273"/>
                  </a:ext>
                </a:extLst>
              </a:tr>
              <a:tr h="5006883">
                <a:tc>
                  <a:txBody>
                    <a:bodyPr/>
                    <a:lstStyle/>
                    <a:p>
                      <a:pPr algn="ctr"/>
                      <a:r>
                        <a:rPr lang="fr-FR" sz="1700" dirty="0">
                          <a:effectLst/>
                          <a:latin typeface="Arial" panose="020B0604020202020204" pitchFamily="34" charset="0"/>
                          <a:cs typeface="Arial" panose="020B0604020202020204" pitchFamily="34" charset="0"/>
                        </a:rPr>
                        <a:t>Agrégateurs de flux </a:t>
                      </a:r>
                    </a:p>
                    <a:p>
                      <a:pPr algn="ctr"/>
                      <a:r>
                        <a:rPr lang="fr-FR" sz="1700" dirty="0">
                          <a:effectLst/>
                          <a:latin typeface="Arial" panose="020B0604020202020204" pitchFamily="34" charset="0"/>
                          <a:cs typeface="Arial" panose="020B0604020202020204" pitchFamily="34" charset="0"/>
                        </a:rPr>
                        <a:t>sur internet </a:t>
                      </a:r>
                      <a:endParaRPr lang="fr-FR" sz="1700" dirty="0">
                        <a:effectLst/>
                        <a:latin typeface="Arial" panose="020B0604020202020204" pitchFamily="34" charset="0"/>
                        <a:ea typeface="Calibri" panose="020F0502020204030204" pitchFamily="34" charset="0"/>
                        <a:cs typeface="Arial" panose="020B0604020202020204" pitchFamily="34" charset="0"/>
                      </a:endParaRPr>
                    </a:p>
                  </a:txBody>
                  <a:tcPr marL="62451" marR="62451" marT="0" marB="0" anchor="ctr"/>
                </a:tc>
                <a:tc>
                  <a:txBody>
                    <a:bodyPr/>
                    <a:lstStyle/>
                    <a:p>
                      <a:pPr marR="17780" algn="just">
                        <a:spcBef>
                          <a:spcPts val="200"/>
                        </a:spcBef>
                        <a:spcAft>
                          <a:spcPts val="200"/>
                        </a:spcAft>
                      </a:pPr>
                      <a:r>
                        <a:rPr lang="fr-FR" sz="1700" dirty="0">
                          <a:effectLst/>
                          <a:latin typeface="Arial" panose="020B0604020202020204" pitchFamily="34" charset="0"/>
                          <a:cs typeface="Arial" panose="020B0604020202020204" pitchFamily="34" charset="0"/>
                        </a:rPr>
                        <a:t>Un agrégateur collecte les informations publiées sur des sites web, les blogs ou les réseaux sociaux puis les transmet à son utilisateur par courriel. Ils sont gratuits ou payants et offrent des options de paramétrages plus ou moins approfondies. </a:t>
                      </a:r>
                    </a:p>
                    <a:p>
                      <a:pPr marR="17780" algn="just">
                        <a:spcBef>
                          <a:spcPts val="600"/>
                        </a:spcBef>
                        <a:spcAft>
                          <a:spcPts val="0"/>
                        </a:spcAft>
                      </a:pPr>
                      <a:r>
                        <a:rPr lang="fr-FR" sz="1700" b="1" dirty="0">
                          <a:effectLst/>
                          <a:latin typeface="Arial" panose="020B0604020202020204" pitchFamily="34" charset="0"/>
                          <a:cs typeface="Arial" panose="020B0604020202020204" pitchFamily="34" charset="0"/>
                        </a:rPr>
                        <a:t>Généraliste</a:t>
                      </a:r>
                    </a:p>
                    <a:p>
                      <a:pPr marL="342900" marR="17780" lvl="0" indent="-342900" algn="just">
                        <a:spcAft>
                          <a:spcPts val="200"/>
                        </a:spcAft>
                        <a:buFont typeface="Calibri" panose="020F0502020204030204" pitchFamily="34" charset="0"/>
                        <a:buChar char="-"/>
                      </a:pPr>
                      <a:r>
                        <a:rPr lang="fr-FR" sz="1700" b="1" dirty="0">
                          <a:effectLst/>
                          <a:latin typeface="Arial" panose="020B0604020202020204" pitchFamily="34" charset="0"/>
                          <a:cs typeface="Arial" panose="020B0604020202020204" pitchFamily="34" charset="0"/>
                        </a:rPr>
                        <a:t>Google </a:t>
                      </a:r>
                      <a:r>
                        <a:rPr lang="fr-FR" sz="1700" b="1" dirty="0" err="1">
                          <a:effectLst/>
                          <a:latin typeface="Arial" panose="020B0604020202020204" pitchFamily="34" charset="0"/>
                          <a:cs typeface="Arial" panose="020B0604020202020204" pitchFamily="34" charset="0"/>
                        </a:rPr>
                        <a:t>Alerts</a:t>
                      </a:r>
                      <a:r>
                        <a:rPr lang="fr-FR" sz="1700" b="1" dirty="0">
                          <a:effectLst/>
                          <a:latin typeface="Arial" panose="020B0604020202020204" pitchFamily="34" charset="0"/>
                          <a:cs typeface="Arial" panose="020B0604020202020204" pitchFamily="34" charset="0"/>
                        </a:rPr>
                        <a:t> </a:t>
                      </a:r>
                      <a:r>
                        <a:rPr lang="fr-FR" sz="1700" dirty="0">
                          <a:effectLst/>
                          <a:latin typeface="Arial" panose="020B0604020202020204" pitchFamily="34" charset="0"/>
                          <a:cs typeface="Arial" panose="020B0604020202020204" pitchFamily="34" charset="0"/>
                        </a:rPr>
                        <a:t>est un outil simple et efficace pour recevoir des notifications par e-mail lorsque de nouveaux résultats (tels que des articles de presse, des publications de blog ou des pages Web) correspondent à vos termes de recherche spécifiés. Très utile pour la surveillance basique de mots-clés </a:t>
                      </a:r>
                    </a:p>
                    <a:p>
                      <a:pPr marL="342900" lvl="0" indent="-342900" algn="just">
                        <a:buFont typeface="Calibri" panose="020F0502020204030204" pitchFamily="34" charset="0"/>
                        <a:buChar char="-"/>
                      </a:pPr>
                      <a:r>
                        <a:rPr lang="fr-FR" sz="1700" b="1" dirty="0" err="1">
                          <a:effectLst/>
                          <a:latin typeface="Arial" panose="020B0604020202020204" pitchFamily="34" charset="0"/>
                          <a:cs typeface="Arial" panose="020B0604020202020204" pitchFamily="34" charset="0"/>
                        </a:rPr>
                        <a:t>Feedly</a:t>
                      </a:r>
                      <a:r>
                        <a:rPr lang="fr-FR" sz="1700" dirty="0">
                          <a:effectLst/>
                          <a:latin typeface="Arial" panose="020B0604020202020204" pitchFamily="34" charset="0"/>
                          <a:cs typeface="Arial" panose="020B0604020202020204" pitchFamily="34" charset="0"/>
                        </a:rPr>
                        <a:t> permet de suivre facilement plusieurs sources d'information et de blogs via leurs flux RSS. Idéal pour organiser et consolider les mises à jour de nouvelles et d'articles dans un lieu central.</a:t>
                      </a:r>
                    </a:p>
                    <a:p>
                      <a:pPr marL="342900" lvl="0" indent="-342900" algn="just">
                        <a:buFont typeface="Calibri" panose="020F0502020204030204" pitchFamily="34" charset="0"/>
                        <a:buChar char="-"/>
                      </a:pPr>
                      <a:r>
                        <a:rPr lang="fr-FR" sz="1700" b="1" dirty="0" err="1">
                          <a:effectLst/>
                          <a:latin typeface="Arial" panose="020B0604020202020204" pitchFamily="34" charset="0"/>
                          <a:cs typeface="Arial" panose="020B0604020202020204" pitchFamily="34" charset="0"/>
                        </a:rPr>
                        <a:t>SEMrush</a:t>
                      </a:r>
                      <a:r>
                        <a:rPr lang="fr-FR" sz="1700" dirty="0">
                          <a:effectLst/>
                          <a:latin typeface="Arial" panose="020B0604020202020204" pitchFamily="34" charset="0"/>
                          <a:cs typeface="Arial" panose="020B0604020202020204" pitchFamily="34" charset="0"/>
                        </a:rPr>
                        <a:t> est un outil d’optimisation des site web (</a:t>
                      </a:r>
                      <a:r>
                        <a:rPr lang="fr-FR" sz="1700" dirty="0" err="1">
                          <a:effectLst/>
                          <a:latin typeface="Arial" panose="020B0604020202020204" pitchFamily="34" charset="0"/>
                          <a:cs typeface="Arial" panose="020B0604020202020204" pitchFamily="34" charset="0"/>
                        </a:rPr>
                        <a:t>SEO</a:t>
                      </a:r>
                      <a:r>
                        <a:rPr lang="fr-FR" sz="1700" dirty="0">
                          <a:effectLst/>
                          <a:latin typeface="Arial" panose="020B0604020202020204" pitchFamily="34" charset="0"/>
                          <a:cs typeface="Arial" panose="020B0604020202020204" pitchFamily="34" charset="0"/>
                        </a:rPr>
                        <a:t>). Il offre également des fonctionnalités de veille concurrentielle et de suivi des mots-clés. Il est particulièrement utile pour analyser la stratégie de contenu et de référencement des concurrents.</a:t>
                      </a:r>
                    </a:p>
                    <a:p>
                      <a:pPr marL="342900" lvl="0" indent="-342900" algn="just">
                        <a:buFont typeface="Calibri" panose="020F0502020204030204" pitchFamily="34" charset="0"/>
                        <a:buChar char="-"/>
                      </a:pPr>
                      <a:r>
                        <a:rPr lang="fr-FR" sz="1700" b="1" dirty="0" err="1">
                          <a:effectLst/>
                          <a:latin typeface="Arial" panose="020B0604020202020204" pitchFamily="34" charset="0"/>
                          <a:cs typeface="Arial" panose="020B0604020202020204" pitchFamily="34" charset="0"/>
                        </a:rPr>
                        <a:t>Brandwatch</a:t>
                      </a:r>
                      <a:r>
                        <a:rPr lang="fr-FR" sz="1700" dirty="0">
                          <a:effectLst/>
                          <a:latin typeface="Arial" panose="020B0604020202020204" pitchFamily="34" charset="0"/>
                          <a:cs typeface="Arial" panose="020B0604020202020204" pitchFamily="34" charset="0"/>
                        </a:rPr>
                        <a:t> est un outil avancé d'écoute sociale et d'analyse de données qui offre une profondeur d'analyse pour les grandes entreprises et les marques, avec une capacité à traiter de grands volumes de données.</a:t>
                      </a:r>
                    </a:p>
                    <a:p>
                      <a:pPr marL="342900" lvl="0" indent="-342900" algn="just">
                        <a:buFont typeface="Calibri" panose="020F0502020204030204" pitchFamily="34" charset="0"/>
                        <a:buChar char="-"/>
                      </a:pPr>
                      <a:r>
                        <a:rPr lang="fr-FR" sz="1700" b="1" dirty="0">
                          <a:effectLst/>
                          <a:latin typeface="Arial" panose="020B0604020202020204" pitchFamily="34" charset="0"/>
                          <a:cs typeface="Arial" panose="020B0604020202020204" pitchFamily="34" charset="0"/>
                        </a:rPr>
                        <a:t>Netvibes</a:t>
                      </a:r>
                      <a:r>
                        <a:rPr lang="fr-FR" sz="1700" dirty="0">
                          <a:effectLst/>
                          <a:latin typeface="Arial" panose="020B0604020202020204" pitchFamily="34" charset="0"/>
                          <a:cs typeface="Arial" panose="020B0604020202020204" pitchFamily="34" charset="0"/>
                        </a:rPr>
                        <a:t> intègre des fonctions d’agrégation de flux qui affiche à chaque ouverture du poste le résultat des recherches programmées en temps réel.</a:t>
                      </a:r>
                    </a:p>
                  </a:txBody>
                  <a:tcPr marL="62451" marR="62451" marT="0" marB="0"/>
                </a:tc>
                <a:extLst>
                  <a:ext uri="{0D108BD9-81ED-4DB2-BD59-A6C34878D82A}">
                    <a16:rowId xmlns:a16="http://schemas.microsoft.com/office/drawing/2014/main" val="2490120606"/>
                  </a:ext>
                </a:extLst>
              </a:tr>
            </a:tbl>
          </a:graphicData>
        </a:graphic>
      </p:graphicFrame>
    </p:spTree>
    <p:extLst>
      <p:ext uri="{BB962C8B-B14F-4D97-AF65-F5344CB8AC3E}">
        <p14:creationId xmlns:p14="http://schemas.microsoft.com/office/powerpoint/2010/main" val="2360242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0706100" cy="622479"/>
          </a:xfrm>
        </p:spPr>
        <p:txBody>
          <a:bodyPr>
            <a:normAutofit fontScale="90000"/>
          </a:bodyPr>
          <a:lstStyle/>
          <a:p>
            <a:br>
              <a:rPr lang="fr-FR" sz="3600" b="1" dirty="0">
                <a:latin typeface="Arial" panose="020B0604020202020204" pitchFamily="34" charset="0"/>
                <a:cs typeface="Arial" panose="020B0604020202020204" pitchFamily="34" charset="0"/>
              </a:rPr>
            </a:br>
            <a:r>
              <a:rPr lang="fr-FR" sz="3600" b="1" dirty="0">
                <a:latin typeface="Arial" panose="020B0604020202020204" pitchFamily="34" charset="0"/>
                <a:cs typeface="Arial" panose="020B0604020202020204" pitchFamily="34" charset="0"/>
              </a:rPr>
              <a:t>3.2. Organiser une veille sur le Web</a:t>
            </a:r>
            <a:endParaRPr lang="fr-FR" sz="3600" dirty="0">
              <a:latin typeface="Arial" panose="020B0604020202020204" pitchFamily="34" charset="0"/>
              <a:cs typeface="Arial" panose="020B0604020202020204" pitchFamily="34" charset="0"/>
            </a:endParaRPr>
          </a:p>
        </p:txBody>
      </p:sp>
      <p:graphicFrame>
        <p:nvGraphicFramePr>
          <p:cNvPr id="4" name="Tableau 3">
            <a:extLst>
              <a:ext uri="{FF2B5EF4-FFF2-40B4-BE49-F238E27FC236}">
                <a16:creationId xmlns:a16="http://schemas.microsoft.com/office/drawing/2014/main" id="{CEA603A3-3F42-5EFB-26A9-2E46303C102F}"/>
              </a:ext>
            </a:extLst>
          </p:cNvPr>
          <p:cNvGraphicFramePr>
            <a:graphicFrameLocks noGrp="1"/>
          </p:cNvGraphicFramePr>
          <p:nvPr>
            <p:extLst>
              <p:ext uri="{D42A27DB-BD31-4B8C-83A1-F6EECF244321}">
                <p14:modId xmlns:p14="http://schemas.microsoft.com/office/powerpoint/2010/main" val="537124887"/>
              </p:ext>
            </p:extLst>
          </p:nvPr>
        </p:nvGraphicFramePr>
        <p:xfrm>
          <a:off x="344526" y="803387"/>
          <a:ext cx="11392419" cy="5352714"/>
        </p:xfrm>
        <a:graphic>
          <a:graphicData uri="http://schemas.openxmlformats.org/drawingml/2006/table">
            <a:tbl>
              <a:tblPr firstRow="1" firstCol="1" bandRow="1">
                <a:tableStyleId>{21E4AEA4-8DFA-4A89-87EB-49C32662AFE0}</a:tableStyleId>
              </a:tblPr>
              <a:tblGrid>
                <a:gridCol w="1475688">
                  <a:extLst>
                    <a:ext uri="{9D8B030D-6E8A-4147-A177-3AD203B41FA5}">
                      <a16:colId xmlns:a16="http://schemas.microsoft.com/office/drawing/2014/main" val="2051990835"/>
                    </a:ext>
                  </a:extLst>
                </a:gridCol>
                <a:gridCol w="9916731">
                  <a:extLst>
                    <a:ext uri="{9D8B030D-6E8A-4147-A177-3AD203B41FA5}">
                      <a16:colId xmlns:a16="http://schemas.microsoft.com/office/drawing/2014/main" val="489454273"/>
                    </a:ext>
                  </a:extLst>
                </a:gridCol>
              </a:tblGrid>
              <a:tr h="667746">
                <a:tc gridSpan="2">
                  <a:txBody>
                    <a:bodyPr/>
                    <a:lstStyle/>
                    <a:p>
                      <a:pPr algn="ctr">
                        <a:spcBef>
                          <a:spcPts val="300"/>
                        </a:spcBef>
                        <a:spcAft>
                          <a:spcPts val="300"/>
                        </a:spcAft>
                      </a:pPr>
                      <a:r>
                        <a:rPr lang="fr-FR" sz="1800" dirty="0">
                          <a:effectLst/>
                          <a:latin typeface="Arial" panose="020B0604020202020204" pitchFamily="34" charset="0"/>
                          <a:cs typeface="Arial" panose="020B0604020202020204" pitchFamily="34" charset="0"/>
                        </a:rPr>
                        <a:t>Les outils de veille informationnelle</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62451" marR="62451" marT="0" marB="0" anchor="ctr"/>
                </a:tc>
                <a:tc hMerge="1">
                  <a:txBody>
                    <a:bodyPr/>
                    <a:lstStyle/>
                    <a:p>
                      <a:endParaRPr lang="fr-FR"/>
                    </a:p>
                  </a:txBody>
                  <a:tcPr/>
                </a:tc>
                <a:extLst>
                  <a:ext uri="{0D108BD9-81ED-4DB2-BD59-A6C34878D82A}">
                    <a16:rowId xmlns:a16="http://schemas.microsoft.com/office/drawing/2014/main" val="105882273"/>
                  </a:ext>
                </a:extLst>
              </a:tr>
              <a:tr h="4684968">
                <a:tc>
                  <a:txBody>
                    <a:bodyPr/>
                    <a:lstStyle/>
                    <a:p>
                      <a:pPr algn="ctr"/>
                      <a:r>
                        <a:rPr lang="fr-FR" sz="1800" dirty="0">
                          <a:effectLst/>
                          <a:latin typeface="Arial" panose="020B0604020202020204" pitchFamily="34" charset="0"/>
                          <a:cs typeface="Arial" panose="020B0604020202020204" pitchFamily="34" charset="0"/>
                        </a:rPr>
                        <a:t>Agrégateurs de flux </a:t>
                      </a:r>
                    </a:p>
                    <a:p>
                      <a:pPr algn="ctr"/>
                      <a:r>
                        <a:rPr lang="fr-FR" sz="1800" dirty="0">
                          <a:effectLst/>
                          <a:latin typeface="Arial" panose="020B0604020202020204" pitchFamily="34" charset="0"/>
                          <a:cs typeface="Arial" panose="020B0604020202020204" pitchFamily="34" charset="0"/>
                        </a:rPr>
                        <a:t>sur internet </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62451" marR="62451" marT="0" marB="0" anchor="ctr"/>
                </a:tc>
                <a:tc>
                  <a:txBody>
                    <a:bodyPr/>
                    <a:lstStyle/>
                    <a:p>
                      <a:pPr marR="17780" algn="just">
                        <a:spcBef>
                          <a:spcPts val="600"/>
                        </a:spcBef>
                      </a:pPr>
                      <a:r>
                        <a:rPr lang="fr-FR" sz="1800" b="1" dirty="0">
                          <a:effectLst/>
                          <a:latin typeface="Arial" panose="020B0604020202020204" pitchFamily="34" charset="0"/>
                          <a:cs typeface="Arial" panose="020B0604020202020204" pitchFamily="34" charset="0"/>
                        </a:rPr>
                        <a:t>Réseaux sociaux</a:t>
                      </a:r>
                    </a:p>
                    <a:p>
                      <a:pPr marL="342900" lvl="0" indent="-342900" algn="just">
                        <a:buFont typeface="Calibri" panose="020F0502020204030204" pitchFamily="34" charset="0"/>
                        <a:buChar char="-"/>
                      </a:pPr>
                      <a:r>
                        <a:rPr lang="fr-FR" sz="1800" b="1" dirty="0" err="1">
                          <a:effectLst/>
                          <a:latin typeface="Arial" panose="020B0604020202020204" pitchFamily="34" charset="0"/>
                          <a:cs typeface="Arial" panose="020B0604020202020204" pitchFamily="34" charset="0"/>
                        </a:rPr>
                        <a:t>Hootsuite</a:t>
                      </a:r>
                      <a:r>
                        <a:rPr lang="fr-FR" sz="1800" dirty="0">
                          <a:effectLst/>
                          <a:latin typeface="Arial" panose="020B0604020202020204" pitchFamily="34" charset="0"/>
                          <a:cs typeface="Arial" panose="020B0604020202020204" pitchFamily="34" charset="0"/>
                        </a:rPr>
                        <a:t> est orienté vers la surveillance des réseaux sociaux, il permet de suivre les mentions, les hashtags, et les tendances sur diverses plateformes comme Twitter, Facebook, Instagram, etc. Il est très pertinent pour suivre l'activité des médias sociaux et pour la gestion de la réputation en ligne.</a:t>
                      </a:r>
                    </a:p>
                    <a:p>
                      <a:pPr marL="342900" lvl="0" indent="-342900" algn="just">
                        <a:buFont typeface="Calibri" panose="020F0502020204030204" pitchFamily="34" charset="0"/>
                        <a:buChar char="-"/>
                      </a:pPr>
                      <a:r>
                        <a:rPr lang="fr-FR" sz="1800" b="1" dirty="0">
                          <a:effectLst/>
                          <a:latin typeface="Arial" panose="020B0604020202020204" pitchFamily="34" charset="0"/>
                          <a:cs typeface="Arial" panose="020B0604020202020204" pitchFamily="34" charset="0"/>
                        </a:rPr>
                        <a:t>Mention</a:t>
                      </a:r>
                      <a:r>
                        <a:rPr lang="fr-FR" sz="1800" dirty="0">
                          <a:effectLst/>
                          <a:latin typeface="Arial" panose="020B0604020202020204" pitchFamily="34" charset="0"/>
                          <a:cs typeface="Arial" panose="020B0604020202020204" pitchFamily="34" charset="0"/>
                        </a:rPr>
                        <a:t> est un outil avancé de surveillance des médias et des réseaux sociaux. Il analyse en temps réel et alertes pour les mentions d’une marque ou de mots-clés pertinents.</a:t>
                      </a:r>
                    </a:p>
                    <a:p>
                      <a:pPr marL="342900" lvl="0" indent="-342900" algn="just">
                        <a:buFont typeface="Calibri" panose="020F0502020204030204" pitchFamily="34" charset="0"/>
                        <a:buChar char="-"/>
                      </a:pPr>
                      <a:r>
                        <a:rPr lang="fr-FR" sz="1800" b="1" dirty="0">
                          <a:effectLst/>
                          <a:latin typeface="Arial" panose="020B0604020202020204" pitchFamily="34" charset="0"/>
                          <a:cs typeface="Arial" panose="020B0604020202020204" pitchFamily="34" charset="0"/>
                        </a:rPr>
                        <a:t>Talkwalker</a:t>
                      </a:r>
                      <a:r>
                        <a:rPr lang="fr-FR" sz="1800" dirty="0">
                          <a:effectLst/>
                          <a:latin typeface="Arial" panose="020B0604020202020204" pitchFamily="34" charset="0"/>
                          <a:cs typeface="Arial" panose="020B0604020202020204" pitchFamily="34" charset="0"/>
                        </a:rPr>
                        <a:t> est un outil de veille sociale et d'analyse de données qui fournit des insights approfondis sur les discussions en ligne, les tendances et le sentiment autour de certaines marques ou sujets.</a:t>
                      </a:r>
                    </a:p>
                    <a:p>
                      <a:pPr marL="342900" lvl="0" indent="-342900" algn="just">
                        <a:buFont typeface="Calibri" panose="020F0502020204030204" pitchFamily="34" charset="0"/>
                        <a:buChar char="-"/>
                      </a:pPr>
                      <a:r>
                        <a:rPr lang="fr-FR" sz="1800" b="1" dirty="0" err="1">
                          <a:effectLst/>
                          <a:latin typeface="Arial" panose="020B0604020202020204" pitchFamily="34" charset="0"/>
                          <a:cs typeface="Arial" panose="020B0604020202020204" pitchFamily="34" charset="0"/>
                        </a:rPr>
                        <a:t>BuzzSumo</a:t>
                      </a:r>
                      <a:r>
                        <a:rPr lang="fr-FR" sz="1800" dirty="0">
                          <a:effectLst/>
                          <a:latin typeface="Arial" panose="020B0604020202020204" pitchFamily="34" charset="0"/>
                          <a:cs typeface="Arial" panose="020B0604020202020204" pitchFamily="34" charset="0"/>
                        </a:rPr>
                        <a:t> analyse les contenus le plus partagé sur les réseaux sociaux pour des sujets ou des mots-clés spécifiques. Il est utile pour comprendre quel type de contenu performe le mieux dans un domaine.</a:t>
                      </a:r>
                    </a:p>
                    <a:p>
                      <a:pPr marL="342900" lvl="0" indent="-342900" algn="just">
                        <a:buFont typeface="Calibri" panose="020F0502020204030204" pitchFamily="34" charset="0"/>
                        <a:buChar char="-"/>
                      </a:pPr>
                      <a:r>
                        <a:rPr lang="fr-FR" sz="1800" b="1" dirty="0" err="1">
                          <a:effectLst/>
                          <a:latin typeface="Arial" panose="020B0604020202020204" pitchFamily="34" charset="0"/>
                          <a:cs typeface="Arial" panose="020B0604020202020204" pitchFamily="34" charset="0"/>
                        </a:rPr>
                        <a:t>Awario</a:t>
                      </a:r>
                      <a:r>
                        <a:rPr lang="fr-FR" sz="1800" dirty="0">
                          <a:effectLst/>
                          <a:latin typeface="Arial" panose="020B0604020202020204" pitchFamily="34" charset="0"/>
                          <a:cs typeface="Arial" panose="020B0604020202020204" pitchFamily="34" charset="0"/>
                        </a:rPr>
                        <a:t> est un outil relativement nouveau qui offre des capacités de surveillance en temps réel du web et des réseaux sociaux, y compris une analyse du sentiment et une détection des influenceurs.</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62451" marR="62451" marT="0" marB="0" anchor="ctr"/>
                </a:tc>
                <a:extLst>
                  <a:ext uri="{0D108BD9-81ED-4DB2-BD59-A6C34878D82A}">
                    <a16:rowId xmlns:a16="http://schemas.microsoft.com/office/drawing/2014/main" val="2490120606"/>
                  </a:ext>
                </a:extLst>
              </a:tr>
            </a:tbl>
          </a:graphicData>
        </a:graphic>
      </p:graphicFrame>
    </p:spTree>
    <p:extLst>
      <p:ext uri="{BB962C8B-B14F-4D97-AF65-F5344CB8AC3E}">
        <p14:creationId xmlns:p14="http://schemas.microsoft.com/office/powerpoint/2010/main" val="453573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0706100" cy="759854"/>
          </a:xfrm>
        </p:spPr>
        <p:txBody>
          <a:bodyPr>
            <a:normAutofit fontScale="90000"/>
          </a:bodyPr>
          <a:lstStyle/>
          <a:p>
            <a:br>
              <a:rPr lang="fr-FR" sz="3600" b="1" dirty="0">
                <a:latin typeface="Arial" panose="020B0604020202020204" pitchFamily="34" charset="0"/>
                <a:cs typeface="Arial" panose="020B0604020202020204" pitchFamily="34" charset="0"/>
              </a:rPr>
            </a:br>
            <a:r>
              <a:rPr lang="fr-FR" sz="3600" b="1" dirty="0">
                <a:latin typeface="Arial" panose="020B0604020202020204" pitchFamily="34" charset="0"/>
                <a:cs typeface="Arial" panose="020B0604020202020204" pitchFamily="34" charset="0"/>
              </a:rPr>
              <a:t>3.2. Organiser une veille sur le Web</a:t>
            </a:r>
            <a:endParaRPr lang="fr-FR" sz="3600" dirty="0">
              <a:latin typeface="Arial" panose="020B0604020202020204" pitchFamily="34" charset="0"/>
              <a:cs typeface="Arial" panose="020B0604020202020204" pitchFamily="34" charset="0"/>
            </a:endParaRPr>
          </a:p>
        </p:txBody>
      </p:sp>
      <p:graphicFrame>
        <p:nvGraphicFramePr>
          <p:cNvPr id="3" name="Tableau 2">
            <a:extLst>
              <a:ext uri="{FF2B5EF4-FFF2-40B4-BE49-F238E27FC236}">
                <a16:creationId xmlns:a16="http://schemas.microsoft.com/office/drawing/2014/main" id="{516965E5-50B6-4EB4-8609-5A4A90EA86F8}"/>
              </a:ext>
            </a:extLst>
          </p:cNvPr>
          <p:cNvGraphicFramePr>
            <a:graphicFrameLocks noGrp="1"/>
          </p:cNvGraphicFramePr>
          <p:nvPr>
            <p:extLst>
              <p:ext uri="{D42A27DB-BD31-4B8C-83A1-F6EECF244321}">
                <p14:modId xmlns:p14="http://schemas.microsoft.com/office/powerpoint/2010/main" val="1978284577"/>
              </p:ext>
            </p:extLst>
          </p:nvPr>
        </p:nvGraphicFramePr>
        <p:xfrm>
          <a:off x="513962" y="1530321"/>
          <a:ext cx="11042679" cy="4813300"/>
        </p:xfrm>
        <a:graphic>
          <a:graphicData uri="http://schemas.openxmlformats.org/drawingml/2006/table">
            <a:tbl>
              <a:tblPr firstRow="1" firstCol="1" bandRow="1">
                <a:tableStyleId>{21E4AEA4-8DFA-4A89-87EB-49C32662AFE0}</a:tableStyleId>
              </a:tblPr>
              <a:tblGrid>
                <a:gridCol w="1708084">
                  <a:extLst>
                    <a:ext uri="{9D8B030D-6E8A-4147-A177-3AD203B41FA5}">
                      <a16:colId xmlns:a16="http://schemas.microsoft.com/office/drawing/2014/main" val="394500149"/>
                    </a:ext>
                  </a:extLst>
                </a:gridCol>
                <a:gridCol w="9334595">
                  <a:extLst>
                    <a:ext uri="{9D8B030D-6E8A-4147-A177-3AD203B41FA5}">
                      <a16:colId xmlns:a16="http://schemas.microsoft.com/office/drawing/2014/main" val="2683233962"/>
                    </a:ext>
                  </a:extLst>
                </a:gridCol>
              </a:tblGrid>
              <a:tr h="635952">
                <a:tc gridSpan="2">
                  <a:txBody>
                    <a:bodyPr/>
                    <a:lstStyle/>
                    <a:p>
                      <a:pPr algn="ctr">
                        <a:spcBef>
                          <a:spcPts val="300"/>
                        </a:spcBef>
                        <a:spcAft>
                          <a:spcPts val="300"/>
                        </a:spcAft>
                      </a:pPr>
                      <a:r>
                        <a:rPr lang="fr-FR" sz="2000" dirty="0">
                          <a:effectLst/>
                          <a:latin typeface="Arial" panose="020B0604020202020204" pitchFamily="34" charset="0"/>
                          <a:cs typeface="Arial" panose="020B0604020202020204" pitchFamily="34" charset="0"/>
                        </a:rPr>
                        <a:t>Les outils de veille informationnelle</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hMerge="1">
                  <a:txBody>
                    <a:bodyPr/>
                    <a:lstStyle/>
                    <a:p>
                      <a:endParaRPr lang="fr-FR"/>
                    </a:p>
                  </a:txBody>
                  <a:tcPr/>
                </a:tc>
                <a:extLst>
                  <a:ext uri="{0D108BD9-81ED-4DB2-BD59-A6C34878D82A}">
                    <a16:rowId xmlns:a16="http://schemas.microsoft.com/office/drawing/2014/main" val="378292264"/>
                  </a:ext>
                </a:extLst>
              </a:tr>
              <a:tr h="1717068">
                <a:tc>
                  <a:txBody>
                    <a:bodyPr/>
                    <a:lstStyle/>
                    <a:p>
                      <a:pPr algn="ctr">
                        <a:spcAft>
                          <a:spcPts val="0"/>
                        </a:spcAft>
                      </a:pPr>
                      <a:r>
                        <a:rPr lang="fr-FR" sz="1800" dirty="0">
                          <a:effectLst/>
                          <a:latin typeface="Arial" panose="020B0604020202020204" pitchFamily="34" charset="0"/>
                          <a:cs typeface="Arial" panose="020B0604020202020204" pitchFamily="34" charset="0"/>
                        </a:rPr>
                        <a:t>Lettres d'information</a:t>
                      </a:r>
                    </a:p>
                    <a:p>
                      <a:pPr algn="ctr">
                        <a:spcAft>
                          <a:spcPts val="0"/>
                        </a:spcAft>
                      </a:pPr>
                      <a:r>
                        <a:rPr lang="fr-FR" sz="1800" dirty="0">
                          <a:effectLst/>
                          <a:latin typeface="Arial" panose="020B0604020202020204" pitchFamily="34" charset="0"/>
                          <a:cs typeface="Arial" panose="020B0604020202020204" pitchFamily="34" charset="0"/>
                        </a:rPr>
                        <a:t>Liste de diffusion</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a:spcBef>
                          <a:spcPts val="200"/>
                        </a:spcBef>
                        <a:spcAft>
                          <a:spcPts val="200"/>
                        </a:spcAft>
                      </a:pPr>
                      <a:r>
                        <a:rPr lang="fr-FR" sz="1800" dirty="0">
                          <a:effectLst/>
                          <a:latin typeface="Arial" panose="020B0604020202020204" pitchFamily="34" charset="0"/>
                          <a:cs typeface="Arial" panose="020B0604020202020204" pitchFamily="34" charset="0"/>
                        </a:rPr>
                        <a:t>La lettre d'information ou newsletters fonctionne par abonnement, payant ou gratuit, à une liste de diffusion. Elles créent un lien continu avec les abonnés par des courriers réguliers d’information. Elles peuvent être thématiques (TIC, économie, droit, bourse, etc.) ou institutionnelles (actualité d’une société ou d’une organisation). Pour se désabonner, cliquer un lien </a:t>
                      </a:r>
                      <a:r>
                        <a:rPr lang="fr-FR" sz="1800" dirty="0" err="1">
                          <a:effectLst/>
                          <a:latin typeface="Arial" panose="020B0604020202020204" pitchFamily="34" charset="0"/>
                          <a:cs typeface="Arial" panose="020B0604020202020204" pitchFamily="34" charset="0"/>
                        </a:rPr>
                        <a:t>Unsubscribe</a:t>
                      </a:r>
                      <a:r>
                        <a:rPr lang="fr-FR" sz="1800" dirty="0">
                          <a:effectLst/>
                          <a:latin typeface="Arial" panose="020B0604020202020204" pitchFamily="34" charset="0"/>
                          <a:cs typeface="Arial" panose="020B0604020202020204" pitchFamily="34" charset="0"/>
                        </a:rPr>
                        <a:t>.</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167179306"/>
                  </a:ext>
                </a:extLst>
              </a:tr>
              <a:tr h="1144715">
                <a:tc>
                  <a:txBody>
                    <a:bodyPr/>
                    <a:lstStyle/>
                    <a:p>
                      <a:pPr algn="ctr">
                        <a:spcAft>
                          <a:spcPts val="0"/>
                        </a:spcAft>
                      </a:pPr>
                      <a:r>
                        <a:rPr lang="fr-FR" sz="1800">
                          <a:effectLst/>
                          <a:latin typeface="Arial" panose="020B0604020202020204" pitchFamily="34" charset="0"/>
                          <a:cs typeface="Arial" panose="020B0604020202020204" pitchFamily="34" charset="0"/>
                        </a:rPr>
                        <a:t>Réseaux sociaux</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a:spcBef>
                          <a:spcPts val="200"/>
                        </a:spcBef>
                        <a:spcAft>
                          <a:spcPts val="200"/>
                        </a:spcAft>
                      </a:pPr>
                      <a:r>
                        <a:rPr lang="fr-FR" sz="1800" dirty="0">
                          <a:effectLst/>
                          <a:latin typeface="Arial" panose="020B0604020202020204" pitchFamily="34" charset="0"/>
                          <a:cs typeface="Arial" panose="020B0604020202020204" pitchFamily="34" charset="0"/>
                        </a:rPr>
                        <a:t>facebook, YouTube, Instagram, LinkedIn, Pinterest, Snapchat sont de plus en plus des vitrines d’entreprises. Elles y annoncent ou présentent leurs actualités, leurs nouveautés. Il est possible de s’y abonner.</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952168440"/>
                  </a:ext>
                </a:extLst>
              </a:tr>
              <a:tr h="1315565">
                <a:tc>
                  <a:txBody>
                    <a:bodyPr/>
                    <a:lstStyle/>
                    <a:p>
                      <a:pPr algn="ctr">
                        <a:spcAft>
                          <a:spcPts val="0"/>
                        </a:spcAft>
                      </a:pPr>
                      <a:r>
                        <a:rPr lang="fr-FR" sz="1800">
                          <a:effectLst/>
                          <a:latin typeface="Arial" panose="020B0604020202020204" pitchFamily="34" charset="0"/>
                          <a:cs typeface="Arial" panose="020B0604020202020204" pitchFamily="34" charset="0"/>
                        </a:rPr>
                        <a:t>Microblogage</a:t>
                      </a:r>
                      <a:endParaRPr lang="fr-FR"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a:spcBef>
                          <a:spcPts val="200"/>
                        </a:spcBef>
                        <a:spcAft>
                          <a:spcPts val="200"/>
                        </a:spcAft>
                      </a:pPr>
                      <a:r>
                        <a:rPr lang="fr-FR" sz="1800" dirty="0">
                          <a:effectLst/>
                          <a:latin typeface="Arial" panose="020B0604020202020204" pitchFamily="34" charset="0"/>
                          <a:cs typeface="Arial" panose="020B0604020202020204" pitchFamily="34" charset="0"/>
                        </a:rPr>
                        <a:t>Twitter permet d’envoyer des messages textuels de 280 caractères maximum, appelés tweets (ou gazouillis) par messagerie instantanée ou par SMS. L’ouverture d’un compte Twitter permet de créer son propre fil de discussion ou de s’abonner à des fils thématiques ou personnels. </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881067215"/>
                  </a:ext>
                </a:extLst>
              </a:tr>
            </a:tbl>
          </a:graphicData>
        </a:graphic>
      </p:graphicFrame>
    </p:spTree>
    <p:extLst>
      <p:ext uri="{BB962C8B-B14F-4D97-AF65-F5344CB8AC3E}">
        <p14:creationId xmlns:p14="http://schemas.microsoft.com/office/powerpoint/2010/main" val="32478615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74</TotalTime>
  <Words>1046</Words>
  <Application>Microsoft Office PowerPoint</Application>
  <PresentationFormat>Grand écran</PresentationFormat>
  <Paragraphs>60</Paragraphs>
  <Slides>7</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7</vt:i4>
      </vt:variant>
    </vt:vector>
  </HeadingPairs>
  <TitlesOfParts>
    <vt:vector size="12" baseType="lpstr">
      <vt:lpstr>Arial</vt:lpstr>
      <vt:lpstr>Calibri</vt:lpstr>
      <vt:lpstr>Century Gothic</vt:lpstr>
      <vt:lpstr>Wingdings 3</vt:lpstr>
      <vt:lpstr>Ion</vt:lpstr>
      <vt:lpstr>3. Mettre en place une veille numérique 3.1. Organiser une veille concurrentielle</vt:lpstr>
      <vt:lpstr>3. Mettre en place une veille numérique 3.1. Organiser une veille concurrentielle</vt:lpstr>
      <vt:lpstr>3. Mettre en place une veille numérique 3.1. Organiser une veille concurrentielle</vt:lpstr>
      <vt:lpstr>3. Mettre en place une veille numérique 3.2. Organiser une veille sur le Web</vt:lpstr>
      <vt:lpstr>3.2. Organiser une veille sur le Web</vt:lpstr>
      <vt:lpstr> 3.2. Organiser une veille sur le Web</vt:lpstr>
      <vt:lpstr> 3.2. Organiser une veille sur le Web</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   412.  La collecte d'information </dc:title>
  <dc:creator>Claude Terrier</dc:creator>
  <cp:lastModifiedBy>Claude Terrier</cp:lastModifiedBy>
  <cp:revision>12</cp:revision>
  <dcterms:created xsi:type="dcterms:W3CDTF">2014-01-16T23:14:09Z</dcterms:created>
  <dcterms:modified xsi:type="dcterms:W3CDTF">2024-01-10T08:32:17Z</dcterms:modified>
</cp:coreProperties>
</file>