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2" r:id="rId2"/>
    <p:sldId id="270" r:id="rId3"/>
    <p:sldId id="263" r:id="rId4"/>
    <p:sldId id="269" r:id="rId5"/>
    <p:sldId id="264" r:id="rId6"/>
    <p:sldId id="271" r:id="rId7"/>
    <p:sldId id="265" r:id="rId8"/>
    <p:sldId id="266" r:id="rId9"/>
    <p:sldId id="276" r:id="rId10"/>
    <p:sldId id="275" r:id="rId11"/>
    <p:sldId id="272"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93" autoAdjust="0"/>
    <p:restoredTop sz="94660"/>
  </p:normalViewPr>
  <p:slideViewPr>
    <p:cSldViewPr snapToGrid="0">
      <p:cViewPr varScale="1">
        <p:scale>
          <a:sx n="111" d="100"/>
          <a:sy n="111" d="100"/>
        </p:scale>
        <p:origin x="48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7F1C5A47-55B9-4CEA-A6DD-A9AC16D7F79E}" type="presOf" srcId="{24BA6384-AB6A-441D-8A39-C2EF6FAD81A8}" destId="{DFB5C66B-BF51-4A87-B22F-8F4600829247}" srcOrd="0" destOrd="0" presId="urn:microsoft.com/office/officeart/2005/8/layout/cycle5"/>
    <dgm:cxn modelId="{63673F55-4B7C-4FCA-AD33-1557B4801CFA}" type="presOf" srcId="{3F7DD091-2B8B-495A-BA27-F8103EA0DA8E}" destId="{5044995E-67D6-43C6-ABB1-17E4C696CD8A}" srcOrd="0" destOrd="0" presId="urn:microsoft.com/office/officeart/2005/8/layout/cycle5"/>
    <dgm:cxn modelId="{38215455-9DE4-4F87-8D9C-3D17F425D5BE}" type="presOf" srcId="{EC2ABCE9-BB84-46E8-8D1B-71536D47F0A0}" destId="{9F351090-7BAA-4F07-AF7F-B9F5AF46AC98}" srcOrd="0" destOrd="0" presId="urn:microsoft.com/office/officeart/2005/8/layout/cycle5"/>
    <dgm:cxn modelId="{26CC6557-2891-4981-90F4-990709CD76B1}" type="presOf" srcId="{8E12E176-124E-45C6-9031-E46A7D74B9E5}" destId="{7B1DA764-7B97-41F5-8FA9-919C14766A75}" srcOrd="0" destOrd="0" presId="urn:microsoft.com/office/officeart/2005/8/layout/cycle5"/>
    <dgm:cxn modelId="{E0E2F358-FC67-45F2-B323-D054D2C8A390}" type="presOf" srcId="{5B10AA1D-3E6E-4214-8741-4605CF212F21}" destId="{0C890AB1-999D-44B2-B775-1A3C18250562}" srcOrd="0" destOrd="0" presId="urn:microsoft.com/office/officeart/2005/8/layout/cycle5"/>
    <dgm:cxn modelId="{F8C3B982-67FC-4CDD-AFD4-DB76B2A48CB4}" type="presOf" srcId="{7E4810E9-C06B-4C94-BECF-3C60CD6C579E}" destId="{E22285FC-C0F5-4F19-9674-0722ABB8F10F}" srcOrd="0" destOrd="0" presId="urn:microsoft.com/office/officeart/2005/8/layout/cycle5"/>
    <dgm:cxn modelId="{672A048F-10F5-453D-B570-6B5D7F96F542}" type="presOf" srcId="{DBE1D03D-4E34-4832-BE1F-32A9D9522BA1}" destId="{24B01FC6-DA8C-4FEC-8920-8E2D91E7FEA7}"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B1C236CF-DD0A-40D1-9E69-4ED85730A8AC}" type="presOf" srcId="{A26822B2-9151-4323-9C27-E92BF4ACAD4E}" destId="{E65AAC1A-E02A-4D85-A649-F8487D4870AD}" srcOrd="0" destOrd="0" presId="urn:microsoft.com/office/officeart/2005/8/layout/cycle5"/>
    <dgm:cxn modelId="{E0E885FA-6B30-4F01-8381-C1455B5DB20E}" type="presOf" srcId="{E56FC065-1895-490A-BB94-8DC7B51A4287}" destId="{543BBAD1-E266-42A1-B6B6-C3926A91ACAD}" srcOrd="0" destOrd="0" presId="urn:microsoft.com/office/officeart/2005/8/layout/cycle5"/>
    <dgm:cxn modelId="{DF2B22A4-1253-48A8-8159-818EF43930E5}" type="presParOf" srcId="{DFB5C66B-BF51-4A87-B22F-8F4600829247}" destId="{E22285FC-C0F5-4F19-9674-0722ABB8F10F}" srcOrd="0" destOrd="0" presId="urn:microsoft.com/office/officeart/2005/8/layout/cycle5"/>
    <dgm:cxn modelId="{BDA54963-27AC-45DA-B217-D15386CB15B0}" type="presParOf" srcId="{DFB5C66B-BF51-4A87-B22F-8F4600829247}" destId="{5083D3B9-58D9-4176-A584-9E5BBAAE8F40}" srcOrd="1" destOrd="0" presId="urn:microsoft.com/office/officeart/2005/8/layout/cycle5"/>
    <dgm:cxn modelId="{3EB62B3F-65B5-4BA9-96E7-C721AB8A1956}" type="presParOf" srcId="{DFB5C66B-BF51-4A87-B22F-8F4600829247}" destId="{5044995E-67D6-43C6-ABB1-17E4C696CD8A}" srcOrd="2" destOrd="0" presId="urn:microsoft.com/office/officeart/2005/8/layout/cycle5"/>
    <dgm:cxn modelId="{49702531-CF04-46FB-BF76-0EB1A20350F6}" type="presParOf" srcId="{DFB5C66B-BF51-4A87-B22F-8F4600829247}" destId="{E65AAC1A-E02A-4D85-A649-F8487D4870AD}" srcOrd="3" destOrd="0" presId="urn:microsoft.com/office/officeart/2005/8/layout/cycle5"/>
    <dgm:cxn modelId="{71619E8A-D6E2-42BF-A713-4564B52F4730}" type="presParOf" srcId="{DFB5C66B-BF51-4A87-B22F-8F4600829247}" destId="{4C0A9391-8A1B-4341-9D6A-C37F611989D6}" srcOrd="4" destOrd="0" presId="urn:microsoft.com/office/officeart/2005/8/layout/cycle5"/>
    <dgm:cxn modelId="{69DBDDD5-2019-4096-A8EF-D227D8C64F5E}" type="presParOf" srcId="{DFB5C66B-BF51-4A87-B22F-8F4600829247}" destId="{0C890AB1-999D-44B2-B775-1A3C18250562}" srcOrd="5" destOrd="0" presId="urn:microsoft.com/office/officeart/2005/8/layout/cycle5"/>
    <dgm:cxn modelId="{C8659CE4-C675-481E-89F0-62AC0D750EF2}" type="presParOf" srcId="{DFB5C66B-BF51-4A87-B22F-8F4600829247}" destId="{24B01FC6-DA8C-4FEC-8920-8E2D91E7FEA7}" srcOrd="6" destOrd="0" presId="urn:microsoft.com/office/officeart/2005/8/layout/cycle5"/>
    <dgm:cxn modelId="{AC40B693-F700-43E5-83B2-C1E8D42CECC3}" type="presParOf" srcId="{DFB5C66B-BF51-4A87-B22F-8F4600829247}" destId="{D95A2729-111B-4346-A1DD-8DB3CF3B9EC5}" srcOrd="7" destOrd="0" presId="urn:microsoft.com/office/officeart/2005/8/layout/cycle5"/>
    <dgm:cxn modelId="{FB0E1F6A-90C0-4EBE-BF64-0BCEA6077594}" type="presParOf" srcId="{DFB5C66B-BF51-4A87-B22F-8F4600829247}" destId="{543BBAD1-E266-42A1-B6B6-C3926A91ACAD}" srcOrd="8" destOrd="0" presId="urn:microsoft.com/office/officeart/2005/8/layout/cycle5"/>
    <dgm:cxn modelId="{146AEF83-8589-488D-8217-603D55903B31}" type="presParOf" srcId="{DFB5C66B-BF51-4A87-B22F-8F4600829247}" destId="{7B1DA764-7B97-41F5-8FA9-919C14766A75}" srcOrd="9" destOrd="0" presId="urn:microsoft.com/office/officeart/2005/8/layout/cycle5"/>
    <dgm:cxn modelId="{F6880709-563F-4318-8C4A-29561C686872}" type="presParOf" srcId="{DFB5C66B-BF51-4A87-B22F-8F4600829247}" destId="{544214C8-1D22-41EC-BD79-5A975E3F2E8F}" srcOrd="10" destOrd="0" presId="urn:microsoft.com/office/officeart/2005/8/layout/cycle5"/>
    <dgm:cxn modelId="{E0499A08-C034-42DC-80A4-4F24BCEDDD18}"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10757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60024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552821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7503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050618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704642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13371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93385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48906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13880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81530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31093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4551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03953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3942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00221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774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02/01/2024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0712191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Layout" Target="../diagrams/layout1.xml"/><Relationship Id="rId7" Type="http://schemas.openxmlformats.org/officeDocument/2006/relationships/image" Target="../media/image6.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5.jpeg"/><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9.jpe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0.jpeg"/><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1.jpeg"/><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2.jpeg"/><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diagramLayout" Target="../diagrams/layout7.xml"/><Relationship Id="rId7" Type="http://schemas.openxmlformats.org/officeDocument/2006/relationships/image" Target="../media/image13.jpeg"/><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2" name="Rectangle 1">
            <a:extLst>
              <a:ext uri="{FF2B5EF4-FFF2-40B4-BE49-F238E27FC236}">
                <a16:creationId xmlns:a16="http://schemas.microsoft.com/office/drawing/2014/main" id="{E00C5593-0917-44FD-9691-D74F8ECE765C}"/>
              </a:ext>
            </a:extLst>
          </p:cNvPr>
          <p:cNvSpPr/>
          <p:nvPr/>
        </p:nvSpPr>
        <p:spPr>
          <a:xfrm>
            <a:off x="670065" y="1272641"/>
            <a:ext cx="7662633" cy="3554819"/>
          </a:xfrm>
          <a:prstGeom prst="rect">
            <a:avLst/>
          </a:prstGeom>
        </p:spPr>
        <p:txBody>
          <a:bodyPr wrap="square">
            <a:spAutoFit/>
          </a:bodyPr>
          <a:lstStyle/>
          <a:p>
            <a:pPr algn="ctr">
              <a:spcBef>
                <a:spcPts val="600"/>
              </a:spcBef>
            </a:pPr>
            <a:r>
              <a:rPr lang="fr-FR" sz="2800" dirty="0">
                <a:effectLst/>
                <a:latin typeface="Arial" panose="020B0604020202020204" pitchFamily="34" charset="0"/>
                <a:ea typeface="Calibri" panose="020F0502020204030204" pitchFamily="34" charset="0"/>
                <a:cs typeface="Times New Roman" panose="02020603050405020304" pitchFamily="18" charset="0"/>
              </a:rPr>
              <a:t>La RGPD, </a:t>
            </a:r>
          </a:p>
          <a:p>
            <a:pPr algn="ctr">
              <a:spcBef>
                <a:spcPts val="600"/>
              </a:spcBef>
            </a:pPr>
            <a:r>
              <a:rPr lang="fr-FR" sz="2800" dirty="0">
                <a:effectLst/>
                <a:latin typeface="Arial" panose="020B0604020202020204" pitchFamily="34" charset="0"/>
                <a:ea typeface="Calibri" panose="020F0502020204030204" pitchFamily="34" charset="0"/>
                <a:cs typeface="Times New Roman" panose="02020603050405020304" pitchFamily="18" charset="0"/>
              </a:rPr>
              <a:t>la lutte contre l’espionnage, le vol ou la destruction de données </a:t>
            </a:r>
          </a:p>
          <a:p>
            <a:pPr algn="ctr">
              <a:spcBef>
                <a:spcPts val="600"/>
              </a:spcBef>
            </a:pPr>
            <a:endParaRPr lang="fr-FR" sz="2800"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pPr>
            <a:r>
              <a:rPr lang="fr-FR" sz="2800" dirty="0">
                <a:effectLst/>
                <a:latin typeface="Arial" panose="020B0604020202020204" pitchFamily="34" charset="0"/>
                <a:ea typeface="Calibri" panose="020F0502020204030204" pitchFamily="34" charset="0"/>
                <a:cs typeface="Times New Roman" panose="02020603050405020304" pitchFamily="18" charset="0"/>
              </a:rPr>
              <a:t>obligent les entreprises </a:t>
            </a:r>
          </a:p>
          <a:p>
            <a:pPr algn="ctr">
              <a:spcBef>
                <a:spcPts val="600"/>
              </a:spcBef>
            </a:pPr>
            <a:r>
              <a:rPr lang="fr-FR" sz="2800" dirty="0">
                <a:effectLst/>
                <a:latin typeface="Arial" panose="020B0604020202020204" pitchFamily="34" charset="0"/>
                <a:ea typeface="Calibri" panose="020F0502020204030204" pitchFamily="34" charset="0"/>
                <a:cs typeface="Times New Roman" panose="02020603050405020304" pitchFamily="18" charset="0"/>
              </a:rPr>
              <a:t>à mettre en œuvre des mesures de sécurité.</a:t>
            </a:r>
          </a:p>
          <a:p>
            <a:pPr algn="just">
              <a:spcBef>
                <a:spcPts val="600"/>
              </a:spcBef>
              <a:spcAft>
                <a:spcPts val="0"/>
              </a:spcAft>
            </a:pPr>
            <a:endParaRPr lang="fr-FR" sz="3200" dirty="0">
              <a:latin typeface="Arial" panose="020B0604020202020204" pitchFamily="34" charset="0"/>
              <a:ea typeface="Calibri" panose="020F0502020204030204" pitchFamily="34" charset="0"/>
              <a:cs typeface="Times New Roman" panose="02020603050405020304" pitchFamily="18" charset="0"/>
            </a:endParaRPr>
          </a:p>
        </p:txBody>
      </p:sp>
      <p:pic>
        <p:nvPicPr>
          <p:cNvPr id="3074" name="Picture 2" descr="Résultat d’images pour cnil">
            <a:extLst>
              <a:ext uri="{FF2B5EF4-FFF2-40B4-BE49-F238E27FC236}">
                <a16:creationId xmlns:a16="http://schemas.microsoft.com/office/drawing/2014/main" id="{344A1D46-0CDA-C170-8C26-D7B3595DF13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59481" y="5052464"/>
            <a:ext cx="2566987" cy="141296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ésultat d’images pour Espionnage">
            <a:extLst>
              <a:ext uri="{FF2B5EF4-FFF2-40B4-BE49-F238E27FC236}">
                <a16:creationId xmlns:a16="http://schemas.microsoft.com/office/drawing/2014/main" id="{15EA6F3A-A646-1B52-5FC3-6E1B080148A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3875" y="4781285"/>
            <a:ext cx="2505075" cy="148131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rotection des données personnelles - RGPD - Mission Locale de Blois">
            <a:extLst>
              <a:ext uri="{FF2B5EF4-FFF2-40B4-BE49-F238E27FC236}">
                <a16:creationId xmlns:a16="http://schemas.microsoft.com/office/drawing/2014/main" id="{992AB027-FE69-BB9B-406F-68EB81E9F14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203842" y="1776853"/>
            <a:ext cx="3687248" cy="1938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813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3" name="ZoneTexte 2">
            <a:extLst>
              <a:ext uri="{FF2B5EF4-FFF2-40B4-BE49-F238E27FC236}">
                <a16:creationId xmlns:a16="http://schemas.microsoft.com/office/drawing/2014/main" id="{7C2168AC-90EF-BA5F-9470-204F027F231D}"/>
              </a:ext>
            </a:extLst>
          </p:cNvPr>
          <p:cNvSpPr txBox="1"/>
          <p:nvPr/>
        </p:nvSpPr>
        <p:spPr>
          <a:xfrm>
            <a:off x="409574" y="1447800"/>
            <a:ext cx="11287125" cy="3039294"/>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400" b="1" dirty="0">
                <a:effectLst/>
                <a:latin typeface="Arial" panose="020B0604020202020204" pitchFamily="34" charset="0"/>
                <a:ea typeface="Calibri" panose="020F0502020204030204" pitchFamily="34" charset="0"/>
                <a:cs typeface="Arial" panose="020B0604020202020204" pitchFamily="34" charset="0"/>
              </a:rPr>
              <a:t>Anticiper et formaliser une politique de sécurité du système d’information</a:t>
            </a:r>
            <a:endParaRPr lang="fr-FR" sz="3600" b="1"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1800"/>
              </a:spcBef>
            </a:pPr>
            <a:r>
              <a:rPr lang="fr-FR" sz="2400" dirty="0">
                <a:effectLst/>
                <a:latin typeface="Arial" panose="020B0604020202020204" pitchFamily="34" charset="0"/>
                <a:ea typeface="Times New Roman" panose="02020603050405020304" pitchFamily="18" charset="0"/>
              </a:rPr>
              <a:t>Les règles relatives à la sécurité informatique et aux procédures d'utilisation du matériel, des applications et des fichiers doivent être écrites et partagées par tous</a:t>
            </a:r>
          </a:p>
          <a:p>
            <a:pPr algn="ctr">
              <a:spcBef>
                <a:spcPts val="1800"/>
              </a:spcBef>
            </a:pPr>
            <a:r>
              <a:rPr lang="fr-FR" sz="2400" dirty="0">
                <a:effectLst/>
                <a:latin typeface="Arial" panose="020B0604020202020204" pitchFamily="34" charset="0"/>
                <a:ea typeface="Times New Roman" panose="02020603050405020304" pitchFamily="18" charset="0"/>
              </a:rPr>
              <a:t> notamment dans la « charte informatique » </a:t>
            </a:r>
          </a:p>
          <a:p>
            <a:pPr algn="ctr">
              <a:spcBef>
                <a:spcPts val="1800"/>
              </a:spcBef>
            </a:pPr>
            <a:r>
              <a:rPr lang="fr-FR" sz="2400" dirty="0">
                <a:effectLst/>
                <a:latin typeface="Arial" panose="020B0604020202020204" pitchFamily="34" charset="0"/>
                <a:ea typeface="Times New Roman" panose="02020603050405020304" pitchFamily="18" charset="0"/>
              </a:rPr>
              <a:t>qui précise les règles à respecter en matière de sécurité informatique, d’usage de la téléphonie, de la messagerie électronique ou encore d’internet.</a:t>
            </a:r>
            <a:endParaRPr lang="fr-F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13510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3" name="ZoneTexte 2">
            <a:extLst>
              <a:ext uri="{FF2B5EF4-FFF2-40B4-BE49-F238E27FC236}">
                <a16:creationId xmlns:a16="http://schemas.microsoft.com/office/drawing/2014/main" id="{7C2168AC-90EF-BA5F-9470-204F027F231D}"/>
              </a:ext>
            </a:extLst>
          </p:cNvPr>
          <p:cNvSpPr txBox="1"/>
          <p:nvPr/>
        </p:nvSpPr>
        <p:spPr>
          <a:xfrm>
            <a:off x="452437" y="1547812"/>
            <a:ext cx="11287125" cy="4885953"/>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400" b="1" dirty="0">
                <a:effectLst/>
                <a:latin typeface="Arial" panose="020B0604020202020204" pitchFamily="34" charset="0"/>
                <a:ea typeface="Calibri" panose="020F0502020204030204" pitchFamily="34" charset="0"/>
                <a:cs typeface="Arial" panose="020B0604020202020204" pitchFamily="34" charset="0"/>
              </a:rPr>
              <a:t>Sensibiliser les utilisateurs aux « risques informatiques » et à la loi "informatique et libertés"</a:t>
            </a:r>
            <a:endParaRPr lang="fr-FR" sz="3600" b="1"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1800"/>
              </a:spcBef>
            </a:pPr>
            <a:r>
              <a:rPr lang="fr-FR" sz="2400" dirty="0">
                <a:effectLst/>
                <a:latin typeface="Arial" panose="020B0604020202020204" pitchFamily="34" charset="0"/>
                <a:ea typeface="Times New Roman" panose="02020603050405020304" pitchFamily="18" charset="0"/>
              </a:rPr>
              <a:t>L'erreur humaine est l'un des principaux risques en matière de sécurité informatique.</a:t>
            </a:r>
            <a:endParaRPr lang="fr-FR" sz="3600" dirty="0">
              <a:effectLst/>
              <a:latin typeface="Times New Roman" panose="02020603050405020304" pitchFamily="18" charset="0"/>
              <a:ea typeface="Times New Roman" panose="02020603050405020304" pitchFamily="18" charset="0"/>
            </a:endParaRPr>
          </a:p>
          <a:p>
            <a:pPr algn="ctr">
              <a:spcBef>
                <a:spcPts val="1800"/>
              </a:spcBef>
            </a:pPr>
            <a:r>
              <a:rPr lang="fr-FR" sz="2400" dirty="0">
                <a:effectLst/>
                <a:latin typeface="Arial" panose="020B0604020202020204" pitchFamily="34" charset="0"/>
                <a:ea typeface="Times New Roman" panose="02020603050405020304" pitchFamily="18" charset="0"/>
              </a:rPr>
              <a:t>Les utilisateurs doivent être sensibilisés aux risques par des formations, par la diffusion de notes de service, par des fiches pratiques. </a:t>
            </a:r>
            <a:endParaRPr lang="fr-FR" sz="3600" dirty="0">
              <a:effectLst/>
              <a:latin typeface="Times New Roman" panose="02020603050405020304" pitchFamily="18" charset="0"/>
              <a:ea typeface="Times New Roman" panose="02020603050405020304" pitchFamily="18" charset="0"/>
            </a:endParaRPr>
          </a:p>
          <a:p>
            <a:pPr algn="ctr">
              <a:spcBef>
                <a:spcPts val="1800"/>
              </a:spcBef>
            </a:pPr>
            <a:r>
              <a:rPr lang="fr-FR" sz="2400" dirty="0">
                <a:effectLst/>
                <a:latin typeface="Arial" panose="020B0604020202020204" pitchFamily="34" charset="0"/>
                <a:ea typeface="Times New Roman" panose="02020603050405020304" pitchFamily="18" charset="0"/>
              </a:rPr>
              <a:t>Ce document doit rappeler les conditions dans lesquelles un salarié peut créer un fichier contenant des données personnelles, par exemple après avoir obtenu l’accord de son responsable, du service juridique ou du CIL de l’entreprise ou de l’organisme dans lequel il travaille. Ce document doit s’accompagner d’un engagement de responsabilité à signer par chaque utilisateur.</a:t>
            </a:r>
            <a:endParaRPr lang="fr-FR" sz="3600" dirty="0">
              <a:effectLst/>
              <a:latin typeface="Times New Roman" panose="02020603050405020304" pitchFamily="18" charset="0"/>
              <a:ea typeface="Times New Roman" panose="02020603050405020304" pitchFamily="18" charset="0"/>
            </a:endParaRPr>
          </a:p>
        </p:txBody>
      </p:sp>
      <p:pic>
        <p:nvPicPr>
          <p:cNvPr id="7170" name="Picture 2" descr="Résultat d’images pour risque informatique">
            <a:extLst>
              <a:ext uri="{FF2B5EF4-FFF2-40B4-BE49-F238E27FC236}">
                <a16:creationId xmlns:a16="http://schemas.microsoft.com/office/drawing/2014/main" id="{D76FF8A4-CE5E-7CB7-9A30-92B1ABEC6838}"/>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544176" y="92953"/>
            <a:ext cx="1490662" cy="12364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888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4" name="ZoneTexte 3">
            <a:extLst>
              <a:ext uri="{FF2B5EF4-FFF2-40B4-BE49-F238E27FC236}">
                <a16:creationId xmlns:a16="http://schemas.microsoft.com/office/drawing/2014/main" id="{73706DB3-82A9-30D6-3F49-05717ACF9C88}"/>
              </a:ext>
            </a:extLst>
          </p:cNvPr>
          <p:cNvSpPr txBox="1"/>
          <p:nvPr/>
        </p:nvSpPr>
        <p:spPr>
          <a:xfrm>
            <a:off x="971282" y="1209562"/>
            <a:ext cx="9658082" cy="3000821"/>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800" b="1" dirty="0">
                <a:effectLst/>
                <a:latin typeface="Arial" panose="020B0604020202020204" pitchFamily="34" charset="0"/>
                <a:ea typeface="Calibri" panose="020F0502020204030204" pitchFamily="34" charset="0"/>
                <a:cs typeface="Arial" panose="020B0604020202020204" pitchFamily="34" charset="0"/>
              </a:rPr>
              <a:t>Adopter un mot de passe rigoureux</a:t>
            </a:r>
          </a:p>
          <a:p>
            <a:pPr marL="342900" lvl="0" indent="-342900" algn="ctr">
              <a:spcBef>
                <a:spcPts val="600"/>
              </a:spcBef>
              <a:spcAft>
                <a:spcPts val="300"/>
              </a:spcAft>
              <a:tabLst>
                <a:tab pos="228600" algn="l"/>
              </a:tabLst>
            </a:pPr>
            <a:endParaRPr lang="fr-FR" sz="4000" b="1"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L’accès au ordinateurs, tablettes et smartphones et aux fichiers doit être sécurisé par un identifiant et un mot de passe fort. </a:t>
            </a:r>
          </a:p>
          <a:p>
            <a:pPr algn="ctr">
              <a:spcBef>
                <a:spcPts val="600"/>
              </a:spcBef>
            </a:pP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Ce dernier doit être personnel, secret et renouvelé régulièrement.</a:t>
            </a:r>
          </a:p>
        </p:txBody>
      </p:sp>
      <p:pic>
        <p:nvPicPr>
          <p:cNvPr id="1026" name="Picture 2" descr="Résultat d’images pour mot de passe">
            <a:extLst>
              <a:ext uri="{FF2B5EF4-FFF2-40B4-BE49-F238E27FC236}">
                <a16:creationId xmlns:a16="http://schemas.microsoft.com/office/drawing/2014/main" id="{94725413-01FA-D2AC-65BF-A3C15B2FFE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83406" y="4319606"/>
            <a:ext cx="2828924" cy="2128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53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4" name="ZoneTexte 3">
            <a:extLst>
              <a:ext uri="{FF2B5EF4-FFF2-40B4-BE49-F238E27FC236}">
                <a16:creationId xmlns:a16="http://schemas.microsoft.com/office/drawing/2014/main" id="{73706DB3-82A9-30D6-3F49-05717ACF9C88}"/>
              </a:ext>
            </a:extLst>
          </p:cNvPr>
          <p:cNvSpPr txBox="1"/>
          <p:nvPr/>
        </p:nvSpPr>
        <p:spPr>
          <a:xfrm>
            <a:off x="1285607" y="908720"/>
            <a:ext cx="9272856" cy="3516347"/>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800" b="1" dirty="0">
                <a:effectLst/>
                <a:latin typeface="Arial" panose="020B0604020202020204" pitchFamily="34" charset="0"/>
                <a:ea typeface="Calibri" panose="020F0502020204030204" pitchFamily="34" charset="0"/>
                <a:cs typeface="Arial" panose="020B0604020202020204" pitchFamily="34" charset="0"/>
              </a:rPr>
              <a:t>Avoir une procédure de création et de suppression des comptes utilisateurs</a:t>
            </a:r>
            <a:endParaRPr lang="fr-FR" sz="4000" b="1"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pP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L’accès aux postes de travail et aux applications doit s’effectuer à l’aide de comptes utilisateurs nominatifs </a:t>
            </a:r>
          </a:p>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qui permettent de tracer les opérations réalisées sur le réseau et sur les fichiers </a:t>
            </a:r>
          </a:p>
          <a:p>
            <a:pPr algn="ctr">
              <a:spcBef>
                <a:spcPts val="600"/>
              </a:spcBef>
            </a:pP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(exemple : </a:t>
            </a:r>
            <a:r>
              <a:rPr lang="fr-FR" sz="2400" dirty="0" err="1">
                <a:solidFill>
                  <a:srgbClr val="FFFF00"/>
                </a:solidFill>
                <a:effectLst/>
                <a:latin typeface="Arial" panose="020B0604020202020204" pitchFamily="34" charset="0"/>
                <a:ea typeface="Calibri" panose="020F0502020204030204" pitchFamily="34" charset="0"/>
                <a:cs typeface="Times New Roman" panose="02020603050405020304" pitchFamily="18" charset="0"/>
              </a:rPr>
              <a:t>elise.brabant</a:t>
            </a: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et pas comptable).</a:t>
            </a:r>
          </a:p>
        </p:txBody>
      </p:sp>
      <p:pic>
        <p:nvPicPr>
          <p:cNvPr id="4098" name="Picture 2" descr="Résultat d’images pour compte utilisateur">
            <a:extLst>
              <a:ext uri="{FF2B5EF4-FFF2-40B4-BE49-F238E27FC236}">
                <a16:creationId xmlns:a16="http://schemas.microsoft.com/office/drawing/2014/main" id="{EAA44379-E219-D3A6-4405-FD71116DD1D6}"/>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42182"/>
          <a:stretch/>
        </p:blipFill>
        <p:spPr bwMode="auto">
          <a:xfrm>
            <a:off x="3609975" y="4586288"/>
            <a:ext cx="4514850" cy="1690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6065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4" name="ZoneTexte 3">
            <a:extLst>
              <a:ext uri="{FF2B5EF4-FFF2-40B4-BE49-F238E27FC236}">
                <a16:creationId xmlns:a16="http://schemas.microsoft.com/office/drawing/2014/main" id="{73706DB3-82A9-30D6-3F49-05717ACF9C88}"/>
              </a:ext>
            </a:extLst>
          </p:cNvPr>
          <p:cNvSpPr txBox="1"/>
          <p:nvPr/>
        </p:nvSpPr>
        <p:spPr>
          <a:xfrm>
            <a:off x="924059" y="1172042"/>
            <a:ext cx="9658082" cy="3608680"/>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800" b="1" dirty="0">
                <a:effectLst/>
                <a:latin typeface="Arial" panose="020B0604020202020204" pitchFamily="34" charset="0"/>
                <a:ea typeface="Calibri" panose="020F0502020204030204" pitchFamily="34" charset="0"/>
                <a:cs typeface="Arial" panose="020B0604020202020204" pitchFamily="34" charset="0"/>
              </a:rPr>
              <a:t>Sécuriser les postes de travail</a:t>
            </a:r>
            <a:endParaRPr lang="fr-FR" sz="4000" b="1"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Les ordinateurs doivent mettre en œuvre un </a:t>
            </a:r>
            <a:r>
              <a:rPr lang="fr-FR" sz="2400" b="1" dirty="0">
                <a:effectLst/>
                <a:latin typeface="Arial" panose="020B0604020202020204" pitchFamily="34" charset="0"/>
                <a:ea typeface="Calibri" panose="020F0502020204030204" pitchFamily="34" charset="0"/>
                <a:cs typeface="Times New Roman" panose="02020603050405020304" pitchFamily="18" charset="0"/>
              </a:rPr>
              <a:t>verrouillage ou un écran de veille automatique au-delà d’une période d’inactivité </a:t>
            </a:r>
          </a:p>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et les utilisateurs doivent verrouiller leur poste lorsqu’ils s’absentent de leur bureau. </a:t>
            </a:r>
          </a:p>
          <a:p>
            <a:pPr algn="ctr">
              <a:spcBef>
                <a:spcPts val="600"/>
              </a:spcBef>
            </a:pPr>
            <a:endParaRPr lang="fr-FR" sz="2400" dirty="0">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Ces règles réduisent les risques de fraude ou d’accès malveillant. Par ailleurs, l’usage des ports USB peut être interdit sur certains postes.</a:t>
            </a:r>
          </a:p>
        </p:txBody>
      </p:sp>
      <p:pic>
        <p:nvPicPr>
          <p:cNvPr id="2050" name="Picture 2" descr="Résultat d’images pour ecran de veillesymbole">
            <a:extLst>
              <a:ext uri="{FF2B5EF4-FFF2-40B4-BE49-F238E27FC236}">
                <a16:creationId xmlns:a16="http://schemas.microsoft.com/office/drawing/2014/main" id="{3341EDA1-0208-9006-898A-B6B040FB9F1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09814" y="4832216"/>
            <a:ext cx="3631301" cy="1707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29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3" name="ZoneTexte 2">
            <a:extLst>
              <a:ext uri="{FF2B5EF4-FFF2-40B4-BE49-F238E27FC236}">
                <a16:creationId xmlns:a16="http://schemas.microsoft.com/office/drawing/2014/main" id="{D3DE603C-086A-359E-427E-4A7F080BBAB4}"/>
              </a:ext>
            </a:extLst>
          </p:cNvPr>
          <p:cNvSpPr txBox="1"/>
          <p:nvPr/>
        </p:nvSpPr>
        <p:spPr>
          <a:xfrm>
            <a:off x="1054418" y="1146764"/>
            <a:ext cx="9161146" cy="4439677"/>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800" b="1" dirty="0">
                <a:effectLst/>
                <a:latin typeface="Arial" panose="020B0604020202020204" pitchFamily="34" charset="0"/>
                <a:ea typeface="Calibri" panose="020F0502020204030204" pitchFamily="34" charset="0"/>
                <a:cs typeface="Arial" panose="020B0604020202020204" pitchFamily="34" charset="0"/>
              </a:rPr>
              <a:t>Paramétrer les droits d’accès aux fichiers</a:t>
            </a:r>
            <a:endParaRPr lang="fr-FR" sz="4000" b="1"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Des droits d’accès et les habilitations doivent être paramétrés pour chaque utilisateur du système informatique et doivent être limitées aux missions confiées à chaque salarié. </a:t>
            </a:r>
          </a:p>
          <a:p>
            <a:pPr algn="ctr">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Ces droits concernent les applications autorisées et les modules des applications (PGI : module comptable, module paie…), les dossiers informatiques et les fichiers. </a:t>
            </a:r>
          </a:p>
          <a:p>
            <a:pPr algn="ctr">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Ils doivent être mis à jour et contrôlés périodiquement et à chaque changement ou évolution du poste de travail.</a:t>
            </a:r>
          </a:p>
        </p:txBody>
      </p:sp>
      <p:pic>
        <p:nvPicPr>
          <p:cNvPr id="5122" name="Picture 2" descr="Résultat d’images pour droit accès informatique">
            <a:extLst>
              <a:ext uri="{FF2B5EF4-FFF2-40B4-BE49-F238E27FC236}">
                <a16:creationId xmlns:a16="http://schemas.microsoft.com/office/drawing/2014/main" id="{DB99EE22-E703-C3F6-19AC-6CA07B66D53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81136" y="147637"/>
            <a:ext cx="2634666" cy="1533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8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3" name="ZoneTexte 2">
            <a:extLst>
              <a:ext uri="{FF2B5EF4-FFF2-40B4-BE49-F238E27FC236}">
                <a16:creationId xmlns:a16="http://schemas.microsoft.com/office/drawing/2014/main" id="{D3DE603C-086A-359E-427E-4A7F080BBAB4}"/>
              </a:ext>
            </a:extLst>
          </p:cNvPr>
          <p:cNvSpPr txBox="1"/>
          <p:nvPr/>
        </p:nvSpPr>
        <p:spPr>
          <a:xfrm>
            <a:off x="1054417" y="1146764"/>
            <a:ext cx="9756457" cy="4270400"/>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800" b="1" dirty="0">
                <a:effectLst/>
                <a:latin typeface="Arial" panose="020B0604020202020204" pitchFamily="34" charset="0"/>
                <a:ea typeface="Calibri" panose="020F0502020204030204" pitchFamily="34" charset="0"/>
                <a:cs typeface="Arial" panose="020B0604020202020204" pitchFamily="34" charset="0"/>
              </a:rPr>
              <a:t>Surveiller le respect de la confidentialité des données des prestataires extérieures</a:t>
            </a:r>
            <a:endParaRPr lang="fr-FR" sz="4000" b="1"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Les prestataires extérieurs susceptible d'intervenir sur le système d'informations à l'occasion d'opération de maintenance, de réparation ou de mise à jour par exemple, doivent présenter des garanties en termes de sécurité et de confidentialité. </a:t>
            </a:r>
          </a:p>
          <a:p>
            <a:pPr algn="ctr">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Une clause de confidentialité doit être peuvent être réalisées en présence d’un salarié du service informatique. </a:t>
            </a:r>
          </a:p>
          <a:p>
            <a:pPr algn="ctr">
              <a:spcBef>
                <a:spcPts val="1800"/>
              </a:spcBef>
            </a:pPr>
            <a:r>
              <a:rPr lang="fr-FR" sz="2400" b="1" dirty="0">
                <a:effectLst/>
                <a:latin typeface="Arial" panose="020B0604020202020204" pitchFamily="34" charset="0"/>
                <a:ea typeface="Calibri" panose="020F0502020204030204" pitchFamily="34" charset="0"/>
                <a:cs typeface="Times New Roman" panose="02020603050405020304" pitchFamily="18" charset="0"/>
              </a:rPr>
              <a:t>Le chiffrage des données ajoute une sécurité supplémentaire</a:t>
            </a:r>
            <a:r>
              <a:rPr lang="fr-FR" sz="2400" dirty="0">
                <a:effectLst/>
                <a:latin typeface="Arial" panose="020B060402020202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44608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3" name="ZoneTexte 2">
            <a:extLst>
              <a:ext uri="{FF2B5EF4-FFF2-40B4-BE49-F238E27FC236}">
                <a16:creationId xmlns:a16="http://schemas.microsoft.com/office/drawing/2014/main" id="{05303B6F-DC8F-B580-EEFD-F6959D5C6388}"/>
              </a:ext>
            </a:extLst>
          </p:cNvPr>
          <p:cNvSpPr txBox="1"/>
          <p:nvPr/>
        </p:nvSpPr>
        <p:spPr>
          <a:xfrm>
            <a:off x="280988" y="839829"/>
            <a:ext cx="11430000" cy="5578450"/>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400" b="1" dirty="0">
                <a:effectLst/>
                <a:latin typeface="Arial" panose="020B0604020202020204" pitchFamily="34" charset="0"/>
                <a:ea typeface="Calibri" panose="020F0502020204030204" pitchFamily="34" charset="0"/>
                <a:cs typeface="Arial" panose="020B0604020202020204" pitchFamily="34" charset="0"/>
              </a:rPr>
              <a:t>Sécuriser le réseau local</a:t>
            </a:r>
            <a:endParaRPr lang="fr-FR" sz="2400" b="1" dirty="0">
              <a:effectLst/>
              <a:latin typeface="Arial" panose="020B0604020202020204" pitchFamily="34" charset="0"/>
              <a:ea typeface="Calibri" panose="020F0502020204030204" pitchFamily="34" charset="0"/>
              <a:cs typeface="Times New Roman" panose="02020603050405020304" pitchFamily="18" charset="0"/>
            </a:endParaRPr>
          </a:p>
          <a:p>
            <a:pPr algn="just"/>
            <a:r>
              <a:rPr lang="fr-FR" sz="2200" dirty="0">
                <a:effectLst/>
                <a:latin typeface="Arial" panose="020B0604020202020204" pitchFamily="34" charset="0"/>
                <a:ea typeface="Times New Roman" panose="02020603050405020304" pitchFamily="18" charset="0"/>
              </a:rPr>
              <a:t>Le système d’information doit être protégé des attaques extérieures par des protections fiables et à jour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accès doivent être filtrés et contrôlés par un routeur et un pare-feu (firewall).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un antivirus et un traceur de logiciels espions doit analyser toutes les entrées et sortes de données. Il doit faire l’objet d’un contrat de mise à jour constant.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la messagerie électronique doit faire l’objet d’une vigilance particulière. La plupart des rançongiciels sont activés par un clic sur une pièce jointe.</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connexions entre les sites distants doivent être sécurisée, par des connexions qui utilisent des réseaux privés virtuels (VPN) par exemple.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réseaux sans fil (WiFi) doivent utiliser des clés d’accès et des clés de chiffrement, afin d’éviter les interceptions d’informations à distance.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accès distants au SI à partir de postes mobiles doivent mettre en œuvre  l’authentification de l’utilisateur et du poste. Les accès par internet nécessitent également des mesures de sécurité fortes, notamment par l’utilisation de protocoles </a:t>
            </a:r>
            <a:r>
              <a:rPr lang="fr-FR" sz="2200" dirty="0" err="1">
                <a:effectLst/>
                <a:latin typeface="Arial" panose="020B0604020202020204" pitchFamily="34" charset="0"/>
                <a:ea typeface="Times New Roman" panose="02020603050405020304" pitchFamily="18" charset="0"/>
              </a:rPr>
              <a:t>IPsec</a:t>
            </a:r>
            <a:r>
              <a:rPr lang="fr-FR" sz="2200" dirty="0">
                <a:effectLst/>
                <a:latin typeface="Arial" panose="020B0604020202020204" pitchFamily="34" charset="0"/>
                <a:ea typeface="Times New Roman" panose="02020603050405020304" pitchFamily="18" charset="0"/>
              </a:rPr>
              <a:t>, SSL/TLS ou HTTPS.</a:t>
            </a:r>
            <a:endParaRPr lang="fr-F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14623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3" name="ZoneTexte 2">
            <a:extLst>
              <a:ext uri="{FF2B5EF4-FFF2-40B4-BE49-F238E27FC236}">
                <a16:creationId xmlns:a16="http://schemas.microsoft.com/office/drawing/2014/main" id="{7C2168AC-90EF-BA5F-9470-204F027F231D}"/>
              </a:ext>
            </a:extLst>
          </p:cNvPr>
          <p:cNvSpPr txBox="1"/>
          <p:nvPr/>
        </p:nvSpPr>
        <p:spPr>
          <a:xfrm>
            <a:off x="995363" y="1719263"/>
            <a:ext cx="9858375" cy="3262432"/>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400" b="1" dirty="0">
                <a:effectLst/>
                <a:latin typeface="Arial" panose="020B0604020202020204" pitchFamily="34" charset="0"/>
                <a:ea typeface="Calibri" panose="020F0502020204030204" pitchFamily="34" charset="0"/>
                <a:cs typeface="Arial" panose="020B0604020202020204" pitchFamily="34" charset="0"/>
              </a:rPr>
              <a:t>Sécuriser l’accès physique aux locaux</a:t>
            </a:r>
          </a:p>
          <a:p>
            <a:pPr marL="342900" lvl="0" indent="-342900" algn="ctr">
              <a:spcBef>
                <a:spcPts val="600"/>
              </a:spcBef>
              <a:spcAft>
                <a:spcPts val="300"/>
              </a:spcAft>
              <a:tabLst>
                <a:tab pos="228600" algn="l"/>
              </a:tabLst>
            </a:pPr>
            <a:endParaRPr lang="fr-FR" sz="3600" b="1" dirty="0">
              <a:effectLst/>
              <a:latin typeface="Arial" panose="020B0604020202020204" pitchFamily="34" charset="0"/>
              <a:ea typeface="Calibri" panose="020F0502020204030204" pitchFamily="34" charset="0"/>
              <a:cs typeface="Times New Roman" panose="02020603050405020304" pitchFamily="18" charset="0"/>
            </a:endParaRPr>
          </a:p>
          <a:p>
            <a:pPr algn="ctr">
              <a:spcBef>
                <a:spcPts val="2400"/>
              </a:spcBef>
            </a:pPr>
            <a:r>
              <a:rPr lang="fr-FR" sz="2400" dirty="0">
                <a:effectLst/>
                <a:latin typeface="Arial" panose="020B0604020202020204" pitchFamily="34" charset="0"/>
                <a:ea typeface="Times New Roman" panose="02020603050405020304" pitchFamily="18" charset="0"/>
              </a:rPr>
              <a:t>L’accès aux locaux sensibles doit être limité aux personnels habilités et mettre en œuvre des protections spécifiques. </a:t>
            </a:r>
          </a:p>
          <a:p>
            <a:pPr algn="ctr">
              <a:spcBef>
                <a:spcPts val="2400"/>
              </a:spcBef>
            </a:pPr>
            <a:r>
              <a:rPr lang="fr-FR" sz="2400" dirty="0">
                <a:effectLst/>
                <a:latin typeface="Arial" panose="020B0604020202020204" pitchFamily="34" charset="0"/>
                <a:ea typeface="Times New Roman" panose="02020603050405020304" pitchFamily="18" charset="0"/>
              </a:rPr>
              <a:t>Accès contrôlé et verrouillé (badge, digicode, gardiennage, portes sécurisées, etc.).</a:t>
            </a:r>
            <a:endParaRPr lang="fr-FR" sz="2400" dirty="0">
              <a:effectLst/>
              <a:latin typeface="Times New Roman" panose="02020603050405020304" pitchFamily="18" charset="0"/>
              <a:ea typeface="Times New Roman" panose="02020603050405020304" pitchFamily="18" charset="0"/>
            </a:endParaRPr>
          </a:p>
        </p:txBody>
      </p:sp>
      <p:pic>
        <p:nvPicPr>
          <p:cNvPr id="6146" name="Picture 2" descr="Résultat d’images pour badge informatique">
            <a:extLst>
              <a:ext uri="{FF2B5EF4-FFF2-40B4-BE49-F238E27FC236}">
                <a16:creationId xmlns:a16="http://schemas.microsoft.com/office/drawing/2014/main" id="{FB04F682-04CF-107C-AB0F-FED425C09A03}"/>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948" y="5195888"/>
            <a:ext cx="1920401" cy="143827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Résultat d’images pour digicode">
            <a:extLst>
              <a:ext uri="{FF2B5EF4-FFF2-40B4-BE49-F238E27FC236}">
                <a16:creationId xmlns:a16="http://schemas.microsoft.com/office/drawing/2014/main" id="{FC88D657-2191-3BAC-ECA3-3AC7570125B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172700" y="4874418"/>
            <a:ext cx="1816894" cy="18168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687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p:cNvSpPr txBox="1">
            <a:spLocks/>
          </p:cNvSpPr>
          <p:nvPr/>
        </p:nvSpPr>
        <p:spPr>
          <a:xfrm>
            <a:off x="0" y="24201"/>
            <a:ext cx="11506200" cy="686999"/>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fr-FR" sz="2800" b="1" dirty="0"/>
              <a:t>7. Protéger les informations</a:t>
            </a:r>
            <a:endParaRPr lang="fr-FR" sz="3200" dirty="0"/>
          </a:p>
        </p:txBody>
      </p:sp>
      <p:sp>
        <p:nvSpPr>
          <p:cNvPr id="3" name="ZoneTexte 2">
            <a:extLst>
              <a:ext uri="{FF2B5EF4-FFF2-40B4-BE49-F238E27FC236}">
                <a16:creationId xmlns:a16="http://schemas.microsoft.com/office/drawing/2014/main" id="{7C2168AC-90EF-BA5F-9470-204F027F231D}"/>
              </a:ext>
            </a:extLst>
          </p:cNvPr>
          <p:cNvSpPr txBox="1"/>
          <p:nvPr/>
        </p:nvSpPr>
        <p:spPr>
          <a:xfrm>
            <a:off x="409574" y="1076325"/>
            <a:ext cx="11287125" cy="5132174"/>
          </a:xfrm>
          <a:prstGeom prst="rect">
            <a:avLst/>
          </a:prstGeom>
          <a:noFill/>
        </p:spPr>
        <p:txBody>
          <a:bodyPr wrap="square">
            <a:spAutoFit/>
          </a:bodyPr>
          <a:lstStyle/>
          <a:p>
            <a:pPr marL="342900" lvl="0" indent="-342900" algn="ctr">
              <a:spcBef>
                <a:spcPts val="600"/>
              </a:spcBef>
              <a:spcAft>
                <a:spcPts val="300"/>
              </a:spcAft>
              <a:tabLst>
                <a:tab pos="228600" algn="l"/>
              </a:tabLst>
            </a:pPr>
            <a:r>
              <a:rPr lang="fr-FR" sz="2400" b="1" dirty="0">
                <a:effectLst/>
                <a:latin typeface="Arial" panose="020B0604020202020204" pitchFamily="34" charset="0"/>
                <a:ea typeface="Calibri" panose="020F0502020204030204" pitchFamily="34" charset="0"/>
                <a:cs typeface="Arial" panose="020B0604020202020204" pitchFamily="34" charset="0"/>
              </a:rPr>
              <a:t>Anticiper le risque de perte ou de divulgation des données</a:t>
            </a:r>
            <a:endParaRPr lang="fr-FR" sz="2400" b="1" dirty="0">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1800"/>
              </a:spcBef>
            </a:pPr>
            <a:r>
              <a:rPr lang="fr-FR" sz="2200" dirty="0">
                <a:effectLst/>
                <a:latin typeface="Arial" panose="020B0604020202020204" pitchFamily="34" charset="0"/>
                <a:ea typeface="Times New Roman" panose="02020603050405020304" pitchFamily="18" charset="0"/>
              </a:rPr>
              <a:t>La perte ou la divulgation de données peut provenir d’une erreur, d’une malveillance, du vol d’un ordinateur portable, d’une panne matérielle, d’un dégât des eaux ou d’un incendie...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données doivent être sauvegardées sur des stockages qui font l’objet de sauvegardes régulières.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supports doivent être stockés dans un local distinct de celui des serveurs et dans un coffre ignifugé.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serveurs qui hébergent des données sensibles doivent être sauvegardés et pourront être dotés d’un dispositif de tolérance de panne (Onduleur par exemple). </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données sensibles enregistrées sur des appareils mobiles (portables, clé USB, tablettes…) doivent être chiffrées.</a:t>
            </a:r>
            <a:endParaRPr lang="fr-FR" sz="2200" dirty="0">
              <a:effectLst/>
              <a:latin typeface="Times New Roman" panose="02020603050405020304" pitchFamily="18" charset="0"/>
              <a:ea typeface="Times New Roman" panose="02020603050405020304" pitchFamily="18" charset="0"/>
            </a:endParaRPr>
          </a:p>
          <a:p>
            <a:pPr marL="342900" lvl="0" indent="-342900" algn="just">
              <a:buFont typeface="Symbol" panose="05050102010706020507" pitchFamily="18" charset="2"/>
              <a:buChar char=""/>
            </a:pPr>
            <a:r>
              <a:rPr lang="fr-FR" sz="2200" dirty="0">
                <a:effectLst/>
                <a:latin typeface="Arial" panose="020B0604020202020204" pitchFamily="34" charset="0"/>
                <a:ea typeface="Times New Roman" panose="02020603050405020304" pitchFamily="18" charset="0"/>
              </a:rPr>
              <a:t>Les données des disques durs des matériels mis au rebut doivent détruites par formatage.</a:t>
            </a:r>
            <a:endParaRPr lang="fr-F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1953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563</TotalTime>
  <Words>973</Words>
  <Application>Microsoft Office PowerPoint</Application>
  <PresentationFormat>Grand écran</PresentationFormat>
  <Paragraphs>106</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Century Gothic</vt:lpstr>
      <vt:lpstr>Symbol</vt:lpstr>
      <vt:lpstr>Times New Roman</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45</cp:revision>
  <dcterms:created xsi:type="dcterms:W3CDTF">2014-01-16T23:14:09Z</dcterms:created>
  <dcterms:modified xsi:type="dcterms:W3CDTF">2024-01-02T09:57:13Z</dcterms:modified>
</cp:coreProperties>
</file>