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0" r:id="rId3"/>
    <p:sldId id="261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BE60C-9804-4D74-95DB-412894EF0DB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F4BC99B-24B2-434B-AC53-6F7787506040}">
      <dgm:prSet phldrT="[Texte]" custT="1"/>
      <dgm:spPr/>
      <dgm:t>
        <a:bodyPr/>
        <a:lstStyle/>
        <a:p>
          <a:r>
            <a:rPr lang="fr-FR" sz="1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Dans une entreprise, tous les services sont interdépendants et échangent des informations. </a:t>
          </a:r>
          <a:endParaRPr lang="fr-FR" sz="1800" b="1" dirty="0">
            <a:solidFill>
              <a:schemeClr val="bg1"/>
            </a:solidFill>
          </a:endParaRPr>
        </a:p>
      </dgm:t>
    </dgm:pt>
    <dgm:pt modelId="{8BA45A36-32A0-44B3-AF1B-4A344590C1BF}" type="parTrans" cxnId="{8A8EDC6E-1610-4743-B35A-4F553E20279B}">
      <dgm:prSet/>
      <dgm:spPr/>
      <dgm:t>
        <a:bodyPr/>
        <a:lstStyle/>
        <a:p>
          <a:endParaRPr lang="fr-FR" sz="1800"/>
        </a:p>
      </dgm:t>
    </dgm:pt>
    <dgm:pt modelId="{1EA08326-CA77-4720-B4C3-19F3682F9E79}" type="sibTrans" cxnId="{8A8EDC6E-1610-4743-B35A-4F553E20279B}">
      <dgm:prSet/>
      <dgm:spPr/>
      <dgm:t>
        <a:bodyPr/>
        <a:lstStyle/>
        <a:p>
          <a:endParaRPr lang="fr-FR" sz="1800"/>
        </a:p>
      </dgm:t>
    </dgm:pt>
    <dgm:pt modelId="{19C86B49-50C4-45A4-B7C7-A8CC4DA98AD2}">
      <dgm:prSet custT="1"/>
      <dgm:spPr/>
      <dgm:t>
        <a:bodyPr/>
        <a:lstStyle/>
        <a:p>
          <a:r>
            <a: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service commercial transmet ses ventes au service production pour établir des plans d’approvisionnement et de fabrication.</a:t>
          </a:r>
        </a:p>
      </dgm:t>
    </dgm:pt>
    <dgm:pt modelId="{C632881B-EE65-4BB6-9EDA-78EB1C6D570C}" type="parTrans" cxnId="{DDA1FA13-B1FF-4CB0-AF1E-C2F8C18221A6}">
      <dgm:prSet/>
      <dgm:spPr/>
      <dgm:t>
        <a:bodyPr/>
        <a:lstStyle/>
        <a:p>
          <a:endParaRPr lang="fr-FR" sz="1800"/>
        </a:p>
      </dgm:t>
    </dgm:pt>
    <dgm:pt modelId="{B68CBD19-433E-4BA3-8614-CEB29EFBCE09}" type="sibTrans" cxnId="{DDA1FA13-B1FF-4CB0-AF1E-C2F8C18221A6}">
      <dgm:prSet/>
      <dgm:spPr/>
      <dgm:t>
        <a:bodyPr/>
        <a:lstStyle/>
        <a:p>
          <a:endParaRPr lang="fr-FR" sz="1800"/>
        </a:p>
      </dgm:t>
    </dgm:pt>
    <dgm:pt modelId="{4184431C-5529-4677-A826-89A755619928}">
      <dgm:prSet custT="1"/>
      <dgm:spPr/>
      <dgm:t>
        <a:bodyPr/>
        <a:lstStyle/>
        <a:p>
          <a:r>
            <a: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service du personnel recrute en fonction des plans de production et réalise la paie à partir des informations transmises par les différents services.</a:t>
          </a:r>
        </a:p>
      </dgm:t>
    </dgm:pt>
    <dgm:pt modelId="{E6F26DAF-7F59-4367-AAE4-5727EB7BE222}" type="parTrans" cxnId="{EEEC02A9-D9C5-4D0F-B09C-F396D928817F}">
      <dgm:prSet/>
      <dgm:spPr/>
      <dgm:t>
        <a:bodyPr/>
        <a:lstStyle/>
        <a:p>
          <a:endParaRPr lang="fr-FR" sz="1800"/>
        </a:p>
      </dgm:t>
    </dgm:pt>
    <dgm:pt modelId="{8A3DE3D4-47C2-41E8-8A94-96BAD7CC86A7}" type="sibTrans" cxnId="{EEEC02A9-D9C5-4D0F-B09C-F396D928817F}">
      <dgm:prSet/>
      <dgm:spPr/>
      <dgm:t>
        <a:bodyPr/>
        <a:lstStyle/>
        <a:p>
          <a:endParaRPr lang="fr-FR" sz="1800"/>
        </a:p>
      </dgm:t>
    </dgm:pt>
    <dgm:pt modelId="{ACBC01B2-E2E7-46EB-8283-D58281A0AA17}">
      <dgm:prSet custT="1"/>
      <dgm:spPr/>
      <dgm:t>
        <a:bodyPr/>
        <a:lstStyle/>
        <a:p>
          <a:r>
            <a: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service comptabilité calcule les coûts et tient la comptabilité à partir des informations transmises par les autres services.</a:t>
          </a:r>
        </a:p>
      </dgm:t>
    </dgm:pt>
    <dgm:pt modelId="{6D9D4385-8F66-448E-9B6B-1984B08299CE}" type="parTrans" cxnId="{ADAE0A1A-7963-4DB3-A13D-BEF708E189BA}">
      <dgm:prSet/>
      <dgm:spPr/>
      <dgm:t>
        <a:bodyPr/>
        <a:lstStyle/>
        <a:p>
          <a:endParaRPr lang="fr-FR" sz="1800"/>
        </a:p>
      </dgm:t>
    </dgm:pt>
    <dgm:pt modelId="{8CE4E0C0-363F-4D0D-BAFE-E73A9DFC0456}" type="sibTrans" cxnId="{ADAE0A1A-7963-4DB3-A13D-BEF708E189BA}">
      <dgm:prSet/>
      <dgm:spPr/>
      <dgm:t>
        <a:bodyPr/>
        <a:lstStyle/>
        <a:p>
          <a:endParaRPr lang="fr-FR" sz="1800"/>
        </a:p>
      </dgm:t>
    </dgm:pt>
    <dgm:pt modelId="{F55E8252-B9DE-4E93-BCF6-3FC99D9A4556}" type="pres">
      <dgm:prSet presAssocID="{406BE60C-9804-4D74-95DB-412894EF0D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863010-BF5B-44BC-B5AE-D55DB5A8B980}" type="pres">
      <dgm:prSet presAssocID="{2F4BC99B-24B2-434B-AC53-6F7787506040}" presName="root" presStyleCnt="0"/>
      <dgm:spPr/>
    </dgm:pt>
    <dgm:pt modelId="{1123AA88-B44B-4112-9679-24F9AF35E6F7}" type="pres">
      <dgm:prSet presAssocID="{2F4BC99B-24B2-434B-AC53-6F7787506040}" presName="rootComposite" presStyleCnt="0"/>
      <dgm:spPr/>
    </dgm:pt>
    <dgm:pt modelId="{8F8AFD42-4138-4730-AB1C-0847A9C8050A}" type="pres">
      <dgm:prSet presAssocID="{2F4BC99B-24B2-434B-AC53-6F7787506040}" presName="rootText" presStyleLbl="node1" presStyleIdx="0" presStyleCnt="1" custScaleX="432977" custScaleY="74455"/>
      <dgm:spPr/>
    </dgm:pt>
    <dgm:pt modelId="{148AC031-F118-47D4-A292-B7F3FED8E983}" type="pres">
      <dgm:prSet presAssocID="{2F4BC99B-24B2-434B-AC53-6F7787506040}" presName="rootConnector" presStyleLbl="node1" presStyleIdx="0" presStyleCnt="1"/>
      <dgm:spPr/>
    </dgm:pt>
    <dgm:pt modelId="{F2A38941-9958-4525-875F-7A75D14B6B63}" type="pres">
      <dgm:prSet presAssocID="{2F4BC99B-24B2-434B-AC53-6F7787506040}" presName="childShape" presStyleCnt="0"/>
      <dgm:spPr/>
    </dgm:pt>
    <dgm:pt modelId="{652BB04E-CEE1-4CB3-9C58-E38D2F667CE5}" type="pres">
      <dgm:prSet presAssocID="{C632881B-EE65-4BB6-9EDA-78EB1C6D570C}" presName="Name13" presStyleLbl="parChTrans1D2" presStyleIdx="0" presStyleCnt="3"/>
      <dgm:spPr/>
    </dgm:pt>
    <dgm:pt modelId="{C23FA17F-B60E-4A64-BD04-1752C7DC2318}" type="pres">
      <dgm:prSet presAssocID="{19C86B49-50C4-45A4-B7C7-A8CC4DA98AD2}" presName="childText" presStyleLbl="bgAcc1" presStyleIdx="0" presStyleCnt="3" custScaleX="636541" custScaleY="83684">
        <dgm:presLayoutVars>
          <dgm:bulletEnabled val="1"/>
        </dgm:presLayoutVars>
      </dgm:prSet>
      <dgm:spPr/>
    </dgm:pt>
    <dgm:pt modelId="{54A4B99C-8256-422A-81F1-B7758D8CEFC0}" type="pres">
      <dgm:prSet presAssocID="{E6F26DAF-7F59-4367-AAE4-5727EB7BE222}" presName="Name13" presStyleLbl="parChTrans1D2" presStyleIdx="1" presStyleCnt="3"/>
      <dgm:spPr/>
    </dgm:pt>
    <dgm:pt modelId="{9D80975E-AA4C-4CA7-A07A-962A7C535875}" type="pres">
      <dgm:prSet presAssocID="{4184431C-5529-4677-A826-89A755619928}" presName="childText" presStyleLbl="bgAcc1" presStyleIdx="1" presStyleCnt="3" custScaleX="636541" custScaleY="83684">
        <dgm:presLayoutVars>
          <dgm:bulletEnabled val="1"/>
        </dgm:presLayoutVars>
      </dgm:prSet>
      <dgm:spPr/>
    </dgm:pt>
    <dgm:pt modelId="{1B1F3AEA-D364-4DE8-9D4F-43D775EC6CAE}" type="pres">
      <dgm:prSet presAssocID="{6D9D4385-8F66-448E-9B6B-1984B08299CE}" presName="Name13" presStyleLbl="parChTrans1D2" presStyleIdx="2" presStyleCnt="3"/>
      <dgm:spPr/>
    </dgm:pt>
    <dgm:pt modelId="{0CA6C5DD-8902-4CC0-8B9B-54119D60CF4D}" type="pres">
      <dgm:prSet presAssocID="{ACBC01B2-E2E7-46EB-8283-D58281A0AA17}" presName="childText" presStyleLbl="bgAcc1" presStyleIdx="2" presStyleCnt="3" custScaleX="636541" custScaleY="83684">
        <dgm:presLayoutVars>
          <dgm:bulletEnabled val="1"/>
        </dgm:presLayoutVars>
      </dgm:prSet>
      <dgm:spPr/>
    </dgm:pt>
  </dgm:ptLst>
  <dgm:cxnLst>
    <dgm:cxn modelId="{69557C0F-32E9-487C-9315-2734AFEB3A56}" type="presOf" srcId="{19C86B49-50C4-45A4-B7C7-A8CC4DA98AD2}" destId="{C23FA17F-B60E-4A64-BD04-1752C7DC2318}" srcOrd="0" destOrd="0" presId="urn:microsoft.com/office/officeart/2005/8/layout/hierarchy3"/>
    <dgm:cxn modelId="{DDA1FA13-B1FF-4CB0-AF1E-C2F8C18221A6}" srcId="{2F4BC99B-24B2-434B-AC53-6F7787506040}" destId="{19C86B49-50C4-45A4-B7C7-A8CC4DA98AD2}" srcOrd="0" destOrd="0" parTransId="{C632881B-EE65-4BB6-9EDA-78EB1C6D570C}" sibTransId="{B68CBD19-433E-4BA3-8614-CEB29EFBCE09}"/>
    <dgm:cxn modelId="{ADAE0A1A-7963-4DB3-A13D-BEF708E189BA}" srcId="{2F4BC99B-24B2-434B-AC53-6F7787506040}" destId="{ACBC01B2-E2E7-46EB-8283-D58281A0AA17}" srcOrd="2" destOrd="0" parTransId="{6D9D4385-8F66-448E-9B6B-1984B08299CE}" sibTransId="{8CE4E0C0-363F-4D0D-BAFE-E73A9DFC0456}"/>
    <dgm:cxn modelId="{0395AB5E-7000-4D67-B344-AE610373F714}" type="presOf" srcId="{4184431C-5529-4677-A826-89A755619928}" destId="{9D80975E-AA4C-4CA7-A07A-962A7C535875}" srcOrd="0" destOrd="0" presId="urn:microsoft.com/office/officeart/2005/8/layout/hierarchy3"/>
    <dgm:cxn modelId="{B93AB769-C5E1-4691-AA19-D479BFB3A9A2}" type="presOf" srcId="{2F4BC99B-24B2-434B-AC53-6F7787506040}" destId="{148AC031-F118-47D4-A292-B7F3FED8E983}" srcOrd="1" destOrd="0" presId="urn:microsoft.com/office/officeart/2005/8/layout/hierarchy3"/>
    <dgm:cxn modelId="{8A8EDC6E-1610-4743-B35A-4F553E20279B}" srcId="{406BE60C-9804-4D74-95DB-412894EF0DB2}" destId="{2F4BC99B-24B2-434B-AC53-6F7787506040}" srcOrd="0" destOrd="0" parTransId="{8BA45A36-32A0-44B3-AF1B-4A344590C1BF}" sibTransId="{1EA08326-CA77-4720-B4C3-19F3682F9E79}"/>
    <dgm:cxn modelId="{9ACB7851-7A87-4A4B-B933-849BCF4B7283}" type="presOf" srcId="{E6F26DAF-7F59-4367-AAE4-5727EB7BE222}" destId="{54A4B99C-8256-422A-81F1-B7758D8CEFC0}" srcOrd="0" destOrd="0" presId="urn:microsoft.com/office/officeart/2005/8/layout/hierarchy3"/>
    <dgm:cxn modelId="{E4F07B7D-1A7E-47A6-AEBD-0EDD0932C091}" type="presOf" srcId="{2F4BC99B-24B2-434B-AC53-6F7787506040}" destId="{8F8AFD42-4138-4730-AB1C-0847A9C8050A}" srcOrd="0" destOrd="0" presId="urn:microsoft.com/office/officeart/2005/8/layout/hierarchy3"/>
    <dgm:cxn modelId="{7C791A84-8F0C-47D2-8BA4-4255C70C4BF2}" type="presOf" srcId="{ACBC01B2-E2E7-46EB-8283-D58281A0AA17}" destId="{0CA6C5DD-8902-4CC0-8B9B-54119D60CF4D}" srcOrd="0" destOrd="0" presId="urn:microsoft.com/office/officeart/2005/8/layout/hierarchy3"/>
    <dgm:cxn modelId="{031E6C8B-CAD6-4818-8EB4-D5F3FCE02EF6}" type="presOf" srcId="{406BE60C-9804-4D74-95DB-412894EF0DB2}" destId="{F55E8252-B9DE-4E93-BCF6-3FC99D9A4556}" srcOrd="0" destOrd="0" presId="urn:microsoft.com/office/officeart/2005/8/layout/hierarchy3"/>
    <dgm:cxn modelId="{EEEC02A9-D9C5-4D0F-B09C-F396D928817F}" srcId="{2F4BC99B-24B2-434B-AC53-6F7787506040}" destId="{4184431C-5529-4677-A826-89A755619928}" srcOrd="1" destOrd="0" parTransId="{E6F26DAF-7F59-4367-AAE4-5727EB7BE222}" sibTransId="{8A3DE3D4-47C2-41E8-8A94-96BAD7CC86A7}"/>
    <dgm:cxn modelId="{8D1683BF-8F07-41DE-89FF-FB359CE23C54}" type="presOf" srcId="{C632881B-EE65-4BB6-9EDA-78EB1C6D570C}" destId="{652BB04E-CEE1-4CB3-9C58-E38D2F667CE5}" srcOrd="0" destOrd="0" presId="urn:microsoft.com/office/officeart/2005/8/layout/hierarchy3"/>
    <dgm:cxn modelId="{8E4A63E0-8E56-4189-AB44-4714FF065289}" type="presOf" srcId="{6D9D4385-8F66-448E-9B6B-1984B08299CE}" destId="{1B1F3AEA-D364-4DE8-9D4F-43D775EC6CAE}" srcOrd="0" destOrd="0" presId="urn:microsoft.com/office/officeart/2005/8/layout/hierarchy3"/>
    <dgm:cxn modelId="{892E16FE-3DB5-40B9-90EB-F745F465A025}" type="presParOf" srcId="{F55E8252-B9DE-4E93-BCF6-3FC99D9A4556}" destId="{96863010-BF5B-44BC-B5AE-D55DB5A8B980}" srcOrd="0" destOrd="0" presId="urn:microsoft.com/office/officeart/2005/8/layout/hierarchy3"/>
    <dgm:cxn modelId="{FBD5BC04-D09B-483A-8182-5D268EE4C7AE}" type="presParOf" srcId="{96863010-BF5B-44BC-B5AE-D55DB5A8B980}" destId="{1123AA88-B44B-4112-9679-24F9AF35E6F7}" srcOrd="0" destOrd="0" presId="urn:microsoft.com/office/officeart/2005/8/layout/hierarchy3"/>
    <dgm:cxn modelId="{AFB24FD0-3F50-4CAB-B794-4FA2C6F4FF0D}" type="presParOf" srcId="{1123AA88-B44B-4112-9679-24F9AF35E6F7}" destId="{8F8AFD42-4138-4730-AB1C-0847A9C8050A}" srcOrd="0" destOrd="0" presId="urn:microsoft.com/office/officeart/2005/8/layout/hierarchy3"/>
    <dgm:cxn modelId="{96919BDD-04A2-4D1D-8D59-D373294A7F64}" type="presParOf" srcId="{1123AA88-B44B-4112-9679-24F9AF35E6F7}" destId="{148AC031-F118-47D4-A292-B7F3FED8E983}" srcOrd="1" destOrd="0" presId="urn:microsoft.com/office/officeart/2005/8/layout/hierarchy3"/>
    <dgm:cxn modelId="{D415D561-DB26-4F51-B547-D5079F9AE21B}" type="presParOf" srcId="{96863010-BF5B-44BC-B5AE-D55DB5A8B980}" destId="{F2A38941-9958-4525-875F-7A75D14B6B63}" srcOrd="1" destOrd="0" presId="urn:microsoft.com/office/officeart/2005/8/layout/hierarchy3"/>
    <dgm:cxn modelId="{A70D478C-4B61-43EA-A5D6-C9B829BDA4A9}" type="presParOf" srcId="{F2A38941-9958-4525-875F-7A75D14B6B63}" destId="{652BB04E-CEE1-4CB3-9C58-E38D2F667CE5}" srcOrd="0" destOrd="0" presId="urn:microsoft.com/office/officeart/2005/8/layout/hierarchy3"/>
    <dgm:cxn modelId="{659DEB58-18EF-4157-8082-921382355353}" type="presParOf" srcId="{F2A38941-9958-4525-875F-7A75D14B6B63}" destId="{C23FA17F-B60E-4A64-BD04-1752C7DC2318}" srcOrd="1" destOrd="0" presId="urn:microsoft.com/office/officeart/2005/8/layout/hierarchy3"/>
    <dgm:cxn modelId="{07F84D30-4389-4833-8FFA-A197F3E3FB56}" type="presParOf" srcId="{F2A38941-9958-4525-875F-7A75D14B6B63}" destId="{54A4B99C-8256-422A-81F1-B7758D8CEFC0}" srcOrd="2" destOrd="0" presId="urn:microsoft.com/office/officeart/2005/8/layout/hierarchy3"/>
    <dgm:cxn modelId="{15EF8100-5311-4904-BB2E-2F9366747478}" type="presParOf" srcId="{F2A38941-9958-4525-875F-7A75D14B6B63}" destId="{9D80975E-AA4C-4CA7-A07A-962A7C535875}" srcOrd="3" destOrd="0" presId="urn:microsoft.com/office/officeart/2005/8/layout/hierarchy3"/>
    <dgm:cxn modelId="{A8520C67-B06D-4EFE-B04B-D7DA145D80FB}" type="presParOf" srcId="{F2A38941-9958-4525-875F-7A75D14B6B63}" destId="{1B1F3AEA-D364-4DE8-9D4F-43D775EC6CAE}" srcOrd="4" destOrd="0" presId="urn:microsoft.com/office/officeart/2005/8/layout/hierarchy3"/>
    <dgm:cxn modelId="{5D371703-E19A-4BB3-8E59-5AEF8E57A5BF}" type="presParOf" srcId="{F2A38941-9958-4525-875F-7A75D14B6B63}" destId="{0CA6C5DD-8902-4CC0-8B9B-54119D60CF4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AFD42-4138-4730-AB1C-0847A9C8050A}">
      <dsp:nvSpPr>
        <dsp:cNvPr id="0" name=""/>
        <dsp:cNvSpPr/>
      </dsp:nvSpPr>
      <dsp:spPr>
        <a:xfrm>
          <a:off x="3531" y="225446"/>
          <a:ext cx="7897837" cy="679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Dans une entreprise, tous les services sont interdépendants et échangent des informations. </a:t>
          </a:r>
          <a:endParaRPr lang="fr-FR" sz="1800" b="1" kern="1200" dirty="0">
            <a:solidFill>
              <a:schemeClr val="bg1"/>
            </a:solidFill>
          </a:endParaRPr>
        </a:p>
      </dsp:txBody>
      <dsp:txXfrm>
        <a:off x="23420" y="245335"/>
        <a:ext cx="7858059" cy="639280"/>
      </dsp:txXfrm>
    </dsp:sp>
    <dsp:sp modelId="{652BB04E-CEE1-4CB3-9C58-E38D2F667CE5}">
      <dsp:nvSpPr>
        <dsp:cNvPr id="0" name=""/>
        <dsp:cNvSpPr/>
      </dsp:nvSpPr>
      <dsp:spPr>
        <a:xfrm>
          <a:off x="793315" y="904505"/>
          <a:ext cx="789783" cy="60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625"/>
              </a:lnTo>
              <a:lnTo>
                <a:pt x="789783" y="6096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FA17F-B60E-4A64-BD04-1752C7DC2318}">
      <dsp:nvSpPr>
        <dsp:cNvPr id="0" name=""/>
        <dsp:cNvSpPr/>
      </dsp:nvSpPr>
      <dsp:spPr>
        <a:xfrm>
          <a:off x="1583099" y="1132514"/>
          <a:ext cx="9288803" cy="763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service commercial transmet ses ventes au service production pour établir des plans d’approvisionnement et de fabrication.</a:t>
          </a:r>
        </a:p>
      </dsp:txBody>
      <dsp:txXfrm>
        <a:off x="1605453" y="1154868"/>
        <a:ext cx="9244095" cy="718522"/>
      </dsp:txXfrm>
    </dsp:sp>
    <dsp:sp modelId="{54A4B99C-8256-422A-81F1-B7758D8CEFC0}">
      <dsp:nvSpPr>
        <dsp:cNvPr id="0" name=""/>
        <dsp:cNvSpPr/>
      </dsp:nvSpPr>
      <dsp:spPr>
        <a:xfrm>
          <a:off x="793315" y="904505"/>
          <a:ext cx="789783" cy="1600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865"/>
              </a:lnTo>
              <a:lnTo>
                <a:pt x="789783" y="16008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0975E-AA4C-4CA7-A07A-962A7C535875}">
      <dsp:nvSpPr>
        <dsp:cNvPr id="0" name=""/>
        <dsp:cNvSpPr/>
      </dsp:nvSpPr>
      <dsp:spPr>
        <a:xfrm>
          <a:off x="1583099" y="2123755"/>
          <a:ext cx="9288803" cy="763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service du personnel recrute en fonction des plans de production et réalise la paie à partir des informations transmises par les différents services.</a:t>
          </a:r>
        </a:p>
      </dsp:txBody>
      <dsp:txXfrm>
        <a:off x="1605453" y="2146109"/>
        <a:ext cx="9244095" cy="718522"/>
      </dsp:txXfrm>
    </dsp:sp>
    <dsp:sp modelId="{1B1F3AEA-D364-4DE8-9D4F-43D775EC6CAE}">
      <dsp:nvSpPr>
        <dsp:cNvPr id="0" name=""/>
        <dsp:cNvSpPr/>
      </dsp:nvSpPr>
      <dsp:spPr>
        <a:xfrm>
          <a:off x="793315" y="904505"/>
          <a:ext cx="789783" cy="2592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105"/>
              </a:lnTo>
              <a:lnTo>
                <a:pt x="789783" y="25921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6C5DD-8902-4CC0-8B9B-54119D60CF4D}">
      <dsp:nvSpPr>
        <dsp:cNvPr id="0" name=""/>
        <dsp:cNvSpPr/>
      </dsp:nvSpPr>
      <dsp:spPr>
        <a:xfrm>
          <a:off x="1583099" y="3114995"/>
          <a:ext cx="9288803" cy="763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 service comptabilité calcule les coûts et tient la comptabilité à partir des informations transmises par les autres services.</a:t>
          </a:r>
        </a:p>
      </dsp:txBody>
      <dsp:txXfrm>
        <a:off x="1605453" y="3137349"/>
        <a:ext cx="9244095" cy="718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7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02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82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50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61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4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3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38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0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8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3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9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1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9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2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4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02/01/2024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21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968" y="641552"/>
            <a:ext cx="4567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6.1. Définition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916886" cy="686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/>
              <a:t>6. Comprendre les PGI</a:t>
            </a:r>
            <a:endParaRPr lang="fr-FR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5D8777-D649-4993-AB8D-656F73EBB5C3}"/>
              </a:ext>
            </a:extLst>
          </p:cNvPr>
          <p:cNvSpPr/>
          <p:nvPr/>
        </p:nvSpPr>
        <p:spPr>
          <a:xfrm>
            <a:off x="664634" y="5485563"/>
            <a:ext cx="1075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L’informatisation d’une société recoupe, globalement son organisation fonctionnelle et ses services. Chaque unité peut utiliser des applications dédiées à sa finalité (application métier). 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5B963B6-CC76-4A73-A9F7-CA87E24BC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991837"/>
              </p:ext>
            </p:extLst>
          </p:nvPr>
        </p:nvGraphicFramePr>
        <p:xfrm>
          <a:off x="474133" y="1164772"/>
          <a:ext cx="10875434" cy="410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5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5285"/>
            <a:ext cx="4567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6.1. Définition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1"/>
            <a:ext cx="9916886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6. Comprendre les PGI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5D8777-D649-4993-AB8D-656F73EBB5C3}"/>
              </a:ext>
            </a:extLst>
          </p:cNvPr>
          <p:cNvSpPr/>
          <p:nvPr/>
        </p:nvSpPr>
        <p:spPr>
          <a:xfrm>
            <a:off x="283634" y="964717"/>
            <a:ext cx="9283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schéma des grandes catégories de logiciels rencontrées dans une entreprise</a:t>
            </a:r>
          </a:p>
        </p:txBody>
      </p:sp>
      <p:pic>
        <p:nvPicPr>
          <p:cNvPr id="4" name="Image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ECDF4FF6-1082-4003-B615-E7782494D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29" y="1564882"/>
            <a:ext cx="7974428" cy="47586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416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968" y="641552"/>
            <a:ext cx="4567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6.1. Définition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916886" cy="686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/>
              <a:t>6. Comprendre les PGI</a:t>
            </a:r>
            <a:endParaRPr lang="fr-FR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9702AC-5661-4958-99BF-8CE1AB9096BB}"/>
              </a:ext>
            </a:extLst>
          </p:cNvPr>
          <p:cNvSpPr/>
          <p:nvPr/>
        </p:nvSpPr>
        <p:spPr>
          <a:xfrm>
            <a:off x="436033" y="1579033"/>
            <a:ext cx="11099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PGI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(ou ERP) sont des logiciels qui présentent deux caractéristiques :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2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Ils couvrent l'ensemble des activités et des processus de l’entreprise 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échanges avec les clients, les fournisseurs et autres partenaires. Ils regroupent en une seule application tous les logiciels de gestion traditionnels : gestion de la production, des achats, des ventes, comptabilité et finance, calculs de coût, suivi de trésorerie, gestion du personnel, paie, etc.</a:t>
            </a: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sz="22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 les modules accèdent à des ressources communes stockées sur une base de données unique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enregistre toutes les informations concernant les différents domaines de l’entreprise.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éditeurs de PGI les plus connus sont :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SAP</a:t>
            </a:r>
            <a:r>
              <a:rPr lang="fr-FR" sz="2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; </a:t>
            </a: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Oracle</a:t>
            </a:r>
            <a:r>
              <a:rPr lang="fr-FR" sz="2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; </a:t>
            </a: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</a:t>
            </a:r>
            <a:r>
              <a:rPr lang="fr-FR" sz="22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; </a:t>
            </a:r>
            <a:r>
              <a:rPr lang="fr-FR" sz="2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Sage  ; Cegid ; odoo.</a:t>
            </a:r>
            <a:endParaRPr lang="fr-FR" sz="22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8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968" y="664276"/>
            <a:ext cx="10151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6.2. Intégration d’un PGI dans le système d’information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916886" cy="686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/>
              <a:t>6. Comprendre les PGI</a:t>
            </a:r>
            <a:endParaRPr lang="fr-FR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7382DC-60B4-4CA8-B666-19EBD0459721}"/>
              </a:ext>
            </a:extLst>
          </p:cNvPr>
          <p:cNvSpPr/>
          <p:nvPr/>
        </p:nvSpPr>
        <p:spPr>
          <a:xfrm>
            <a:off x="1176867" y="1687992"/>
            <a:ext cx="88011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6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essence le PGI se superpose à tous les processus d’information et prend en charge la plupart des flux de gestion.</a:t>
            </a:r>
          </a:p>
          <a:p>
            <a:pPr marL="342900" indent="-342900" algn="just">
              <a:spcBef>
                <a:spcPts val="24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mise en œuvre impose d’analyser tous les processus pour être traités ensuite par le PGI. </a:t>
            </a:r>
          </a:p>
          <a:p>
            <a:pPr marL="342900" indent="-342900" algn="just">
              <a:spcBef>
                <a:spcPts val="24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4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travail est réalisé par des professionnels compétents.</a:t>
            </a:r>
          </a:p>
        </p:txBody>
      </p:sp>
    </p:spTree>
    <p:extLst>
      <p:ext uri="{BB962C8B-B14F-4D97-AF65-F5344CB8AC3E}">
        <p14:creationId xmlns:p14="http://schemas.microsoft.com/office/powerpoint/2010/main" val="316003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968" y="664276"/>
            <a:ext cx="10151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6.2. Intégration d’un PGI dans le système d’information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916886" cy="686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/>
              <a:t>6. Comprendre les PGI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92B4005-86E3-4C87-8BC3-5574BB86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56418"/>
            <a:ext cx="10587567" cy="53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968" y="664276"/>
            <a:ext cx="10151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6.2. Intégration d’un PGI dans le système d’information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916886" cy="686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/>
              <a:t>6. Comprendre les PGI</a:t>
            </a:r>
            <a:endParaRPr lang="fr-FR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3BFA5A-4C3D-4948-9D4A-A66F279A1778}"/>
              </a:ext>
            </a:extLst>
          </p:cNvPr>
          <p:cNvSpPr/>
          <p:nvPr/>
        </p:nvSpPr>
        <p:spPr>
          <a:xfrm>
            <a:off x="495299" y="1617668"/>
            <a:ext cx="108034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0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 : </a:t>
            </a:r>
          </a:p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validation d’une commande enregistrée par un commercial est faite après un contrôle de solvabilité du client par le comptable car le commercial ne peut pas accéder à la comptabilité.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fr-F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paramétrant dans le PGI un droit d’accès limité pour les commerciaux dans le module comptable du PGI, ils pourront directement contrôler la solvabilité du client sans avoir accès à toute la comptabilité. Cette modification de la procédure fait gagner du temps aux commerciaux mais impose de modifier les droits d’accès et la procédure de contrôle de la solvabilité client.</a:t>
            </a:r>
            <a:endParaRPr lang="fr-FR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1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164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968" y="664276"/>
            <a:ext cx="101515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6.2. Intégration d’un PGI dans le système d’information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0"/>
            <a:ext cx="9916886" cy="686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fr-FR" sz="3200" b="1" dirty="0"/>
              <a:t>6. Comprendre les PGI</a:t>
            </a:r>
            <a:endParaRPr lang="fr-FR" sz="3600" dirty="0"/>
          </a:p>
        </p:txBody>
      </p:sp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7DBA18E-9753-47E9-8B0E-7F412D53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4" y="1351275"/>
            <a:ext cx="11491936" cy="50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8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</TotalTime>
  <Words>467</Words>
  <Application>Microsoft Office PowerPoint</Application>
  <PresentationFormat>Grand écran</PresentationFormat>
  <Paragraphs>31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Symbol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42</cp:revision>
  <dcterms:created xsi:type="dcterms:W3CDTF">2014-01-16T23:14:09Z</dcterms:created>
  <dcterms:modified xsi:type="dcterms:W3CDTF">2024-01-02T09:47:27Z</dcterms:modified>
</cp:coreProperties>
</file>