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6" r:id="rId2"/>
    <p:sldId id="261" r:id="rId3"/>
    <p:sldId id="257" r:id="rId4"/>
    <p:sldId id="258" r:id="rId5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Style moyen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498" y="5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AD16ECE-780E-464D-9E22-80BAB5F7332C}" type="doc">
      <dgm:prSet loTypeId="urn:microsoft.com/office/officeart/2005/8/layout/process1" loCatId="process" qsTypeId="urn:microsoft.com/office/officeart/2005/8/quickstyle/simple5" qsCatId="simple" csTypeId="urn:microsoft.com/office/officeart/2005/8/colors/colorful1" csCatId="colorful" phldr="1"/>
      <dgm:spPr/>
      <dgm:t>
        <a:bodyPr/>
        <a:lstStyle/>
        <a:p>
          <a:endParaRPr lang="fr-FR"/>
        </a:p>
      </dgm:t>
    </dgm:pt>
    <dgm:pt modelId="{E9949A8A-8B7F-4B1D-A2D8-12BC555EC19E}">
      <dgm:prSet phldrT="[Texte]" custT="1"/>
      <dgm:spPr/>
      <dgm:t>
        <a:bodyPr/>
        <a:lstStyle/>
        <a:p>
          <a:r>
            <a:rPr lang="fr-FR" sz="2200" b="1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L'acteur</a:t>
          </a:r>
          <a:r>
            <a:rPr lang="fr-FR" sz="22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 est un Individu avec sa personnalité</a:t>
          </a:r>
        </a:p>
      </dgm:t>
    </dgm:pt>
    <dgm:pt modelId="{BB625FC1-4D4D-4A77-9C57-3EE2518F03BD}" type="parTrans" cxnId="{E1CD069F-4171-4AC4-8783-31825408376B}">
      <dgm:prSet/>
      <dgm:spPr/>
      <dgm:t>
        <a:bodyPr/>
        <a:lstStyle/>
        <a:p>
          <a:endParaRPr lang="fr-FR" sz="2200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52550F0-8E9E-4519-8E16-FD256A193E09}" type="sibTrans" cxnId="{E1CD069F-4171-4AC4-8783-31825408376B}">
      <dgm:prSet custT="1"/>
      <dgm:spPr/>
      <dgm:t>
        <a:bodyPr/>
        <a:lstStyle/>
        <a:p>
          <a:endParaRPr lang="fr-FR" sz="2200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17AB24A-38F1-4CB1-9197-4F2901B94042}">
      <dgm:prSet phldrT="[Texte]" custT="1"/>
      <dgm:spPr/>
      <dgm:t>
        <a:bodyPr/>
        <a:lstStyle/>
        <a:p>
          <a:r>
            <a:rPr lang="fr-FR" sz="2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Le </a:t>
          </a:r>
          <a:r>
            <a:rPr lang="fr-FR" sz="22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statut</a:t>
          </a:r>
          <a:r>
            <a:rPr lang="fr-FR" sz="2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 découle de la position hiérarchique dans l'entreprise (cadre, ouvrier...)</a:t>
          </a:r>
        </a:p>
      </dgm:t>
    </dgm:pt>
    <dgm:pt modelId="{3970A7B0-99BD-4B68-9DC5-2083CC404195}" type="parTrans" cxnId="{1FCBF367-C6B7-4D6D-8DFD-E40AE28D9E3B}">
      <dgm:prSet/>
      <dgm:spPr/>
      <dgm:t>
        <a:bodyPr/>
        <a:lstStyle/>
        <a:p>
          <a:endParaRPr lang="fr-FR" sz="2200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19899F2-5396-4659-91A7-704169E9E469}" type="sibTrans" cxnId="{1FCBF367-C6B7-4D6D-8DFD-E40AE28D9E3B}">
      <dgm:prSet custT="1"/>
      <dgm:spPr/>
      <dgm:t>
        <a:bodyPr/>
        <a:lstStyle/>
        <a:p>
          <a:endParaRPr lang="fr-FR" sz="2200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A50607C-565D-4EBF-8F51-FF8B8C25D490}">
      <dgm:prSet phldrT="[Texte]" custT="1"/>
      <dgm:spPr/>
      <dgm:t>
        <a:bodyPr/>
        <a:lstStyle/>
        <a:p>
          <a:r>
            <a:rPr lang="fr-FR" sz="22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Le </a:t>
          </a:r>
          <a:r>
            <a:rPr lang="fr-FR" sz="2200" b="1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comportement</a:t>
          </a:r>
          <a:r>
            <a:rPr lang="fr-FR" sz="22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 est en relation avec le statut et les objectifs</a:t>
          </a:r>
        </a:p>
      </dgm:t>
    </dgm:pt>
    <dgm:pt modelId="{A26E6FDC-D9F2-4B89-B233-C02B3A90B2E1}" type="sibTrans" cxnId="{2E26F528-1496-46E7-B669-A0C8CA5D752F}">
      <dgm:prSet/>
      <dgm:spPr/>
      <dgm:t>
        <a:bodyPr/>
        <a:lstStyle/>
        <a:p>
          <a:endParaRPr lang="fr-FR" sz="2200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0AA154B-57A3-470C-A2F2-32DF02E0C5E6}" type="parTrans" cxnId="{2E26F528-1496-46E7-B669-A0C8CA5D752F}">
      <dgm:prSet/>
      <dgm:spPr/>
      <dgm:t>
        <a:bodyPr/>
        <a:lstStyle/>
        <a:p>
          <a:endParaRPr lang="fr-FR" sz="2200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F1D2E09-5539-4DED-87E3-C2871096FE14}">
      <dgm:prSet phldrT="[Texte]" custT="1"/>
      <dgm:spPr/>
      <dgm:t>
        <a:bodyPr/>
        <a:lstStyle/>
        <a:p>
          <a:r>
            <a:rPr lang="fr-FR" sz="2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Les </a:t>
          </a:r>
          <a:r>
            <a:rPr lang="fr-FR" sz="22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objectifs</a:t>
          </a:r>
          <a:r>
            <a:rPr lang="fr-FR" sz="2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 sont souvent liés au statut</a:t>
          </a:r>
        </a:p>
      </dgm:t>
    </dgm:pt>
    <dgm:pt modelId="{E0EB2A20-47C1-4AD3-93ED-D7801F03B75C}" type="parTrans" cxnId="{23A6EAE2-5FDE-471C-A989-B8B65ECA0BBB}">
      <dgm:prSet/>
      <dgm:spPr/>
      <dgm:t>
        <a:bodyPr/>
        <a:lstStyle/>
        <a:p>
          <a:endParaRPr lang="fr-FR" sz="2200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4DFAAC1-12A5-4B84-B5E1-1E966C7BFE74}" type="sibTrans" cxnId="{23A6EAE2-5FDE-471C-A989-B8B65ECA0BBB}">
      <dgm:prSet custT="1"/>
      <dgm:spPr/>
      <dgm:t>
        <a:bodyPr/>
        <a:lstStyle/>
        <a:p>
          <a:endParaRPr lang="fr-FR" sz="2200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A96C67A-2987-4545-8ACC-871FE14EBCF1}" type="pres">
      <dgm:prSet presAssocID="{CAD16ECE-780E-464D-9E22-80BAB5F7332C}" presName="Name0" presStyleCnt="0">
        <dgm:presLayoutVars>
          <dgm:dir/>
          <dgm:resizeHandles val="exact"/>
        </dgm:presLayoutVars>
      </dgm:prSet>
      <dgm:spPr/>
    </dgm:pt>
    <dgm:pt modelId="{B586AB67-5392-4A5A-8E1F-6DA01C0F61B6}" type="pres">
      <dgm:prSet presAssocID="{E9949A8A-8B7F-4B1D-A2D8-12BC555EC19E}" presName="node" presStyleLbl="node1" presStyleIdx="0" presStyleCnt="4" custScaleX="79678">
        <dgm:presLayoutVars>
          <dgm:bulletEnabled val="1"/>
        </dgm:presLayoutVars>
      </dgm:prSet>
      <dgm:spPr/>
    </dgm:pt>
    <dgm:pt modelId="{4A7302D9-7C32-446C-924D-E6006F4B86F3}" type="pres">
      <dgm:prSet presAssocID="{752550F0-8E9E-4519-8E16-FD256A193E09}" presName="sibTrans" presStyleLbl="sibTrans2D1" presStyleIdx="0" presStyleCnt="3"/>
      <dgm:spPr/>
    </dgm:pt>
    <dgm:pt modelId="{9EF0F93F-C06E-4FCA-8F6F-5BBF54D5B908}" type="pres">
      <dgm:prSet presAssocID="{752550F0-8E9E-4519-8E16-FD256A193E09}" presName="connectorText" presStyleLbl="sibTrans2D1" presStyleIdx="0" presStyleCnt="3"/>
      <dgm:spPr/>
    </dgm:pt>
    <dgm:pt modelId="{44B77F5C-083B-4D1F-B500-6652CA84737C}" type="pres">
      <dgm:prSet presAssocID="{D17AB24A-38F1-4CB1-9197-4F2901B94042}" presName="node" presStyleLbl="node1" presStyleIdx="1" presStyleCnt="4" custScaleX="112015">
        <dgm:presLayoutVars>
          <dgm:bulletEnabled val="1"/>
        </dgm:presLayoutVars>
      </dgm:prSet>
      <dgm:spPr/>
    </dgm:pt>
    <dgm:pt modelId="{FFAFF0B7-4457-43AC-AED7-8FBB21D07E4A}" type="pres">
      <dgm:prSet presAssocID="{E19899F2-5396-4659-91A7-704169E9E469}" presName="sibTrans" presStyleLbl="sibTrans2D1" presStyleIdx="1" presStyleCnt="3"/>
      <dgm:spPr/>
    </dgm:pt>
    <dgm:pt modelId="{80A98CB3-FFEE-4B36-A583-DB8DF2F46905}" type="pres">
      <dgm:prSet presAssocID="{E19899F2-5396-4659-91A7-704169E9E469}" presName="connectorText" presStyleLbl="sibTrans2D1" presStyleIdx="1" presStyleCnt="3"/>
      <dgm:spPr/>
    </dgm:pt>
    <dgm:pt modelId="{7F4ACA60-87FC-438B-A081-DC661E1AA227}" type="pres">
      <dgm:prSet presAssocID="{CF1D2E09-5539-4DED-87E3-C2871096FE14}" presName="node" presStyleLbl="node1" presStyleIdx="2" presStyleCnt="4" custScaleX="90790">
        <dgm:presLayoutVars>
          <dgm:bulletEnabled val="1"/>
        </dgm:presLayoutVars>
      </dgm:prSet>
      <dgm:spPr/>
    </dgm:pt>
    <dgm:pt modelId="{14672757-253E-4575-AC36-5650E150AD6A}" type="pres">
      <dgm:prSet presAssocID="{C4DFAAC1-12A5-4B84-B5E1-1E966C7BFE74}" presName="sibTrans" presStyleLbl="sibTrans2D1" presStyleIdx="2" presStyleCnt="3"/>
      <dgm:spPr/>
    </dgm:pt>
    <dgm:pt modelId="{1793A721-0934-443B-BAAE-57F61D33D594}" type="pres">
      <dgm:prSet presAssocID="{C4DFAAC1-12A5-4B84-B5E1-1E966C7BFE74}" presName="connectorText" presStyleLbl="sibTrans2D1" presStyleIdx="2" presStyleCnt="3"/>
      <dgm:spPr/>
    </dgm:pt>
    <dgm:pt modelId="{4A5F562B-40CC-409F-8DC6-D26F3C51BFEF}" type="pres">
      <dgm:prSet presAssocID="{BA50607C-565D-4EBF-8F51-FF8B8C25D490}" presName="node" presStyleLbl="node1" presStyleIdx="3" presStyleCnt="4">
        <dgm:presLayoutVars>
          <dgm:bulletEnabled val="1"/>
        </dgm:presLayoutVars>
      </dgm:prSet>
      <dgm:spPr/>
    </dgm:pt>
  </dgm:ptLst>
  <dgm:cxnLst>
    <dgm:cxn modelId="{0335C500-F830-4857-8C0C-362E5293BDCA}" type="presOf" srcId="{CF1D2E09-5539-4DED-87E3-C2871096FE14}" destId="{7F4ACA60-87FC-438B-A081-DC661E1AA227}" srcOrd="0" destOrd="0" presId="urn:microsoft.com/office/officeart/2005/8/layout/process1"/>
    <dgm:cxn modelId="{2E26F528-1496-46E7-B669-A0C8CA5D752F}" srcId="{CAD16ECE-780E-464D-9E22-80BAB5F7332C}" destId="{BA50607C-565D-4EBF-8F51-FF8B8C25D490}" srcOrd="3" destOrd="0" parTransId="{30AA154B-57A3-470C-A2F2-32DF02E0C5E6}" sibTransId="{A26E6FDC-D9F2-4B89-B233-C02B3A90B2E1}"/>
    <dgm:cxn modelId="{36790D2F-5D57-4BD0-B025-92D731E94C80}" type="presOf" srcId="{CAD16ECE-780E-464D-9E22-80BAB5F7332C}" destId="{DA96C67A-2987-4545-8ACC-871FE14EBCF1}" srcOrd="0" destOrd="0" presId="urn:microsoft.com/office/officeart/2005/8/layout/process1"/>
    <dgm:cxn modelId="{99EB752F-C05D-4692-8D61-34EAE8A91BF3}" type="presOf" srcId="{752550F0-8E9E-4519-8E16-FD256A193E09}" destId="{4A7302D9-7C32-446C-924D-E6006F4B86F3}" srcOrd="0" destOrd="0" presId="urn:microsoft.com/office/officeart/2005/8/layout/process1"/>
    <dgm:cxn modelId="{3C79F531-9DEC-4B87-9313-DBCC37277A26}" type="presOf" srcId="{C4DFAAC1-12A5-4B84-B5E1-1E966C7BFE74}" destId="{1793A721-0934-443B-BAAE-57F61D33D594}" srcOrd="1" destOrd="0" presId="urn:microsoft.com/office/officeart/2005/8/layout/process1"/>
    <dgm:cxn modelId="{1FCBF367-C6B7-4D6D-8DFD-E40AE28D9E3B}" srcId="{CAD16ECE-780E-464D-9E22-80BAB5F7332C}" destId="{D17AB24A-38F1-4CB1-9197-4F2901B94042}" srcOrd="1" destOrd="0" parTransId="{3970A7B0-99BD-4B68-9DC5-2083CC404195}" sibTransId="{E19899F2-5396-4659-91A7-704169E9E469}"/>
    <dgm:cxn modelId="{09CE1F56-523B-449B-8B61-AB8CF291CD7E}" type="presOf" srcId="{C4DFAAC1-12A5-4B84-B5E1-1E966C7BFE74}" destId="{14672757-253E-4575-AC36-5650E150AD6A}" srcOrd="0" destOrd="0" presId="urn:microsoft.com/office/officeart/2005/8/layout/process1"/>
    <dgm:cxn modelId="{580AC47B-7E1C-4637-99CC-96C87694449E}" type="presOf" srcId="{752550F0-8E9E-4519-8E16-FD256A193E09}" destId="{9EF0F93F-C06E-4FCA-8F6F-5BBF54D5B908}" srcOrd="1" destOrd="0" presId="urn:microsoft.com/office/officeart/2005/8/layout/process1"/>
    <dgm:cxn modelId="{A88FE883-A65C-4A6C-A3E0-0A643472D372}" type="presOf" srcId="{D17AB24A-38F1-4CB1-9197-4F2901B94042}" destId="{44B77F5C-083B-4D1F-B500-6652CA84737C}" srcOrd="0" destOrd="0" presId="urn:microsoft.com/office/officeart/2005/8/layout/process1"/>
    <dgm:cxn modelId="{8316168A-7D94-4F1B-B820-B7699CAD4517}" type="presOf" srcId="{E9949A8A-8B7F-4B1D-A2D8-12BC555EC19E}" destId="{B586AB67-5392-4A5A-8E1F-6DA01C0F61B6}" srcOrd="0" destOrd="0" presId="urn:microsoft.com/office/officeart/2005/8/layout/process1"/>
    <dgm:cxn modelId="{E1CD069F-4171-4AC4-8783-31825408376B}" srcId="{CAD16ECE-780E-464D-9E22-80BAB5F7332C}" destId="{E9949A8A-8B7F-4B1D-A2D8-12BC555EC19E}" srcOrd="0" destOrd="0" parTransId="{BB625FC1-4D4D-4A77-9C57-3EE2518F03BD}" sibTransId="{752550F0-8E9E-4519-8E16-FD256A193E09}"/>
    <dgm:cxn modelId="{3549B6AB-D297-48F7-BBA0-0DACC7AA4C20}" type="presOf" srcId="{E19899F2-5396-4659-91A7-704169E9E469}" destId="{FFAFF0B7-4457-43AC-AED7-8FBB21D07E4A}" srcOrd="0" destOrd="0" presId="urn:microsoft.com/office/officeart/2005/8/layout/process1"/>
    <dgm:cxn modelId="{E80DD7BA-A2D1-4E42-9270-12705D308BC6}" type="presOf" srcId="{BA50607C-565D-4EBF-8F51-FF8B8C25D490}" destId="{4A5F562B-40CC-409F-8DC6-D26F3C51BFEF}" srcOrd="0" destOrd="0" presId="urn:microsoft.com/office/officeart/2005/8/layout/process1"/>
    <dgm:cxn modelId="{58D6C8CA-E355-44E1-A445-878FE44A5B32}" type="presOf" srcId="{E19899F2-5396-4659-91A7-704169E9E469}" destId="{80A98CB3-FFEE-4B36-A583-DB8DF2F46905}" srcOrd="1" destOrd="0" presId="urn:microsoft.com/office/officeart/2005/8/layout/process1"/>
    <dgm:cxn modelId="{23A6EAE2-5FDE-471C-A989-B8B65ECA0BBB}" srcId="{CAD16ECE-780E-464D-9E22-80BAB5F7332C}" destId="{CF1D2E09-5539-4DED-87E3-C2871096FE14}" srcOrd="2" destOrd="0" parTransId="{E0EB2A20-47C1-4AD3-93ED-D7801F03B75C}" sibTransId="{C4DFAAC1-12A5-4B84-B5E1-1E966C7BFE74}"/>
    <dgm:cxn modelId="{86143F35-A691-4629-9A40-6E7320E278E6}" type="presParOf" srcId="{DA96C67A-2987-4545-8ACC-871FE14EBCF1}" destId="{B586AB67-5392-4A5A-8E1F-6DA01C0F61B6}" srcOrd="0" destOrd="0" presId="urn:microsoft.com/office/officeart/2005/8/layout/process1"/>
    <dgm:cxn modelId="{7BC5F22A-61D0-46E1-803D-38A23ACD5184}" type="presParOf" srcId="{DA96C67A-2987-4545-8ACC-871FE14EBCF1}" destId="{4A7302D9-7C32-446C-924D-E6006F4B86F3}" srcOrd="1" destOrd="0" presId="urn:microsoft.com/office/officeart/2005/8/layout/process1"/>
    <dgm:cxn modelId="{6FADE756-9192-4560-94FB-8961C2D4841A}" type="presParOf" srcId="{4A7302D9-7C32-446C-924D-E6006F4B86F3}" destId="{9EF0F93F-C06E-4FCA-8F6F-5BBF54D5B908}" srcOrd="0" destOrd="0" presId="urn:microsoft.com/office/officeart/2005/8/layout/process1"/>
    <dgm:cxn modelId="{B1580DB5-45A2-499F-8781-2B8C26E8DCDA}" type="presParOf" srcId="{DA96C67A-2987-4545-8ACC-871FE14EBCF1}" destId="{44B77F5C-083B-4D1F-B500-6652CA84737C}" srcOrd="2" destOrd="0" presId="urn:microsoft.com/office/officeart/2005/8/layout/process1"/>
    <dgm:cxn modelId="{2B112BD8-64B3-4AB7-9175-1A5771D97BFE}" type="presParOf" srcId="{DA96C67A-2987-4545-8ACC-871FE14EBCF1}" destId="{FFAFF0B7-4457-43AC-AED7-8FBB21D07E4A}" srcOrd="3" destOrd="0" presId="urn:microsoft.com/office/officeart/2005/8/layout/process1"/>
    <dgm:cxn modelId="{96F0AB0F-B672-403E-9929-2BC2136EACB8}" type="presParOf" srcId="{FFAFF0B7-4457-43AC-AED7-8FBB21D07E4A}" destId="{80A98CB3-FFEE-4B36-A583-DB8DF2F46905}" srcOrd="0" destOrd="0" presId="urn:microsoft.com/office/officeart/2005/8/layout/process1"/>
    <dgm:cxn modelId="{89C26EA9-65A7-4D6E-A9B9-40127DDA9D13}" type="presParOf" srcId="{DA96C67A-2987-4545-8ACC-871FE14EBCF1}" destId="{7F4ACA60-87FC-438B-A081-DC661E1AA227}" srcOrd="4" destOrd="0" presId="urn:microsoft.com/office/officeart/2005/8/layout/process1"/>
    <dgm:cxn modelId="{F0130023-34F5-4963-A1BC-ED79ED32E2CC}" type="presParOf" srcId="{DA96C67A-2987-4545-8ACC-871FE14EBCF1}" destId="{14672757-253E-4575-AC36-5650E150AD6A}" srcOrd="5" destOrd="0" presId="urn:microsoft.com/office/officeart/2005/8/layout/process1"/>
    <dgm:cxn modelId="{3F1A0157-6EB0-4361-995F-EDF6580CA11D}" type="presParOf" srcId="{14672757-253E-4575-AC36-5650E150AD6A}" destId="{1793A721-0934-443B-BAAE-57F61D33D594}" srcOrd="0" destOrd="0" presId="urn:microsoft.com/office/officeart/2005/8/layout/process1"/>
    <dgm:cxn modelId="{AC3B6149-0BCD-449C-964B-5E9CD7715739}" type="presParOf" srcId="{DA96C67A-2987-4545-8ACC-871FE14EBCF1}" destId="{4A5F562B-40CC-409F-8DC6-D26F3C51BFEF}" srcOrd="6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586AB67-5392-4A5A-8E1F-6DA01C0F61B6}">
      <dsp:nvSpPr>
        <dsp:cNvPr id="0" name=""/>
        <dsp:cNvSpPr/>
      </dsp:nvSpPr>
      <dsp:spPr>
        <a:xfrm>
          <a:off x="6840" y="657242"/>
          <a:ext cx="1863448" cy="179965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8000"/>
                <a:lumMod val="114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0000"/>
                <a:lumMod val="84000"/>
              </a:schemeClr>
            </a:gs>
          </a:gsLst>
          <a:lin ang="5400000" scaled="0"/>
        </a:gradFill>
        <a:ln>
          <a:noFill/>
        </a:ln>
        <a:effectLst>
          <a:outerShdw blurRad="63500" dist="38100" dir="5400000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l"/>
        </a:scene3d>
        <a:sp3d prstMaterial="plastic">
          <a:bevelT w="0" h="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200" b="1" kern="12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L'acteur</a:t>
          </a:r>
          <a:r>
            <a:rPr lang="fr-FR" sz="2200" kern="12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 est un Individu avec sa personnalité</a:t>
          </a:r>
        </a:p>
      </dsp:txBody>
      <dsp:txXfrm>
        <a:off x="59550" y="709952"/>
        <a:ext cx="1758028" cy="1694231"/>
      </dsp:txXfrm>
    </dsp:sp>
    <dsp:sp modelId="{4A7302D9-7C32-446C-924D-E6006F4B86F3}">
      <dsp:nvSpPr>
        <dsp:cNvPr id="0" name=""/>
        <dsp:cNvSpPr/>
      </dsp:nvSpPr>
      <dsp:spPr>
        <a:xfrm>
          <a:off x="2104161" y="1267066"/>
          <a:ext cx="495809" cy="580003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8000"/>
                <a:lumMod val="114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0000"/>
                <a:lumMod val="84000"/>
              </a:schemeClr>
            </a:gs>
          </a:gsLst>
          <a:lin ang="5400000" scaled="0"/>
        </a:gradFill>
        <a:ln>
          <a:noFill/>
        </a:ln>
        <a:effectLst>
          <a:outerShdw blurRad="63500" dist="38100" dir="5400000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l"/>
        </a:scene3d>
        <a:sp3d prstMaterial="plastic">
          <a:bevelT w="0" h="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2200" kern="1200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104161" y="1383067"/>
        <a:ext cx="347066" cy="348001"/>
      </dsp:txXfrm>
    </dsp:sp>
    <dsp:sp modelId="{44B77F5C-083B-4D1F-B500-6652CA84737C}">
      <dsp:nvSpPr>
        <dsp:cNvPr id="0" name=""/>
        <dsp:cNvSpPr/>
      </dsp:nvSpPr>
      <dsp:spPr>
        <a:xfrm>
          <a:off x="2805779" y="657242"/>
          <a:ext cx="2619722" cy="179965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98000"/>
                <a:lumMod val="114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0000"/>
                <a:lumMod val="84000"/>
              </a:schemeClr>
            </a:gs>
          </a:gsLst>
          <a:lin ang="5400000" scaled="0"/>
        </a:gradFill>
        <a:ln>
          <a:noFill/>
        </a:ln>
        <a:effectLst>
          <a:outerShdw blurRad="63500" dist="38100" dir="5400000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l"/>
        </a:scene3d>
        <a:sp3d prstMaterial="plastic">
          <a:bevelT w="0" h="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200" kern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Le </a:t>
          </a:r>
          <a:r>
            <a:rPr lang="fr-FR" sz="2200" b="1" kern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statut</a:t>
          </a:r>
          <a:r>
            <a:rPr lang="fr-FR" sz="2200" kern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 découle de la position hiérarchique dans l'entreprise (cadre, ouvrier...)</a:t>
          </a:r>
        </a:p>
      </dsp:txBody>
      <dsp:txXfrm>
        <a:off x="2858489" y="709952"/>
        <a:ext cx="2514302" cy="1694231"/>
      </dsp:txXfrm>
    </dsp:sp>
    <dsp:sp modelId="{FFAFF0B7-4457-43AC-AED7-8FBB21D07E4A}">
      <dsp:nvSpPr>
        <dsp:cNvPr id="0" name=""/>
        <dsp:cNvSpPr/>
      </dsp:nvSpPr>
      <dsp:spPr>
        <a:xfrm>
          <a:off x="5659373" y="1267066"/>
          <a:ext cx="495809" cy="580003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98000"/>
                <a:lumMod val="114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0000"/>
                <a:lumMod val="84000"/>
              </a:schemeClr>
            </a:gs>
          </a:gsLst>
          <a:lin ang="5400000" scaled="0"/>
        </a:gradFill>
        <a:ln>
          <a:noFill/>
        </a:ln>
        <a:effectLst>
          <a:outerShdw blurRad="63500" dist="38100" dir="5400000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l"/>
        </a:scene3d>
        <a:sp3d prstMaterial="plastic">
          <a:bevelT w="0" h="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2200" kern="1200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5659373" y="1383067"/>
        <a:ext cx="347066" cy="348001"/>
      </dsp:txXfrm>
    </dsp:sp>
    <dsp:sp modelId="{7F4ACA60-87FC-438B-A081-DC661E1AA227}">
      <dsp:nvSpPr>
        <dsp:cNvPr id="0" name=""/>
        <dsp:cNvSpPr/>
      </dsp:nvSpPr>
      <dsp:spPr>
        <a:xfrm>
          <a:off x="6360991" y="657242"/>
          <a:ext cx="2123328" cy="179965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98000"/>
                <a:lumMod val="114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0000"/>
                <a:lumMod val="84000"/>
              </a:schemeClr>
            </a:gs>
          </a:gsLst>
          <a:lin ang="5400000" scaled="0"/>
        </a:gradFill>
        <a:ln>
          <a:noFill/>
        </a:ln>
        <a:effectLst>
          <a:outerShdw blurRad="63500" dist="38100" dir="5400000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l"/>
        </a:scene3d>
        <a:sp3d prstMaterial="plastic">
          <a:bevelT w="0" h="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200" kern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Les </a:t>
          </a:r>
          <a:r>
            <a:rPr lang="fr-FR" sz="2200" b="1" kern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objectifs</a:t>
          </a:r>
          <a:r>
            <a:rPr lang="fr-FR" sz="2200" kern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 sont souvent liés au statut</a:t>
          </a:r>
        </a:p>
      </dsp:txBody>
      <dsp:txXfrm>
        <a:off x="6413701" y="709952"/>
        <a:ext cx="2017908" cy="1694231"/>
      </dsp:txXfrm>
    </dsp:sp>
    <dsp:sp modelId="{14672757-253E-4575-AC36-5650E150AD6A}">
      <dsp:nvSpPr>
        <dsp:cNvPr id="0" name=""/>
        <dsp:cNvSpPr/>
      </dsp:nvSpPr>
      <dsp:spPr>
        <a:xfrm>
          <a:off x="8718191" y="1267066"/>
          <a:ext cx="495809" cy="580003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98000"/>
                <a:lumMod val="114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0000"/>
                <a:lumMod val="84000"/>
              </a:schemeClr>
            </a:gs>
          </a:gsLst>
          <a:lin ang="5400000" scaled="0"/>
        </a:gradFill>
        <a:ln>
          <a:noFill/>
        </a:ln>
        <a:effectLst>
          <a:outerShdw blurRad="63500" dist="38100" dir="5400000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l"/>
        </a:scene3d>
        <a:sp3d prstMaterial="plastic">
          <a:bevelT w="0" h="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2200" kern="1200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8718191" y="1383067"/>
        <a:ext cx="347066" cy="348001"/>
      </dsp:txXfrm>
    </dsp:sp>
    <dsp:sp modelId="{4A5F562B-40CC-409F-8DC6-D26F3C51BFEF}">
      <dsp:nvSpPr>
        <dsp:cNvPr id="0" name=""/>
        <dsp:cNvSpPr/>
      </dsp:nvSpPr>
      <dsp:spPr>
        <a:xfrm>
          <a:off x="9419809" y="657242"/>
          <a:ext cx="2338724" cy="179965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98000"/>
                <a:lumMod val="114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0000"/>
                <a:lumMod val="84000"/>
              </a:schemeClr>
            </a:gs>
          </a:gsLst>
          <a:lin ang="5400000" scaled="0"/>
        </a:gradFill>
        <a:ln>
          <a:noFill/>
        </a:ln>
        <a:effectLst>
          <a:outerShdw blurRad="63500" dist="38100" dir="5400000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l"/>
        </a:scene3d>
        <a:sp3d prstMaterial="plastic">
          <a:bevelT w="0" h="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200" kern="12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Le </a:t>
          </a:r>
          <a:r>
            <a:rPr lang="fr-FR" sz="2200" b="1" kern="12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comportement</a:t>
          </a:r>
          <a:r>
            <a:rPr lang="fr-FR" sz="2200" kern="12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 est en relation avec le statut et les objectifs</a:t>
          </a:r>
        </a:p>
      </dsp:txBody>
      <dsp:txXfrm>
        <a:off x="9472519" y="709952"/>
        <a:ext cx="2233304" cy="169423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03/01/2025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860136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panoramiqu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03/01/2025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417878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03/01/2025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8506996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930400" y="3771174"/>
            <a:ext cx="7385828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03/01/2025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  <p:sp>
        <p:nvSpPr>
          <p:cNvPr id="11" name="TextBox 10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2285958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59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03/01/2025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9310707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03/01/2025</a:t>
            </a:fld>
            <a:endParaRPr lang="fr-F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3882822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 d’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03/01/2025</a:t>
            </a:fld>
            <a:endParaRPr lang="fr-F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5067763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03/01/2025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0721343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03/01/2025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774006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03/01/2025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154508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03/01/2025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790356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03/01/2025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345893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03/01/2025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888113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03/01/2025</a:t>
            </a:fld>
            <a:endParaRPr lang="fr-FR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425645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03/01/2025</a:t>
            </a:fld>
            <a:endParaRPr lang="fr-FR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010031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03/01/2025</a:t>
            </a:fld>
            <a:endParaRPr lang="fr-FR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488611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03/01/2025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239906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60000"/>
                  <a:lumOff val="40000"/>
                  <a:alpha val="7000"/>
                </a:schemeClr>
              </a:gs>
              <a:gs pos="69000">
                <a:schemeClr val="accent1">
                  <a:lumMod val="60000"/>
                  <a:lumOff val="40000"/>
                  <a:alpha val="0"/>
                </a:schemeClr>
              </a:gs>
              <a:gs pos="36000">
                <a:schemeClr val="accent1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713"/>
          <a:stretch/>
        </p:blipFill>
        <p:spPr>
          <a:xfrm>
            <a:off x="8000197" y="0"/>
            <a:ext cx="1603387" cy="114300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4199"/>
          <a:stretch/>
        </p:blipFill>
        <p:spPr>
          <a:xfrm>
            <a:off x="8609012" y="6092866"/>
            <a:ext cx="993734" cy="765134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36367CA6-DE09-4763-9ADC-881E8981A047}" type="datetimeFigureOut">
              <a:rPr lang="fr-FR" smtClean="0"/>
              <a:t>03/01/2025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6415569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-1" y="76202"/>
            <a:ext cx="12015538" cy="539949"/>
          </a:xfrm>
        </p:spPr>
        <p:txBody>
          <a:bodyPr>
            <a:normAutofit/>
          </a:bodyPr>
          <a:lstStyle/>
          <a:p>
            <a:r>
              <a:rPr lang="fr-FR" sz="2600" b="1" dirty="0">
                <a:latin typeface="Arial" panose="020B0604020202020204" pitchFamily="34" charset="0"/>
                <a:cs typeface="Arial" panose="020B0604020202020204" pitchFamily="34" charset="0"/>
              </a:rPr>
              <a:t>Chap. 10 – Contribuer à la qualité des relations interpersonnelles</a:t>
            </a:r>
            <a:endParaRPr lang="fr-FR" sz="2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itre 1"/>
          <p:cNvSpPr txBox="1">
            <a:spLocks/>
          </p:cNvSpPr>
          <p:nvPr/>
        </p:nvSpPr>
        <p:spPr>
          <a:xfrm>
            <a:off x="0" y="637855"/>
            <a:ext cx="12015538" cy="647481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7200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fr-FR" sz="28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 Identifier les acteurs, statuts, objectifs et comportements</a:t>
            </a:r>
            <a:endParaRPr lang="fr-FR" sz="2800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632713" y="1647645"/>
            <a:ext cx="10745529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1800"/>
              </a:spcBef>
              <a:spcAft>
                <a:spcPts val="0"/>
              </a:spcAft>
              <a:tabLst>
                <a:tab pos="91440" algn="l"/>
                <a:tab pos="548640" algn="l"/>
                <a:tab pos="1005840" algn="l"/>
                <a:tab pos="1463040" algn="l"/>
                <a:tab pos="1920240" algn="l"/>
                <a:tab pos="2377440" algn="l"/>
                <a:tab pos="2834640" algn="l"/>
                <a:tab pos="3291840" algn="l"/>
                <a:tab pos="3749040" algn="l"/>
                <a:tab pos="4206240" algn="l"/>
              </a:tabLst>
            </a:pPr>
            <a:r>
              <a:rPr lang="fr-FR" sz="2400" b="1" dirty="0">
                <a:solidFill>
                  <a:srgbClr val="FFFF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Toute vie sociale implique des relations avec d’autres personnes. </a:t>
            </a:r>
          </a:p>
          <a:p>
            <a:pPr marL="342900" indent="-342900">
              <a:spcBef>
                <a:spcPts val="1800"/>
              </a:spcBef>
              <a:spcAft>
                <a:spcPts val="0"/>
              </a:spcAft>
              <a:buFont typeface="Symbol" panose="05050102010706020507" pitchFamily="18" charset="2"/>
              <a:buChar char="Þ"/>
              <a:tabLst>
                <a:tab pos="91440" algn="l"/>
                <a:tab pos="548640" algn="l"/>
                <a:tab pos="1005840" algn="l"/>
                <a:tab pos="1463040" algn="l"/>
                <a:tab pos="1920240" algn="l"/>
                <a:tab pos="2377440" algn="l"/>
                <a:tab pos="2834640" algn="l"/>
                <a:tab pos="3291840" algn="l"/>
                <a:tab pos="3749040" algn="l"/>
                <a:tab pos="4206240" algn="l"/>
              </a:tabLst>
            </a:pPr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Dans certains cas, ces relations se formalisent, deviennent  structurées et organisées entre des individus. </a:t>
            </a:r>
          </a:p>
          <a:p>
            <a:pPr marL="342900" indent="-342900">
              <a:spcBef>
                <a:spcPts val="1800"/>
              </a:spcBef>
              <a:spcAft>
                <a:spcPts val="0"/>
              </a:spcAft>
              <a:buFont typeface="Symbol" panose="05050102010706020507" pitchFamily="18" charset="2"/>
              <a:buChar char="Þ"/>
              <a:tabLst>
                <a:tab pos="91440" algn="l"/>
                <a:tab pos="548640" algn="l"/>
                <a:tab pos="1005840" algn="l"/>
                <a:tab pos="1463040" algn="l"/>
                <a:tab pos="1920240" algn="l"/>
                <a:tab pos="2377440" algn="l"/>
                <a:tab pos="2834640" algn="l"/>
                <a:tab pos="3291840" algn="l"/>
                <a:tab pos="3749040" algn="l"/>
                <a:tab pos="4206240" algn="l"/>
              </a:tabLst>
            </a:pPr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On peut alors parler de </a:t>
            </a:r>
            <a:r>
              <a:rPr lang="fr-FR" sz="2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groupe</a:t>
            </a:r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de personnes. </a:t>
            </a:r>
          </a:p>
          <a:p>
            <a:pPr marL="342900" indent="-342900">
              <a:spcBef>
                <a:spcPts val="1800"/>
              </a:spcBef>
              <a:spcAft>
                <a:spcPts val="0"/>
              </a:spcAft>
              <a:buFont typeface="Symbol" panose="05050102010706020507" pitchFamily="18" charset="2"/>
              <a:buChar char="Þ"/>
              <a:tabLst>
                <a:tab pos="91440" algn="l"/>
                <a:tab pos="548640" algn="l"/>
                <a:tab pos="1005840" algn="l"/>
                <a:tab pos="1463040" algn="l"/>
                <a:tab pos="1920240" algn="l"/>
                <a:tab pos="2377440" algn="l"/>
                <a:tab pos="2834640" algn="l"/>
                <a:tab pos="3291840" algn="l"/>
                <a:tab pos="3749040" algn="l"/>
                <a:tab pos="4206240" algn="l"/>
              </a:tabLst>
            </a:pPr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Dès lors, la communication est souvent régie par des règles spécifiques qui caractérisent la </a:t>
            </a:r>
            <a:r>
              <a:rPr lang="fr-FR" sz="2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communication de groupe</a:t>
            </a:r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</a:t>
            </a:r>
            <a:endParaRPr lang="fr-FR" sz="2400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spcBef>
                <a:spcPts val="1800"/>
              </a:spcBef>
              <a:spcAft>
                <a:spcPts val="0"/>
              </a:spcAft>
              <a:buFont typeface="Symbol" panose="05050102010706020507" pitchFamily="18" charset="2"/>
              <a:buChar char="Þ"/>
              <a:tabLst>
                <a:tab pos="91440" algn="l"/>
                <a:tab pos="548640" algn="l"/>
                <a:tab pos="1005840" algn="l"/>
                <a:tab pos="1463040" algn="l"/>
                <a:tab pos="1920240" algn="l"/>
                <a:tab pos="2377440" algn="l"/>
                <a:tab pos="2834640" algn="l"/>
                <a:tab pos="3291840" algn="l"/>
                <a:tab pos="3749040" algn="l"/>
                <a:tab pos="4206240" algn="l"/>
              </a:tabLst>
            </a:pPr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Dans ce cadre, on peut distinguer les notions </a:t>
            </a:r>
            <a:r>
              <a:rPr lang="fr-FR" sz="2400" b="1" dirty="0">
                <a:solidFill>
                  <a:srgbClr val="00B0F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d’acteurs, de statuts, d’objectifs et de comportements.</a:t>
            </a:r>
            <a:endParaRPr lang="fr-FR" sz="2400" b="1" dirty="0">
              <a:solidFill>
                <a:srgbClr val="00B0F0"/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19069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1"/>
          <p:cNvSpPr txBox="1">
            <a:spLocks/>
          </p:cNvSpPr>
          <p:nvPr/>
        </p:nvSpPr>
        <p:spPr>
          <a:xfrm>
            <a:off x="0" y="0"/>
            <a:ext cx="12015538" cy="539949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 lnSpcReduction="100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7200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fr-FR" sz="28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 Identifier les acteurs, statuts, objectifs et </a:t>
            </a:r>
            <a:r>
              <a:rPr lang="fr-FR" sz="32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comportements</a:t>
            </a:r>
            <a:endParaRPr lang="fr-FR" sz="3200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3" name="Tableau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6662633"/>
              </p:ext>
            </p:extLst>
          </p:nvPr>
        </p:nvGraphicFramePr>
        <p:xfrm>
          <a:off x="310551" y="1043796"/>
          <a:ext cx="11335109" cy="4735902"/>
        </p:xfrm>
        <a:graphic>
          <a:graphicData uri="http://schemas.openxmlformats.org/drawingml/2006/table">
            <a:tbl>
              <a:tblPr firstRow="1" firstCol="1" bandRow="1">
                <a:tableStyleId>{D7AC3CCA-C797-4891-BE02-D94E43425B78}</a:tableStyleId>
              </a:tblPr>
              <a:tblGrid>
                <a:gridCol w="1727255">
                  <a:extLst>
                    <a:ext uri="{9D8B030D-6E8A-4147-A177-3AD203B41FA5}">
                      <a16:colId xmlns:a16="http://schemas.microsoft.com/office/drawing/2014/main" val="1488888068"/>
                    </a:ext>
                  </a:extLst>
                </a:gridCol>
                <a:gridCol w="9607854">
                  <a:extLst>
                    <a:ext uri="{9D8B030D-6E8A-4147-A177-3AD203B41FA5}">
                      <a16:colId xmlns:a16="http://schemas.microsoft.com/office/drawing/2014/main" val="3269718212"/>
                    </a:ext>
                  </a:extLst>
                </a:gridCol>
              </a:tblGrid>
              <a:tr h="1968813"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91440" algn="l"/>
                          <a:tab pos="548640" algn="l"/>
                          <a:tab pos="1005840" algn="l"/>
                          <a:tab pos="1463040" algn="l"/>
                          <a:tab pos="1920240" algn="l"/>
                          <a:tab pos="2377440" algn="l"/>
                          <a:tab pos="2834640" algn="l"/>
                          <a:tab pos="3291840" algn="l"/>
                          <a:tab pos="3749040" algn="l"/>
                          <a:tab pos="4206240" algn="l"/>
                        </a:tabLst>
                      </a:pPr>
                      <a:r>
                        <a:rPr lang="fr-FR" sz="22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Acteurs</a:t>
                      </a:r>
                      <a:endParaRPr lang="fr-FR" sz="2200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548640" algn="l"/>
                          <a:tab pos="1005840" algn="l"/>
                          <a:tab pos="1463040" algn="l"/>
                          <a:tab pos="1920240" algn="l"/>
                          <a:tab pos="2377440" algn="l"/>
                          <a:tab pos="2834640" algn="l"/>
                          <a:tab pos="3291840" algn="l"/>
                          <a:tab pos="3749040" algn="l"/>
                          <a:tab pos="4206240" algn="l"/>
                        </a:tabLst>
                      </a:pPr>
                      <a:r>
                        <a:rPr lang="fr-FR" sz="22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Toute situation de communication humaine se fait entre des individus ou des groupes d’individus, dont les attitudes et comportements vont s’adapter selon le contexte de la communication : familiale, professionnelle, sportive, etc.</a:t>
                      </a:r>
                    </a:p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91440" algn="l"/>
                          <a:tab pos="548640" algn="l"/>
                          <a:tab pos="1005840" algn="l"/>
                          <a:tab pos="1463040" algn="l"/>
                          <a:tab pos="1920240" algn="l"/>
                          <a:tab pos="2377440" algn="l"/>
                          <a:tab pos="2834640" algn="l"/>
                          <a:tab pos="3291840" algn="l"/>
                          <a:tab pos="3749040" algn="l"/>
                          <a:tab pos="4206240" algn="l"/>
                        </a:tabLst>
                      </a:pPr>
                      <a:r>
                        <a:rPr lang="fr-FR" sz="2200" b="1" i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Exemple : un homme, une femme, un syndicat, la direction…</a:t>
                      </a:r>
                      <a:endParaRPr lang="fr-FR" sz="2200" b="1" i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83396232"/>
                  </a:ext>
                </a:extLst>
              </a:tr>
              <a:tr h="2767089"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91440" algn="l"/>
                          <a:tab pos="548640" algn="l"/>
                          <a:tab pos="1005840" algn="l"/>
                          <a:tab pos="1463040" algn="l"/>
                          <a:tab pos="1920240" algn="l"/>
                          <a:tab pos="2377440" algn="l"/>
                          <a:tab pos="2834640" algn="l"/>
                          <a:tab pos="3291840" algn="l"/>
                          <a:tab pos="3749040" algn="l"/>
                          <a:tab pos="4206240" algn="l"/>
                        </a:tabLst>
                      </a:pPr>
                      <a:r>
                        <a:rPr lang="fr-FR" sz="22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Statuts</a:t>
                      </a:r>
                      <a:endParaRPr lang="fr-FR" sz="2200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91440" algn="l"/>
                          <a:tab pos="548640" algn="l"/>
                          <a:tab pos="1005840" algn="l"/>
                          <a:tab pos="1463040" algn="l"/>
                          <a:tab pos="1920240" algn="l"/>
                          <a:tab pos="2377440" algn="l"/>
                          <a:tab pos="2834640" algn="l"/>
                          <a:tab pos="3291840" algn="l"/>
                          <a:tab pos="3749040" algn="l"/>
                          <a:tab pos="4206240" algn="l"/>
                        </a:tabLst>
                      </a:pPr>
                      <a:r>
                        <a:rPr lang="fr-FR" sz="2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Tout individu ou groupe d’individu a un statut particulier dans le cadre d’une entreprise. Il provient largement de la position hiérarchique. </a:t>
                      </a:r>
                    </a:p>
                    <a:p>
                      <a:pPr algn="just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91440" algn="l"/>
                          <a:tab pos="548640" algn="l"/>
                          <a:tab pos="1005840" algn="l"/>
                          <a:tab pos="1463040" algn="l"/>
                          <a:tab pos="1920240" algn="l"/>
                          <a:tab pos="2377440" algn="l"/>
                          <a:tab pos="2834640" algn="l"/>
                          <a:tab pos="3291840" algn="l"/>
                          <a:tab pos="3749040" algn="l"/>
                          <a:tab pos="4206240" algn="l"/>
                        </a:tabLst>
                      </a:pPr>
                      <a:r>
                        <a:rPr lang="fr-FR" sz="2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 communication </a:t>
                      </a:r>
                      <a:r>
                        <a:rPr lang="fr-FR" sz="22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intégre</a:t>
                      </a:r>
                      <a:r>
                        <a:rPr lang="fr-FR" sz="2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cette notion et selon que l’interlocuteur est ouvrier, employé, ingénieur, cadre, chef de service, dirigeant, syndiqué, etc.,</a:t>
                      </a:r>
                      <a:r>
                        <a:rPr lang="fr-FR" sz="2200" baseline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</a:t>
                      </a:r>
                      <a:r>
                        <a:rPr lang="fr-FR" sz="2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 adoptera des comportements spécifiques liés à son statut.</a:t>
                      </a:r>
                    </a:p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91440" algn="l"/>
                          <a:tab pos="548640" algn="l"/>
                          <a:tab pos="1005840" algn="l"/>
                          <a:tab pos="1463040" algn="l"/>
                          <a:tab pos="1920240" algn="l"/>
                          <a:tab pos="2377440" algn="l"/>
                          <a:tab pos="2834640" algn="l"/>
                          <a:tab pos="3291840" algn="l"/>
                          <a:tab pos="3749040" algn="l"/>
                          <a:tab pos="4206240" algn="l"/>
                        </a:tabLst>
                      </a:pPr>
                      <a:r>
                        <a:rPr lang="fr-FR" sz="2000" b="1" i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Exemple : un père, une mère, un directeur, un cadre, un ouvrier, un syndicaliste…</a:t>
                      </a:r>
                      <a:endParaRPr lang="fr-FR" sz="2000" b="1" i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869162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77333497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1"/>
          <p:cNvSpPr txBox="1">
            <a:spLocks/>
          </p:cNvSpPr>
          <p:nvPr/>
        </p:nvSpPr>
        <p:spPr>
          <a:xfrm>
            <a:off x="0" y="0"/>
            <a:ext cx="12015538" cy="539949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 lnSpcReduction="100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7200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fr-FR" sz="28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 Identifier les  acteurs, statuts, objectifs et </a:t>
            </a:r>
            <a:r>
              <a:rPr lang="fr-FR" sz="32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comportements</a:t>
            </a:r>
            <a:endParaRPr lang="fr-FR" sz="3200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3" name="Tableau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9475643"/>
              </p:ext>
            </p:extLst>
          </p:nvPr>
        </p:nvGraphicFramePr>
        <p:xfrm>
          <a:off x="357595" y="1430065"/>
          <a:ext cx="11119449" cy="4483902"/>
        </p:xfrm>
        <a:graphic>
          <a:graphicData uri="http://schemas.openxmlformats.org/drawingml/2006/table">
            <a:tbl>
              <a:tblPr firstRow="1" firstCol="1" bandRow="1">
                <a:tableStyleId>{D7AC3CCA-C797-4891-BE02-D94E43425B78}</a:tableStyleId>
              </a:tblPr>
              <a:tblGrid>
                <a:gridCol w="2424024">
                  <a:extLst>
                    <a:ext uri="{9D8B030D-6E8A-4147-A177-3AD203B41FA5}">
                      <a16:colId xmlns:a16="http://schemas.microsoft.com/office/drawing/2014/main" val="1488888068"/>
                    </a:ext>
                  </a:extLst>
                </a:gridCol>
                <a:gridCol w="8695425">
                  <a:extLst>
                    <a:ext uri="{9D8B030D-6E8A-4147-A177-3AD203B41FA5}">
                      <a16:colId xmlns:a16="http://schemas.microsoft.com/office/drawing/2014/main" val="3269718212"/>
                    </a:ext>
                  </a:extLst>
                </a:gridCol>
              </a:tblGrid>
              <a:tr h="2036092"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91440" algn="l"/>
                          <a:tab pos="548640" algn="l"/>
                          <a:tab pos="1005840" algn="l"/>
                          <a:tab pos="1463040" algn="l"/>
                          <a:tab pos="1920240" algn="l"/>
                          <a:tab pos="2377440" algn="l"/>
                          <a:tab pos="2834640" algn="l"/>
                          <a:tab pos="3291840" algn="l"/>
                          <a:tab pos="3749040" algn="l"/>
                          <a:tab pos="4206240" algn="l"/>
                        </a:tabLst>
                      </a:pPr>
                      <a:r>
                        <a:rPr lang="fr-FR" sz="22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Objectifs</a:t>
                      </a:r>
                      <a:endParaRPr lang="fr-FR" sz="2200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91440" algn="l"/>
                          <a:tab pos="548640" algn="l"/>
                          <a:tab pos="1005840" algn="l"/>
                          <a:tab pos="1463040" algn="l"/>
                          <a:tab pos="1920240" algn="l"/>
                          <a:tab pos="2377440" algn="l"/>
                          <a:tab pos="2834640" algn="l"/>
                          <a:tab pos="3291840" algn="l"/>
                          <a:tab pos="3749040" algn="l"/>
                          <a:tab pos="4206240" algn="l"/>
                        </a:tabLst>
                      </a:pPr>
                      <a:r>
                        <a:rPr lang="fr-FR" sz="22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 communication n’est jamais neutre. Elle est toujours portée par une volonté, une envie, un objectif, qui peut être connu ou caché.</a:t>
                      </a:r>
                    </a:p>
                    <a:p>
                      <a:pPr algn="just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91440" algn="l"/>
                          <a:tab pos="548640" algn="l"/>
                          <a:tab pos="1005840" algn="l"/>
                          <a:tab pos="1463040" algn="l"/>
                          <a:tab pos="1920240" algn="l"/>
                          <a:tab pos="2377440" algn="l"/>
                          <a:tab pos="2834640" algn="l"/>
                          <a:tab pos="3291840" algn="l"/>
                          <a:tab pos="3749040" algn="l"/>
                          <a:tab pos="4206240" algn="l"/>
                        </a:tabLst>
                      </a:pPr>
                      <a:r>
                        <a:rPr lang="fr-FR" sz="2200" b="1" i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Exemple : directeur =&gt; réduire les coûts ; cadre =&gt; avoir la paix sociale ; ouvrier =&gt; maintenir les salaires.</a:t>
                      </a:r>
                      <a:endParaRPr lang="fr-FR" sz="2200" b="1" i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921002270"/>
                  </a:ext>
                </a:extLst>
              </a:tr>
              <a:tr h="2447810"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91440" algn="l"/>
                          <a:tab pos="548640" algn="l"/>
                          <a:tab pos="1005840" algn="l"/>
                          <a:tab pos="1463040" algn="l"/>
                          <a:tab pos="1920240" algn="l"/>
                          <a:tab pos="2377440" algn="l"/>
                          <a:tab pos="2834640" algn="l"/>
                          <a:tab pos="3291840" algn="l"/>
                          <a:tab pos="3749040" algn="l"/>
                          <a:tab pos="4206240" algn="l"/>
                        </a:tabLst>
                      </a:pPr>
                      <a:r>
                        <a:rPr lang="fr-FR" sz="22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Comportements</a:t>
                      </a:r>
                      <a:endParaRPr lang="fr-FR" sz="2200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91440" algn="l"/>
                          <a:tab pos="548640" algn="l"/>
                          <a:tab pos="1005840" algn="l"/>
                          <a:tab pos="1463040" algn="l"/>
                          <a:tab pos="1920240" algn="l"/>
                          <a:tab pos="2377440" algn="l"/>
                          <a:tab pos="2834640" algn="l"/>
                          <a:tab pos="3291840" algn="l"/>
                          <a:tab pos="3749040" algn="l"/>
                          <a:tab pos="4206240" algn="l"/>
                        </a:tabLst>
                      </a:pPr>
                      <a:r>
                        <a:rPr lang="fr-FR" sz="2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 comportement des acteurs s’adapte en fonction du statut et des objectifs attendus. </a:t>
                      </a:r>
                    </a:p>
                    <a:p>
                      <a:pPr algn="l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91440" algn="l"/>
                          <a:tab pos="548640" algn="l"/>
                          <a:tab pos="1005840" algn="l"/>
                          <a:tab pos="1463040" algn="l"/>
                          <a:tab pos="1920240" algn="l"/>
                          <a:tab pos="2377440" algn="l"/>
                          <a:tab pos="2834640" algn="l"/>
                          <a:tab pos="3291840" algn="l"/>
                          <a:tab pos="3749040" algn="l"/>
                          <a:tab pos="4206240" algn="l"/>
                        </a:tabLst>
                      </a:pPr>
                      <a:r>
                        <a:rPr lang="fr-FR" sz="2200" b="1" i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Exemple : </a:t>
                      </a:r>
                    </a:p>
                    <a:p>
                      <a:pPr algn="l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91440" algn="l"/>
                          <a:tab pos="548640" algn="l"/>
                          <a:tab pos="1005840" algn="l"/>
                          <a:tab pos="1463040" algn="l"/>
                          <a:tab pos="1920240" algn="l"/>
                          <a:tab pos="2377440" algn="l"/>
                          <a:tab pos="2834640" algn="l"/>
                          <a:tab pos="3291840" algn="l"/>
                          <a:tab pos="3749040" algn="l"/>
                          <a:tab pos="4206240" algn="l"/>
                        </a:tabLst>
                      </a:pPr>
                      <a:r>
                        <a:rPr lang="fr-FR" sz="2200" b="1" i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directeur =&gt; autorité et fermeté</a:t>
                      </a:r>
                    </a:p>
                    <a:p>
                      <a:pPr algn="l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91440" algn="l"/>
                          <a:tab pos="548640" algn="l"/>
                          <a:tab pos="1005840" algn="l"/>
                          <a:tab pos="1463040" algn="l"/>
                          <a:tab pos="1920240" algn="l"/>
                          <a:tab pos="2377440" algn="l"/>
                          <a:tab pos="2834640" algn="l"/>
                          <a:tab pos="3291840" algn="l"/>
                          <a:tab pos="3749040" algn="l"/>
                          <a:tab pos="4206240" algn="l"/>
                        </a:tabLst>
                      </a:pPr>
                      <a:r>
                        <a:rPr lang="fr-FR" sz="2200" b="1" i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cadre =&gt; conciliation et autorité</a:t>
                      </a:r>
                    </a:p>
                    <a:p>
                      <a:pPr algn="l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91440" algn="l"/>
                          <a:tab pos="548640" algn="l"/>
                          <a:tab pos="1005840" algn="l"/>
                          <a:tab pos="1463040" algn="l"/>
                          <a:tab pos="1920240" algn="l"/>
                          <a:tab pos="2377440" algn="l"/>
                          <a:tab pos="2834640" algn="l"/>
                          <a:tab pos="3291840" algn="l"/>
                          <a:tab pos="3749040" algn="l"/>
                          <a:tab pos="4206240" algn="l"/>
                        </a:tabLst>
                      </a:pPr>
                      <a:r>
                        <a:rPr lang="fr-FR" sz="2200" b="1" i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ouvrier =&gt; menaçant ou compréhensif</a:t>
                      </a:r>
                      <a:endParaRPr lang="fr-FR" sz="2200" b="1" i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08792004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622327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1"/>
          <p:cNvSpPr txBox="1">
            <a:spLocks/>
          </p:cNvSpPr>
          <p:nvPr/>
        </p:nvSpPr>
        <p:spPr>
          <a:xfrm>
            <a:off x="0" y="0"/>
            <a:ext cx="12015538" cy="539949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 lnSpcReduction="100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7200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fr-FR" sz="28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 </a:t>
            </a:r>
            <a:r>
              <a:rPr lang="fr-FR" sz="2800" b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Identifier les acteurs</a:t>
            </a:r>
            <a:r>
              <a:rPr lang="fr-FR" sz="28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statuts, objectifs et </a:t>
            </a:r>
            <a:r>
              <a:rPr lang="fr-FR" sz="32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comportements</a:t>
            </a:r>
            <a:endParaRPr lang="fr-FR" sz="3200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Diagramme 3"/>
          <p:cNvGraphicFramePr/>
          <p:nvPr>
            <p:extLst>
              <p:ext uri="{D42A27DB-BD31-4B8C-83A1-F6EECF244321}">
                <p14:modId xmlns:p14="http://schemas.microsoft.com/office/powerpoint/2010/main" val="2218483504"/>
              </p:ext>
            </p:extLst>
          </p:nvPr>
        </p:nvGraphicFramePr>
        <p:xfrm>
          <a:off x="250164" y="1794294"/>
          <a:ext cx="11765374" cy="31141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7297110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EE5818"/>
      </a:dk2>
      <a:lt2>
        <a:srgbClr val="EBEBEB"/>
      </a:lt2>
      <a:accent1>
        <a:srgbClr val="F5A408"/>
      </a:accent1>
      <a:accent2>
        <a:srgbClr val="FA731A"/>
      </a:accent2>
      <a:accent3>
        <a:srgbClr val="AB9281"/>
      </a:accent3>
      <a:accent4>
        <a:srgbClr val="A18CD0"/>
      </a:accent4>
      <a:accent5>
        <a:srgbClr val="8EBBD2"/>
      </a:accent5>
      <a:accent6>
        <a:srgbClr val="ACC995"/>
      </a:accent6>
      <a:hlink>
        <a:srgbClr val="FAC96A"/>
      </a:hlink>
      <a:folHlink>
        <a:srgbClr val="FCDB9B"/>
      </a:folHlink>
    </a:clrScheme>
    <a:fontScheme name="Ion">
      <a:maj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04000"/>
                <a:satMod val="128000"/>
                <a:lumMod val="10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68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2000"/>
                <a:hueMod val="42000"/>
                <a:satMod val="124000"/>
                <a:lumMod val="62000"/>
              </a:schemeClr>
              <a:schemeClr val="phClr">
                <a:tint val="96000"/>
                <a:satMod val="13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5A2F9111-B2DB-470C-BA56-608F9B6588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136</TotalTime>
  <Words>383</Words>
  <Application>Microsoft Office PowerPoint</Application>
  <PresentationFormat>Grand écran</PresentationFormat>
  <Paragraphs>30</Paragraphs>
  <Slides>4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9" baseType="lpstr">
      <vt:lpstr>Arial</vt:lpstr>
      <vt:lpstr>Century Gothic</vt:lpstr>
      <vt:lpstr>Symbol</vt:lpstr>
      <vt:lpstr>Wingdings 3</vt:lpstr>
      <vt:lpstr>Ion</vt:lpstr>
      <vt:lpstr>Chap. 10 – Contribuer à la qualité des relations interpersonnelles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A41. Organisation et amélioration du travail administratif   412.  La collecte d'information </dc:title>
  <dc:creator>Claude Terrier</dc:creator>
  <cp:lastModifiedBy>Claude Terrier</cp:lastModifiedBy>
  <cp:revision>29</cp:revision>
  <dcterms:created xsi:type="dcterms:W3CDTF">2014-01-16T23:14:09Z</dcterms:created>
  <dcterms:modified xsi:type="dcterms:W3CDTF">2025-01-03T08:59:50Z</dcterms:modified>
</cp:coreProperties>
</file>