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58" r:id="rId5"/>
    <p:sldId id="259"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9CD44-0120-46E9-A19C-3A7E7CC76361}"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fr-FR"/>
        </a:p>
      </dgm:t>
    </dgm:pt>
    <dgm:pt modelId="{C1EE4D3E-80B1-40E6-8D51-5F3C4991F895}">
      <dgm:prSet phldrT="[Texte]" custT="1"/>
      <dgm:spPr/>
      <dgm:t>
        <a:bodyPr/>
        <a:lstStyle/>
        <a:p>
          <a:r>
            <a:rPr lang="fr-FR" sz="2400" b="0" dirty="0">
              <a:latin typeface="Arial" panose="020B0604020202020204" pitchFamily="34" charset="0"/>
              <a:ea typeface="Calibri" panose="020F0502020204030204" pitchFamily="34" charset="0"/>
              <a:cs typeface="Times New Roman" panose="02020603050405020304" pitchFamily="18" charset="0"/>
            </a:rPr>
            <a:t>Il dépend de facteurs</a:t>
          </a:r>
          <a:r>
            <a:rPr lang="fr-FR" sz="2400" b="1" dirty="0">
              <a:latin typeface="Arial" panose="020B0604020202020204" pitchFamily="34" charset="0"/>
              <a:ea typeface="Calibri" panose="020F0502020204030204" pitchFamily="34" charset="0"/>
              <a:cs typeface="Times New Roman" panose="02020603050405020304" pitchFamily="18" charset="0"/>
            </a:rPr>
            <a:t> internes et externes</a:t>
          </a:r>
          <a:endParaRPr lang="fr-FR" sz="2400" b="1" dirty="0"/>
        </a:p>
      </dgm:t>
    </dgm:pt>
    <dgm:pt modelId="{9BC7D945-2217-48FA-899D-42721D460CE8}" type="parTrans" cxnId="{1680372F-BD70-43E0-BA5C-DD100DFE3CEA}">
      <dgm:prSet/>
      <dgm:spPr/>
      <dgm:t>
        <a:bodyPr/>
        <a:lstStyle/>
        <a:p>
          <a:endParaRPr lang="fr-FR" sz="1600">
            <a:solidFill>
              <a:schemeClr val="bg1"/>
            </a:solidFill>
          </a:endParaRPr>
        </a:p>
      </dgm:t>
    </dgm:pt>
    <dgm:pt modelId="{B02EE2BD-88E1-4B83-A9A3-E6F359DBE234}" type="sibTrans" cxnId="{1680372F-BD70-43E0-BA5C-DD100DFE3CEA}">
      <dgm:prSet/>
      <dgm:spPr/>
      <dgm:t>
        <a:bodyPr/>
        <a:lstStyle/>
        <a:p>
          <a:endParaRPr lang="fr-FR" sz="1600">
            <a:solidFill>
              <a:schemeClr val="bg1"/>
            </a:solidFill>
          </a:endParaRPr>
        </a:p>
      </dgm:t>
    </dgm:pt>
    <dgm:pt modelId="{777E2215-FA4A-4DE5-989F-9ED27F344D19}">
      <dgm:prSet custT="1"/>
      <dgm:spPr/>
      <dgm:t>
        <a:bodyPr/>
        <a:lstStyle/>
        <a:p>
          <a:r>
            <a:rPr lang="fr-FR" sz="2400" b="1">
              <a:latin typeface="Arial" panose="020B0604020202020204" pitchFamily="34" charset="0"/>
              <a:ea typeface="Calibri" panose="020F0502020204030204" pitchFamily="34" charset="0"/>
              <a:cs typeface="Times New Roman" panose="02020603050405020304" pitchFamily="18" charset="0"/>
            </a:rPr>
            <a:t>Internes</a:t>
          </a:r>
          <a:r>
            <a:rPr lang="fr-FR" sz="2400">
              <a:latin typeface="Arial" panose="020B0604020202020204" pitchFamily="34" charset="0"/>
              <a:ea typeface="Calibri" panose="020F0502020204030204" pitchFamily="34" charset="0"/>
              <a:cs typeface="Times New Roman" panose="02020603050405020304" pitchFamily="18" charset="0"/>
            </a:rPr>
            <a:t> : satisfaction des salariés, conditions de travail, salaires, stress...</a:t>
          </a:r>
          <a:endParaRPr lang="fr-FR" sz="2400" dirty="0">
            <a:latin typeface="Arial" panose="020B0604020202020204" pitchFamily="34" charset="0"/>
            <a:ea typeface="Calibri" panose="020F0502020204030204" pitchFamily="34" charset="0"/>
            <a:cs typeface="Times New Roman" panose="02020603050405020304" pitchFamily="18" charset="0"/>
          </a:endParaRPr>
        </a:p>
      </dgm:t>
    </dgm:pt>
    <dgm:pt modelId="{ABD90916-49CB-429E-BF38-A55EEAB05E94}" type="parTrans" cxnId="{E5FFD1B4-21AB-46A1-BED1-FCA94881FF4D}">
      <dgm:prSet/>
      <dgm:spPr/>
      <dgm:t>
        <a:bodyPr/>
        <a:lstStyle/>
        <a:p>
          <a:endParaRPr lang="fr-FR" sz="1600">
            <a:solidFill>
              <a:schemeClr val="bg1"/>
            </a:solidFill>
          </a:endParaRPr>
        </a:p>
      </dgm:t>
    </dgm:pt>
    <dgm:pt modelId="{53513F86-422F-4D73-A356-A0A5D59917F1}" type="sibTrans" cxnId="{E5FFD1B4-21AB-46A1-BED1-FCA94881FF4D}">
      <dgm:prSet/>
      <dgm:spPr/>
      <dgm:t>
        <a:bodyPr/>
        <a:lstStyle/>
        <a:p>
          <a:endParaRPr lang="fr-FR" sz="1600">
            <a:solidFill>
              <a:schemeClr val="bg1"/>
            </a:solidFill>
          </a:endParaRPr>
        </a:p>
      </dgm:t>
    </dgm:pt>
    <dgm:pt modelId="{5D2C4F73-D283-49D1-BF94-CF356B9CC732}">
      <dgm:prSet custT="1"/>
      <dgm:spPr/>
      <dgm:t>
        <a:bodyPr/>
        <a:lstStyle/>
        <a:p>
          <a:r>
            <a:rPr lang="fr-FR" sz="2400" b="1" dirty="0">
              <a:latin typeface="Arial" panose="020B0604020202020204" pitchFamily="34" charset="0"/>
              <a:ea typeface="Calibri" panose="020F0502020204030204" pitchFamily="34" charset="0"/>
              <a:cs typeface="Times New Roman" panose="02020603050405020304" pitchFamily="18" charset="0"/>
            </a:rPr>
            <a:t>Externes</a:t>
          </a:r>
          <a:r>
            <a:rPr lang="fr-FR" sz="2400" dirty="0">
              <a:latin typeface="Arial" panose="020B0604020202020204" pitchFamily="34" charset="0"/>
              <a:ea typeface="Calibri" panose="020F0502020204030204" pitchFamily="34" charset="0"/>
              <a:cs typeface="Times New Roman" panose="02020603050405020304" pitchFamily="18" charset="0"/>
            </a:rPr>
            <a:t> : </a:t>
          </a:r>
          <a:r>
            <a:rPr lang="fr-FR" sz="2400">
              <a:latin typeface="Arial" panose="020B0604020202020204" pitchFamily="34" charset="0"/>
              <a:ea typeface="Calibri" panose="020F0502020204030204" pitchFamily="34" charset="0"/>
              <a:cs typeface="Times New Roman" panose="02020603050405020304" pitchFamily="18" charset="0"/>
            </a:rPr>
            <a:t>contexte économique et </a:t>
          </a:r>
          <a:r>
            <a:rPr lang="fr-FR" sz="2400" dirty="0">
              <a:latin typeface="Arial" panose="020B0604020202020204" pitchFamily="34" charset="0"/>
              <a:ea typeface="Calibri" panose="020F0502020204030204" pitchFamily="34" charset="0"/>
              <a:cs typeface="Times New Roman" panose="02020603050405020304" pitchFamily="18" charset="0"/>
            </a:rPr>
            <a:t>politique, chômage, inflation, consommation...</a:t>
          </a:r>
        </a:p>
      </dgm:t>
    </dgm:pt>
    <dgm:pt modelId="{3382D7D1-C621-4F33-8FF5-AE9996B0AB3D}" type="parTrans" cxnId="{D4CECD60-46E8-4D03-B393-9DCAADE0A2D5}">
      <dgm:prSet/>
      <dgm:spPr/>
      <dgm:t>
        <a:bodyPr/>
        <a:lstStyle/>
        <a:p>
          <a:endParaRPr lang="fr-FR" sz="1600">
            <a:solidFill>
              <a:schemeClr val="bg1"/>
            </a:solidFill>
          </a:endParaRPr>
        </a:p>
      </dgm:t>
    </dgm:pt>
    <dgm:pt modelId="{33752B15-C1AE-433C-BCE4-F6AE6B15A757}" type="sibTrans" cxnId="{D4CECD60-46E8-4D03-B393-9DCAADE0A2D5}">
      <dgm:prSet/>
      <dgm:spPr/>
      <dgm:t>
        <a:bodyPr/>
        <a:lstStyle/>
        <a:p>
          <a:endParaRPr lang="fr-FR" sz="1600">
            <a:solidFill>
              <a:schemeClr val="bg1"/>
            </a:solidFill>
          </a:endParaRPr>
        </a:p>
      </dgm:t>
    </dgm:pt>
    <dgm:pt modelId="{D0608A73-48CD-4CD8-9203-72B40C6DC585}" type="pres">
      <dgm:prSet presAssocID="{1849CD44-0120-46E9-A19C-3A7E7CC76361}" presName="hierChild1" presStyleCnt="0">
        <dgm:presLayoutVars>
          <dgm:orgChart val="1"/>
          <dgm:chPref val="1"/>
          <dgm:dir/>
          <dgm:animOne val="branch"/>
          <dgm:animLvl val="lvl"/>
          <dgm:resizeHandles/>
        </dgm:presLayoutVars>
      </dgm:prSet>
      <dgm:spPr/>
    </dgm:pt>
    <dgm:pt modelId="{477E72FB-60A3-4654-959A-50528EFB1AB2}" type="pres">
      <dgm:prSet presAssocID="{C1EE4D3E-80B1-40E6-8D51-5F3C4991F895}" presName="hierRoot1" presStyleCnt="0">
        <dgm:presLayoutVars>
          <dgm:hierBranch val="init"/>
        </dgm:presLayoutVars>
      </dgm:prSet>
      <dgm:spPr/>
    </dgm:pt>
    <dgm:pt modelId="{D2EBDD63-7B5D-4275-B5A8-DA7C03644612}" type="pres">
      <dgm:prSet presAssocID="{C1EE4D3E-80B1-40E6-8D51-5F3C4991F895}" presName="rootComposite1" presStyleCnt="0"/>
      <dgm:spPr/>
    </dgm:pt>
    <dgm:pt modelId="{A00CCFED-C095-4DB9-ACBF-45AC31BB3939}" type="pres">
      <dgm:prSet presAssocID="{C1EE4D3E-80B1-40E6-8D51-5F3C4991F895}" presName="rootText1" presStyleLbl="node0" presStyleIdx="0" presStyleCnt="1" custScaleX="103582" custScaleY="119582">
        <dgm:presLayoutVars>
          <dgm:chPref val="3"/>
        </dgm:presLayoutVars>
      </dgm:prSet>
      <dgm:spPr/>
    </dgm:pt>
    <dgm:pt modelId="{FFA0C232-B537-47D7-A685-206CC0779E78}" type="pres">
      <dgm:prSet presAssocID="{C1EE4D3E-80B1-40E6-8D51-5F3C4991F895}" presName="rootConnector1" presStyleLbl="node1" presStyleIdx="0" presStyleCnt="0"/>
      <dgm:spPr/>
    </dgm:pt>
    <dgm:pt modelId="{CC03F3BB-3261-40D2-940F-FB6D704A93B0}" type="pres">
      <dgm:prSet presAssocID="{C1EE4D3E-80B1-40E6-8D51-5F3C4991F895}" presName="hierChild2" presStyleCnt="0"/>
      <dgm:spPr/>
    </dgm:pt>
    <dgm:pt modelId="{4B48ED05-071F-4BFD-8F6F-335397D75732}" type="pres">
      <dgm:prSet presAssocID="{ABD90916-49CB-429E-BF38-A55EEAB05E94}" presName="Name64" presStyleLbl="parChTrans1D2" presStyleIdx="0" presStyleCnt="2"/>
      <dgm:spPr/>
    </dgm:pt>
    <dgm:pt modelId="{65CABF5C-A8F6-47CF-AA7C-7CAC37AE792E}" type="pres">
      <dgm:prSet presAssocID="{777E2215-FA4A-4DE5-989F-9ED27F344D19}" presName="hierRoot2" presStyleCnt="0">
        <dgm:presLayoutVars>
          <dgm:hierBranch val="init"/>
        </dgm:presLayoutVars>
      </dgm:prSet>
      <dgm:spPr/>
    </dgm:pt>
    <dgm:pt modelId="{9561674A-9039-46E0-9176-922591510E0E}" type="pres">
      <dgm:prSet presAssocID="{777E2215-FA4A-4DE5-989F-9ED27F344D19}" presName="rootComposite" presStyleCnt="0"/>
      <dgm:spPr/>
    </dgm:pt>
    <dgm:pt modelId="{299F94F4-22C3-41A0-B89C-A29E81900489}" type="pres">
      <dgm:prSet presAssocID="{777E2215-FA4A-4DE5-989F-9ED27F344D19}" presName="rootText" presStyleLbl="node2" presStyleIdx="0" presStyleCnt="2" custScaleX="222324" custLinFactNeighborY="-3589">
        <dgm:presLayoutVars>
          <dgm:chPref val="3"/>
        </dgm:presLayoutVars>
      </dgm:prSet>
      <dgm:spPr/>
    </dgm:pt>
    <dgm:pt modelId="{5DDE885A-B2DD-426C-8D75-3B8B2173919E}" type="pres">
      <dgm:prSet presAssocID="{777E2215-FA4A-4DE5-989F-9ED27F344D19}" presName="rootConnector" presStyleLbl="node2" presStyleIdx="0" presStyleCnt="2"/>
      <dgm:spPr/>
    </dgm:pt>
    <dgm:pt modelId="{2B3B9904-C7F5-413B-9854-A7A18F0AF92B}" type="pres">
      <dgm:prSet presAssocID="{777E2215-FA4A-4DE5-989F-9ED27F344D19}" presName="hierChild4" presStyleCnt="0"/>
      <dgm:spPr/>
    </dgm:pt>
    <dgm:pt modelId="{82E7F68E-2EC2-4D3E-823D-F6E9002F7C9E}" type="pres">
      <dgm:prSet presAssocID="{777E2215-FA4A-4DE5-989F-9ED27F344D19}" presName="hierChild5" presStyleCnt="0"/>
      <dgm:spPr/>
    </dgm:pt>
    <dgm:pt modelId="{97E13837-CB1F-4BA4-9FBD-238F54D4DA08}" type="pres">
      <dgm:prSet presAssocID="{3382D7D1-C621-4F33-8FF5-AE9996B0AB3D}" presName="Name64" presStyleLbl="parChTrans1D2" presStyleIdx="1" presStyleCnt="2"/>
      <dgm:spPr/>
    </dgm:pt>
    <dgm:pt modelId="{F7ECE9DA-51EB-4E5F-A138-196E5C9DC053}" type="pres">
      <dgm:prSet presAssocID="{5D2C4F73-D283-49D1-BF94-CF356B9CC732}" presName="hierRoot2" presStyleCnt="0">
        <dgm:presLayoutVars>
          <dgm:hierBranch val="init"/>
        </dgm:presLayoutVars>
      </dgm:prSet>
      <dgm:spPr/>
    </dgm:pt>
    <dgm:pt modelId="{FF114C30-839C-4E1E-8778-8DDBDC8E25A3}" type="pres">
      <dgm:prSet presAssocID="{5D2C4F73-D283-49D1-BF94-CF356B9CC732}" presName="rootComposite" presStyleCnt="0"/>
      <dgm:spPr/>
    </dgm:pt>
    <dgm:pt modelId="{4C940AB5-FF18-4631-B067-1268FE3B5A62}" type="pres">
      <dgm:prSet presAssocID="{5D2C4F73-D283-49D1-BF94-CF356B9CC732}" presName="rootText" presStyleLbl="node2" presStyleIdx="1" presStyleCnt="2" custScaleX="222324" custScaleY="146825">
        <dgm:presLayoutVars>
          <dgm:chPref val="3"/>
        </dgm:presLayoutVars>
      </dgm:prSet>
      <dgm:spPr/>
    </dgm:pt>
    <dgm:pt modelId="{ABC0655F-F644-4B9C-9C30-FB780850EF97}" type="pres">
      <dgm:prSet presAssocID="{5D2C4F73-D283-49D1-BF94-CF356B9CC732}" presName="rootConnector" presStyleLbl="node2" presStyleIdx="1" presStyleCnt="2"/>
      <dgm:spPr/>
    </dgm:pt>
    <dgm:pt modelId="{158673D3-4FE1-4535-8A05-0D089C3129C0}" type="pres">
      <dgm:prSet presAssocID="{5D2C4F73-D283-49D1-BF94-CF356B9CC732}" presName="hierChild4" presStyleCnt="0"/>
      <dgm:spPr/>
    </dgm:pt>
    <dgm:pt modelId="{8DF782DE-8125-433D-91B3-0016B3B14B24}" type="pres">
      <dgm:prSet presAssocID="{5D2C4F73-D283-49D1-BF94-CF356B9CC732}" presName="hierChild5" presStyleCnt="0"/>
      <dgm:spPr/>
    </dgm:pt>
    <dgm:pt modelId="{BC60D6A9-1FD7-4EC4-BC70-76AB793FB6EF}" type="pres">
      <dgm:prSet presAssocID="{C1EE4D3E-80B1-40E6-8D51-5F3C4991F895}" presName="hierChild3" presStyleCnt="0"/>
      <dgm:spPr/>
    </dgm:pt>
  </dgm:ptLst>
  <dgm:cxnLst>
    <dgm:cxn modelId="{1680372F-BD70-43E0-BA5C-DD100DFE3CEA}" srcId="{1849CD44-0120-46E9-A19C-3A7E7CC76361}" destId="{C1EE4D3E-80B1-40E6-8D51-5F3C4991F895}" srcOrd="0" destOrd="0" parTransId="{9BC7D945-2217-48FA-899D-42721D460CE8}" sibTransId="{B02EE2BD-88E1-4B83-A9A3-E6F359DBE234}"/>
    <dgm:cxn modelId="{3936D73C-4EF6-432E-A2C9-8160DE9389BA}" type="presOf" srcId="{C1EE4D3E-80B1-40E6-8D51-5F3C4991F895}" destId="{A00CCFED-C095-4DB9-ACBF-45AC31BB3939}" srcOrd="0" destOrd="0" presId="urn:microsoft.com/office/officeart/2009/3/layout/HorizontalOrganizationChart"/>
    <dgm:cxn modelId="{D4CECD60-46E8-4D03-B393-9DCAADE0A2D5}" srcId="{C1EE4D3E-80B1-40E6-8D51-5F3C4991F895}" destId="{5D2C4F73-D283-49D1-BF94-CF356B9CC732}" srcOrd="1" destOrd="0" parTransId="{3382D7D1-C621-4F33-8FF5-AE9996B0AB3D}" sibTransId="{33752B15-C1AE-433C-BCE4-F6AE6B15A757}"/>
    <dgm:cxn modelId="{9DE12B63-3670-459D-B4F7-84EC9E307371}" type="presOf" srcId="{1849CD44-0120-46E9-A19C-3A7E7CC76361}" destId="{D0608A73-48CD-4CD8-9203-72B40C6DC585}" srcOrd="0" destOrd="0" presId="urn:microsoft.com/office/officeart/2009/3/layout/HorizontalOrganizationChart"/>
    <dgm:cxn modelId="{B70BD250-52DF-454A-9B2E-E282DF6628F1}" type="presOf" srcId="{5D2C4F73-D283-49D1-BF94-CF356B9CC732}" destId="{ABC0655F-F644-4B9C-9C30-FB780850EF97}" srcOrd="1" destOrd="0" presId="urn:microsoft.com/office/officeart/2009/3/layout/HorizontalOrganizationChart"/>
    <dgm:cxn modelId="{71327175-2668-4C33-A815-AA8119C0061B}" type="presOf" srcId="{777E2215-FA4A-4DE5-989F-9ED27F344D19}" destId="{5DDE885A-B2DD-426C-8D75-3B8B2173919E}" srcOrd="1" destOrd="0" presId="urn:microsoft.com/office/officeart/2009/3/layout/HorizontalOrganizationChart"/>
    <dgm:cxn modelId="{985FA09D-F178-4CD6-B767-C0FF34E643FB}" type="presOf" srcId="{777E2215-FA4A-4DE5-989F-9ED27F344D19}" destId="{299F94F4-22C3-41A0-B89C-A29E81900489}" srcOrd="0" destOrd="0" presId="urn:microsoft.com/office/officeart/2009/3/layout/HorizontalOrganizationChart"/>
    <dgm:cxn modelId="{F1C02AA9-2693-4F9E-A539-17FC65491926}" type="presOf" srcId="{3382D7D1-C621-4F33-8FF5-AE9996B0AB3D}" destId="{97E13837-CB1F-4BA4-9FBD-238F54D4DA08}" srcOrd="0" destOrd="0" presId="urn:microsoft.com/office/officeart/2009/3/layout/HorizontalOrganizationChart"/>
    <dgm:cxn modelId="{E5FFD1B4-21AB-46A1-BED1-FCA94881FF4D}" srcId="{C1EE4D3E-80B1-40E6-8D51-5F3C4991F895}" destId="{777E2215-FA4A-4DE5-989F-9ED27F344D19}" srcOrd="0" destOrd="0" parTransId="{ABD90916-49CB-429E-BF38-A55EEAB05E94}" sibTransId="{53513F86-422F-4D73-A356-A0A5D59917F1}"/>
    <dgm:cxn modelId="{CD8D16C6-E263-4CFB-AFD3-5BA35C2E757F}" type="presOf" srcId="{5D2C4F73-D283-49D1-BF94-CF356B9CC732}" destId="{4C940AB5-FF18-4631-B067-1268FE3B5A62}" srcOrd="0" destOrd="0" presId="urn:microsoft.com/office/officeart/2009/3/layout/HorizontalOrganizationChart"/>
    <dgm:cxn modelId="{F7A4C2E0-9371-4A88-9F0E-55B1E235A253}" type="presOf" srcId="{C1EE4D3E-80B1-40E6-8D51-5F3C4991F895}" destId="{FFA0C232-B537-47D7-A685-206CC0779E78}" srcOrd="1" destOrd="0" presId="urn:microsoft.com/office/officeart/2009/3/layout/HorizontalOrganizationChart"/>
    <dgm:cxn modelId="{9EF15EF4-5757-4CCA-86FF-5ECBE98DD36F}" type="presOf" srcId="{ABD90916-49CB-429E-BF38-A55EEAB05E94}" destId="{4B48ED05-071F-4BFD-8F6F-335397D75732}" srcOrd="0" destOrd="0" presId="urn:microsoft.com/office/officeart/2009/3/layout/HorizontalOrganizationChart"/>
    <dgm:cxn modelId="{18019593-7170-4908-8278-DDAD4D363CA4}" type="presParOf" srcId="{D0608A73-48CD-4CD8-9203-72B40C6DC585}" destId="{477E72FB-60A3-4654-959A-50528EFB1AB2}" srcOrd="0" destOrd="0" presId="urn:microsoft.com/office/officeart/2009/3/layout/HorizontalOrganizationChart"/>
    <dgm:cxn modelId="{70322645-EC88-4981-BE75-877091003384}" type="presParOf" srcId="{477E72FB-60A3-4654-959A-50528EFB1AB2}" destId="{D2EBDD63-7B5D-4275-B5A8-DA7C03644612}" srcOrd="0" destOrd="0" presId="urn:microsoft.com/office/officeart/2009/3/layout/HorizontalOrganizationChart"/>
    <dgm:cxn modelId="{7B1AA0CC-010E-4CE2-B527-61916D80F0E4}" type="presParOf" srcId="{D2EBDD63-7B5D-4275-B5A8-DA7C03644612}" destId="{A00CCFED-C095-4DB9-ACBF-45AC31BB3939}" srcOrd="0" destOrd="0" presId="urn:microsoft.com/office/officeart/2009/3/layout/HorizontalOrganizationChart"/>
    <dgm:cxn modelId="{0CF28F87-FD6A-4F5F-90D7-A6EEAA131691}" type="presParOf" srcId="{D2EBDD63-7B5D-4275-B5A8-DA7C03644612}" destId="{FFA0C232-B537-47D7-A685-206CC0779E78}" srcOrd="1" destOrd="0" presId="urn:microsoft.com/office/officeart/2009/3/layout/HorizontalOrganizationChart"/>
    <dgm:cxn modelId="{70F2DF2C-BCA2-4A0B-ACF1-2143C38C8D26}" type="presParOf" srcId="{477E72FB-60A3-4654-959A-50528EFB1AB2}" destId="{CC03F3BB-3261-40D2-940F-FB6D704A93B0}" srcOrd="1" destOrd="0" presId="urn:microsoft.com/office/officeart/2009/3/layout/HorizontalOrganizationChart"/>
    <dgm:cxn modelId="{C4024EB5-4710-4ABA-9685-96EBEBCE718E}" type="presParOf" srcId="{CC03F3BB-3261-40D2-940F-FB6D704A93B0}" destId="{4B48ED05-071F-4BFD-8F6F-335397D75732}" srcOrd="0" destOrd="0" presId="urn:microsoft.com/office/officeart/2009/3/layout/HorizontalOrganizationChart"/>
    <dgm:cxn modelId="{7AD307D8-CDA5-48DD-B1B8-D404ED2E78E7}" type="presParOf" srcId="{CC03F3BB-3261-40D2-940F-FB6D704A93B0}" destId="{65CABF5C-A8F6-47CF-AA7C-7CAC37AE792E}" srcOrd="1" destOrd="0" presId="urn:microsoft.com/office/officeart/2009/3/layout/HorizontalOrganizationChart"/>
    <dgm:cxn modelId="{9418EF9E-21B1-40B0-8842-814A337995D9}" type="presParOf" srcId="{65CABF5C-A8F6-47CF-AA7C-7CAC37AE792E}" destId="{9561674A-9039-46E0-9176-922591510E0E}" srcOrd="0" destOrd="0" presId="urn:microsoft.com/office/officeart/2009/3/layout/HorizontalOrganizationChart"/>
    <dgm:cxn modelId="{2AD4BC97-CF53-49D7-A18B-A590EC9C115A}" type="presParOf" srcId="{9561674A-9039-46E0-9176-922591510E0E}" destId="{299F94F4-22C3-41A0-B89C-A29E81900489}" srcOrd="0" destOrd="0" presId="urn:microsoft.com/office/officeart/2009/3/layout/HorizontalOrganizationChart"/>
    <dgm:cxn modelId="{FF35227E-0A82-4B87-A729-3C69B0FFF8E5}" type="presParOf" srcId="{9561674A-9039-46E0-9176-922591510E0E}" destId="{5DDE885A-B2DD-426C-8D75-3B8B2173919E}" srcOrd="1" destOrd="0" presId="urn:microsoft.com/office/officeart/2009/3/layout/HorizontalOrganizationChart"/>
    <dgm:cxn modelId="{7FAB067F-0242-4F3C-ADE4-81183D4C4509}" type="presParOf" srcId="{65CABF5C-A8F6-47CF-AA7C-7CAC37AE792E}" destId="{2B3B9904-C7F5-413B-9854-A7A18F0AF92B}" srcOrd="1" destOrd="0" presId="urn:microsoft.com/office/officeart/2009/3/layout/HorizontalOrganizationChart"/>
    <dgm:cxn modelId="{528B39ED-7747-49B0-A638-21BBC6B5FEB9}" type="presParOf" srcId="{65CABF5C-A8F6-47CF-AA7C-7CAC37AE792E}" destId="{82E7F68E-2EC2-4D3E-823D-F6E9002F7C9E}" srcOrd="2" destOrd="0" presId="urn:microsoft.com/office/officeart/2009/3/layout/HorizontalOrganizationChart"/>
    <dgm:cxn modelId="{D1147884-0414-4E0D-884E-6DF9C7B6728E}" type="presParOf" srcId="{CC03F3BB-3261-40D2-940F-FB6D704A93B0}" destId="{97E13837-CB1F-4BA4-9FBD-238F54D4DA08}" srcOrd="2" destOrd="0" presId="urn:microsoft.com/office/officeart/2009/3/layout/HorizontalOrganizationChart"/>
    <dgm:cxn modelId="{FD9883CB-AB2A-4DB3-A18B-32A4B0668E3C}" type="presParOf" srcId="{CC03F3BB-3261-40D2-940F-FB6D704A93B0}" destId="{F7ECE9DA-51EB-4E5F-A138-196E5C9DC053}" srcOrd="3" destOrd="0" presId="urn:microsoft.com/office/officeart/2009/3/layout/HorizontalOrganizationChart"/>
    <dgm:cxn modelId="{EF35B235-68D2-43CB-A17B-C7E91C1599FE}" type="presParOf" srcId="{F7ECE9DA-51EB-4E5F-A138-196E5C9DC053}" destId="{FF114C30-839C-4E1E-8778-8DDBDC8E25A3}" srcOrd="0" destOrd="0" presId="urn:microsoft.com/office/officeart/2009/3/layout/HorizontalOrganizationChart"/>
    <dgm:cxn modelId="{7C68D22F-2EA9-4081-AA1E-F050689CA55C}" type="presParOf" srcId="{FF114C30-839C-4E1E-8778-8DDBDC8E25A3}" destId="{4C940AB5-FF18-4631-B067-1268FE3B5A62}" srcOrd="0" destOrd="0" presId="urn:microsoft.com/office/officeart/2009/3/layout/HorizontalOrganizationChart"/>
    <dgm:cxn modelId="{57AAE045-646F-4B6B-87D3-F9385EBE3706}" type="presParOf" srcId="{FF114C30-839C-4E1E-8778-8DDBDC8E25A3}" destId="{ABC0655F-F644-4B9C-9C30-FB780850EF97}" srcOrd="1" destOrd="0" presId="urn:microsoft.com/office/officeart/2009/3/layout/HorizontalOrganizationChart"/>
    <dgm:cxn modelId="{EFF2CC48-D044-48A9-A56D-332501954926}" type="presParOf" srcId="{F7ECE9DA-51EB-4E5F-A138-196E5C9DC053}" destId="{158673D3-4FE1-4535-8A05-0D089C3129C0}" srcOrd="1" destOrd="0" presId="urn:microsoft.com/office/officeart/2009/3/layout/HorizontalOrganizationChart"/>
    <dgm:cxn modelId="{AB4934BB-715B-4F74-82C6-CFD7B5CBC459}" type="presParOf" srcId="{F7ECE9DA-51EB-4E5F-A138-196E5C9DC053}" destId="{8DF782DE-8125-433D-91B3-0016B3B14B24}" srcOrd="2" destOrd="0" presId="urn:microsoft.com/office/officeart/2009/3/layout/HorizontalOrganizationChart"/>
    <dgm:cxn modelId="{ECBC1EEE-2093-4AEE-9EC9-8D45A6462E24}" type="presParOf" srcId="{477E72FB-60A3-4654-959A-50528EFB1AB2}" destId="{BC60D6A9-1FD7-4EC4-BC70-76AB793FB6E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5B786-C5F3-49CD-8055-3A6A9C186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AB91699F-A266-4805-A82C-E3B95676D114}">
      <dgm:prSet phldrT="[Texte]" custT="1"/>
      <dgm:spPr/>
      <dgm:t>
        <a:bodyPr/>
        <a:lstStyle/>
        <a:p>
          <a:pPr algn="ctr"/>
          <a:r>
            <a:rPr lang="fr-FR" sz="2200" b="1" dirty="0">
              <a:effectLst/>
              <a:latin typeface="Arial" panose="020B0604020202020204" pitchFamily="34" charset="0"/>
              <a:ea typeface="Calibri" panose="020F0502020204030204" pitchFamily="34" charset="0"/>
              <a:cs typeface="Times New Roman" panose="02020603050405020304" pitchFamily="18" charset="0"/>
            </a:rPr>
            <a:t>Le climat social évolue constamment en fonction </a:t>
          </a:r>
          <a:endParaRPr lang="fr-FR" sz="2200" b="1" dirty="0"/>
        </a:p>
      </dgm:t>
    </dgm:pt>
    <dgm:pt modelId="{D3458864-3032-43A0-9BDC-F11716BD3665}" type="parTrans" cxnId="{D0A6AF83-666F-4651-93D0-DB4EBE35D0F0}">
      <dgm:prSet/>
      <dgm:spPr/>
      <dgm:t>
        <a:bodyPr/>
        <a:lstStyle/>
        <a:p>
          <a:endParaRPr lang="fr-FR"/>
        </a:p>
      </dgm:t>
    </dgm:pt>
    <dgm:pt modelId="{CC668859-888A-467E-BE6E-1CF0E6174441}" type="sibTrans" cxnId="{D0A6AF83-666F-4651-93D0-DB4EBE35D0F0}">
      <dgm:prSet/>
      <dgm:spPr/>
      <dgm:t>
        <a:bodyPr/>
        <a:lstStyle/>
        <a:p>
          <a:endParaRPr lang="fr-FR"/>
        </a:p>
      </dgm:t>
    </dgm:pt>
    <dgm:pt modelId="{B3321EE6-35A4-47BC-A7BD-EE8B518662CB}">
      <dgm:prSet custT="1"/>
      <dgm:spPr/>
      <dgm:t>
        <a:bodyPr/>
        <a:lstStyle/>
        <a:p>
          <a:pPr algn="l"/>
          <a:r>
            <a:rPr lang="fr-FR" sz="1800" b="1" dirty="0">
              <a:effectLst/>
              <a:latin typeface="Arial" panose="020B0604020202020204" pitchFamily="34" charset="0"/>
              <a:ea typeface="Calibri" panose="020F0502020204030204" pitchFamily="34" charset="0"/>
              <a:cs typeface="Times New Roman" panose="02020603050405020304" pitchFamily="18" charset="0"/>
            </a:rPr>
            <a:t>Des personnes</a:t>
          </a:r>
          <a:r>
            <a:rPr lang="fr-FR" sz="1800" dirty="0">
              <a:effectLst/>
              <a:latin typeface="Arial" panose="020B0604020202020204" pitchFamily="34" charset="0"/>
              <a:ea typeface="Calibri" panose="020F0502020204030204" pitchFamily="34" charset="0"/>
              <a:cs typeface="Times New Roman" panose="02020603050405020304" pitchFamily="18" charset="0"/>
            </a:rPr>
            <a:t> : la situation personnelle ou professionnelle des personnes évolue et influence leurs attitudes et comportements. Les nouveaux salariés embauchés peuvent modifier les relations dans une équipe en les améliorant ou en les détériorant (importance des soft skills et des hard skills).</a:t>
          </a:r>
        </a:p>
      </dgm:t>
    </dgm:pt>
    <dgm:pt modelId="{DC907CCE-F5C2-41F9-88DE-0CF943E8EE64}" type="parTrans" cxnId="{377F8E88-2035-4A6B-BE9B-DF48B7562D39}">
      <dgm:prSet/>
      <dgm:spPr/>
      <dgm:t>
        <a:bodyPr/>
        <a:lstStyle/>
        <a:p>
          <a:endParaRPr lang="fr-FR"/>
        </a:p>
      </dgm:t>
    </dgm:pt>
    <dgm:pt modelId="{F0A40209-22E4-41B6-A206-0F321BBF87FA}" type="sibTrans" cxnId="{377F8E88-2035-4A6B-BE9B-DF48B7562D39}">
      <dgm:prSet/>
      <dgm:spPr/>
      <dgm:t>
        <a:bodyPr/>
        <a:lstStyle/>
        <a:p>
          <a:endParaRPr lang="fr-FR"/>
        </a:p>
      </dgm:t>
    </dgm:pt>
    <dgm:pt modelId="{EB87106D-EC1C-49BD-82F4-ABD04ACD7E67}">
      <dgm:prSet custT="1"/>
      <dgm:spPr/>
      <dgm:t>
        <a:bodyPr/>
        <a:lstStyle/>
        <a:p>
          <a:pPr algn="l"/>
          <a:r>
            <a:rPr lang="fr-FR" sz="1800" b="1" dirty="0">
              <a:effectLst/>
              <a:latin typeface="Arial" panose="020B0604020202020204" pitchFamily="34" charset="0"/>
              <a:ea typeface="Calibri" panose="020F0502020204030204" pitchFamily="34" charset="0"/>
              <a:cs typeface="Times New Roman" panose="02020603050405020304" pitchFamily="18" charset="0"/>
            </a:rPr>
            <a:t>Du contexte managérial</a:t>
          </a:r>
          <a:r>
            <a:rPr lang="fr-FR" sz="1800" dirty="0">
              <a:effectLst/>
              <a:latin typeface="Arial" panose="020B0604020202020204" pitchFamily="34" charset="0"/>
              <a:ea typeface="Calibri" panose="020F0502020204030204" pitchFamily="34" charset="0"/>
              <a:cs typeface="Times New Roman" panose="02020603050405020304" pitchFamily="18" charset="0"/>
            </a:rPr>
            <a:t> : la qualité du management, les compétences ou incompétences des responsables, leurs qualités humaines et relationnelles, leur légitimité.</a:t>
          </a:r>
        </a:p>
      </dgm:t>
    </dgm:pt>
    <dgm:pt modelId="{0B9A2040-631A-4AB8-843F-ADD6554C604F}" type="parTrans" cxnId="{8B8423FB-5891-4B1B-A358-07C4770A7BDE}">
      <dgm:prSet/>
      <dgm:spPr/>
      <dgm:t>
        <a:bodyPr/>
        <a:lstStyle/>
        <a:p>
          <a:endParaRPr lang="fr-FR"/>
        </a:p>
      </dgm:t>
    </dgm:pt>
    <dgm:pt modelId="{78030F2C-576E-4A91-A979-28CCC0C29C76}" type="sibTrans" cxnId="{8B8423FB-5891-4B1B-A358-07C4770A7BDE}">
      <dgm:prSet/>
      <dgm:spPr/>
      <dgm:t>
        <a:bodyPr/>
        <a:lstStyle/>
        <a:p>
          <a:endParaRPr lang="fr-FR"/>
        </a:p>
      </dgm:t>
    </dgm:pt>
    <dgm:pt modelId="{0CEAEC97-F3E1-4912-93B9-5BFE8A1AECD3}">
      <dgm:prSet custT="1"/>
      <dgm:spPr/>
      <dgm:t>
        <a:bodyPr/>
        <a:lstStyle/>
        <a:p>
          <a:pPr algn="l"/>
          <a:r>
            <a:rPr lang="fr-FR" sz="1800" b="1" dirty="0">
              <a:effectLst/>
              <a:latin typeface="Arial" panose="020B0604020202020204" pitchFamily="34" charset="0"/>
              <a:ea typeface="Calibri" panose="020F0502020204030204" pitchFamily="34" charset="0"/>
              <a:cs typeface="Times New Roman" panose="02020603050405020304" pitchFamily="18" charset="0"/>
            </a:rPr>
            <a:t>Du contexte économique est social</a:t>
          </a:r>
          <a:r>
            <a:rPr lang="fr-FR" sz="1800" dirty="0">
              <a:effectLst/>
              <a:latin typeface="Arial" panose="020B0604020202020204" pitchFamily="34" charset="0"/>
              <a:ea typeface="Calibri" panose="020F0502020204030204" pitchFamily="34" charset="0"/>
              <a:cs typeface="Times New Roman" panose="02020603050405020304" pitchFamily="18" charset="0"/>
            </a:rPr>
            <a:t> : la politique, la stratégie, les résultats ou performances économiques, la qualité des produits ou services… </a:t>
          </a:r>
        </a:p>
      </dgm:t>
    </dgm:pt>
    <dgm:pt modelId="{C381F63B-29D1-479B-8AE0-60B89A70D123}" type="parTrans" cxnId="{8BA45288-F011-46A5-AA65-613CD47F8B57}">
      <dgm:prSet/>
      <dgm:spPr/>
      <dgm:t>
        <a:bodyPr/>
        <a:lstStyle/>
        <a:p>
          <a:endParaRPr lang="fr-FR"/>
        </a:p>
      </dgm:t>
    </dgm:pt>
    <dgm:pt modelId="{C73E4D9B-9B03-4DFB-98DD-F1BCF2394F61}" type="sibTrans" cxnId="{8BA45288-F011-46A5-AA65-613CD47F8B57}">
      <dgm:prSet/>
      <dgm:spPr/>
      <dgm:t>
        <a:bodyPr/>
        <a:lstStyle/>
        <a:p>
          <a:endParaRPr lang="fr-FR"/>
        </a:p>
      </dgm:t>
    </dgm:pt>
    <dgm:pt modelId="{C393A49E-EBD3-4FE4-A09A-B8213F1D5411}">
      <dgm:prSet custT="1"/>
      <dgm:spPr/>
      <dgm:t>
        <a:bodyPr/>
        <a:lstStyle/>
        <a:p>
          <a:pPr algn="l"/>
          <a:r>
            <a:rPr lang="fr-FR" sz="1800" b="1" dirty="0">
              <a:effectLst/>
              <a:latin typeface="Arial" panose="020B0604020202020204" pitchFamily="34" charset="0"/>
              <a:ea typeface="Calibri" panose="020F0502020204030204" pitchFamily="34" charset="0"/>
              <a:cs typeface="Times New Roman" panose="02020603050405020304" pitchFamily="18" charset="0"/>
            </a:rPr>
            <a:t>L’image de l’entreprise</a:t>
          </a:r>
          <a:r>
            <a:rPr lang="fr-FR" sz="1800" dirty="0">
              <a:effectLst/>
              <a:latin typeface="Arial" panose="020B0604020202020204" pitchFamily="34" charset="0"/>
              <a:ea typeface="Calibri" panose="020F0502020204030204" pitchFamily="34" charset="0"/>
              <a:cs typeface="Times New Roman" panose="02020603050405020304" pitchFamily="18" charset="0"/>
            </a:rPr>
            <a:t> : sa responsabilité sociale et sociétale influe sur l’adhésion du personnel au projet de l’entreprise et sur son degré d’investissement.</a:t>
          </a:r>
        </a:p>
      </dgm:t>
    </dgm:pt>
    <dgm:pt modelId="{7709BD00-7855-405B-A7F4-0C792301A950}" type="parTrans" cxnId="{456754FC-D9DB-4778-BAD1-1CDBF24A100E}">
      <dgm:prSet/>
      <dgm:spPr/>
      <dgm:t>
        <a:bodyPr/>
        <a:lstStyle/>
        <a:p>
          <a:endParaRPr lang="fr-FR"/>
        </a:p>
      </dgm:t>
    </dgm:pt>
    <dgm:pt modelId="{B131892F-802F-4E98-AA5E-5300D6E82C77}" type="sibTrans" cxnId="{456754FC-D9DB-4778-BAD1-1CDBF24A100E}">
      <dgm:prSet/>
      <dgm:spPr/>
      <dgm:t>
        <a:bodyPr/>
        <a:lstStyle/>
        <a:p>
          <a:endParaRPr lang="fr-FR"/>
        </a:p>
      </dgm:t>
    </dgm:pt>
    <dgm:pt modelId="{CD0DC3CE-DC40-4DBF-A629-40F73BC4C29A}" type="pres">
      <dgm:prSet presAssocID="{3E85B786-C5F3-49CD-8055-3A6A9C1868D8}" presName="diagram" presStyleCnt="0">
        <dgm:presLayoutVars>
          <dgm:chPref val="1"/>
          <dgm:dir/>
          <dgm:animOne val="branch"/>
          <dgm:animLvl val="lvl"/>
          <dgm:resizeHandles/>
        </dgm:presLayoutVars>
      </dgm:prSet>
      <dgm:spPr/>
    </dgm:pt>
    <dgm:pt modelId="{9CC2A091-F40D-4FCC-9FF4-C3AB5D595FF4}" type="pres">
      <dgm:prSet presAssocID="{AB91699F-A266-4805-A82C-E3B95676D114}" presName="root" presStyleCnt="0"/>
      <dgm:spPr/>
    </dgm:pt>
    <dgm:pt modelId="{985D8043-571A-4725-A007-409C1281968E}" type="pres">
      <dgm:prSet presAssocID="{AB91699F-A266-4805-A82C-E3B95676D114}" presName="rootComposite" presStyleCnt="0"/>
      <dgm:spPr/>
    </dgm:pt>
    <dgm:pt modelId="{08298CC8-5F9D-4CE8-883C-F51AF5854655}" type="pres">
      <dgm:prSet presAssocID="{AB91699F-A266-4805-A82C-E3B95676D114}" presName="rootText" presStyleLbl="node1" presStyleIdx="0" presStyleCnt="1" custScaleX="344513" custScaleY="51503" custLinFactNeighborX="649"/>
      <dgm:spPr/>
    </dgm:pt>
    <dgm:pt modelId="{17ED88F5-8F2B-4736-A164-DDDD87200FD8}" type="pres">
      <dgm:prSet presAssocID="{AB91699F-A266-4805-A82C-E3B95676D114}" presName="rootConnector" presStyleLbl="node1" presStyleIdx="0" presStyleCnt="1"/>
      <dgm:spPr/>
    </dgm:pt>
    <dgm:pt modelId="{C029BE03-D832-4F03-A7E7-B3D250BD03F6}" type="pres">
      <dgm:prSet presAssocID="{AB91699F-A266-4805-A82C-E3B95676D114}" presName="childShape" presStyleCnt="0"/>
      <dgm:spPr/>
    </dgm:pt>
    <dgm:pt modelId="{77CA32FB-5106-45E1-B0B7-F27D3C900F1E}" type="pres">
      <dgm:prSet presAssocID="{DC907CCE-F5C2-41F9-88DE-0CF943E8EE64}" presName="Name13" presStyleLbl="parChTrans1D2" presStyleIdx="0" presStyleCnt="4"/>
      <dgm:spPr/>
    </dgm:pt>
    <dgm:pt modelId="{C5B71DA1-F022-4057-B4CD-CDA86E2FF95F}" type="pres">
      <dgm:prSet presAssocID="{B3321EE6-35A4-47BC-A7BD-EE8B518662CB}" presName="childText" presStyleLbl="bgAcc1" presStyleIdx="0" presStyleCnt="4" custScaleX="608496" custScaleY="91298">
        <dgm:presLayoutVars>
          <dgm:bulletEnabled val="1"/>
        </dgm:presLayoutVars>
      </dgm:prSet>
      <dgm:spPr/>
    </dgm:pt>
    <dgm:pt modelId="{E8FD4C6D-A8EE-4F0E-AD64-665B6EE7548F}" type="pres">
      <dgm:prSet presAssocID="{0B9A2040-631A-4AB8-843F-ADD6554C604F}" presName="Name13" presStyleLbl="parChTrans1D2" presStyleIdx="1" presStyleCnt="4"/>
      <dgm:spPr/>
    </dgm:pt>
    <dgm:pt modelId="{E5287159-0F18-463E-A61E-A30EBFBCC2C5}" type="pres">
      <dgm:prSet presAssocID="{EB87106D-EC1C-49BD-82F4-ABD04ACD7E67}" presName="childText" presStyleLbl="bgAcc1" presStyleIdx="1" presStyleCnt="4" custScaleX="608496" custScaleY="67885" custLinFactNeighborY="1201">
        <dgm:presLayoutVars>
          <dgm:bulletEnabled val="1"/>
        </dgm:presLayoutVars>
      </dgm:prSet>
      <dgm:spPr/>
    </dgm:pt>
    <dgm:pt modelId="{061799A1-7134-4336-B31C-6085EE66252F}" type="pres">
      <dgm:prSet presAssocID="{C381F63B-29D1-479B-8AE0-60B89A70D123}" presName="Name13" presStyleLbl="parChTrans1D2" presStyleIdx="2" presStyleCnt="4"/>
      <dgm:spPr/>
    </dgm:pt>
    <dgm:pt modelId="{8AC3A873-6E95-4AE5-AA0B-885A4B1D276F}" type="pres">
      <dgm:prSet presAssocID="{0CEAEC97-F3E1-4912-93B9-5BFE8A1AECD3}" presName="childText" presStyleLbl="bgAcc1" presStyleIdx="2" presStyleCnt="4" custScaleX="608496" custScaleY="62803" custLinFactNeighborX="-812">
        <dgm:presLayoutVars>
          <dgm:bulletEnabled val="1"/>
        </dgm:presLayoutVars>
      </dgm:prSet>
      <dgm:spPr/>
    </dgm:pt>
    <dgm:pt modelId="{4A588176-6B07-4763-BC9F-F57B175127D4}" type="pres">
      <dgm:prSet presAssocID="{7709BD00-7855-405B-A7F4-0C792301A950}" presName="Name13" presStyleLbl="parChTrans1D2" presStyleIdx="3" presStyleCnt="4"/>
      <dgm:spPr/>
    </dgm:pt>
    <dgm:pt modelId="{78AA4EE3-2C20-41A6-8D19-4E9F45933607}" type="pres">
      <dgm:prSet presAssocID="{C393A49E-EBD3-4FE4-A09A-B8213F1D5411}" presName="childText" presStyleLbl="bgAcc1" presStyleIdx="3" presStyleCnt="4" custScaleX="608496" custScaleY="62105">
        <dgm:presLayoutVars>
          <dgm:bulletEnabled val="1"/>
        </dgm:presLayoutVars>
      </dgm:prSet>
      <dgm:spPr/>
    </dgm:pt>
  </dgm:ptLst>
  <dgm:cxnLst>
    <dgm:cxn modelId="{21FB6A02-C75C-4AC6-AB84-7EBC54B7A4E0}" type="presOf" srcId="{7709BD00-7855-405B-A7F4-0C792301A950}" destId="{4A588176-6B07-4763-BC9F-F57B175127D4}" srcOrd="0" destOrd="0" presId="urn:microsoft.com/office/officeart/2005/8/layout/hierarchy3"/>
    <dgm:cxn modelId="{72375E0B-ED0D-4E2F-AE76-08A2F93FD887}" type="presOf" srcId="{B3321EE6-35A4-47BC-A7BD-EE8B518662CB}" destId="{C5B71DA1-F022-4057-B4CD-CDA86E2FF95F}" srcOrd="0" destOrd="0" presId="urn:microsoft.com/office/officeart/2005/8/layout/hierarchy3"/>
    <dgm:cxn modelId="{5C0E3C1E-D29A-4F70-9530-CFCEF99D7051}" type="presOf" srcId="{3E85B786-C5F3-49CD-8055-3A6A9C1868D8}" destId="{CD0DC3CE-DC40-4DBF-A629-40F73BC4C29A}" srcOrd="0" destOrd="0" presId="urn:microsoft.com/office/officeart/2005/8/layout/hierarchy3"/>
    <dgm:cxn modelId="{638F4224-04A4-4966-A92A-9410B791E360}" type="presOf" srcId="{0B9A2040-631A-4AB8-843F-ADD6554C604F}" destId="{E8FD4C6D-A8EE-4F0E-AD64-665B6EE7548F}" srcOrd="0" destOrd="0" presId="urn:microsoft.com/office/officeart/2005/8/layout/hierarchy3"/>
    <dgm:cxn modelId="{61DD5429-0FF6-4854-9386-7A5F3F21BBF5}" type="presOf" srcId="{C381F63B-29D1-479B-8AE0-60B89A70D123}" destId="{061799A1-7134-4336-B31C-6085EE66252F}" srcOrd="0" destOrd="0" presId="urn:microsoft.com/office/officeart/2005/8/layout/hierarchy3"/>
    <dgm:cxn modelId="{BAADBA2B-CA83-4686-8354-611B8F2CB000}" type="presOf" srcId="{0CEAEC97-F3E1-4912-93B9-5BFE8A1AECD3}" destId="{8AC3A873-6E95-4AE5-AA0B-885A4B1D276F}" srcOrd="0" destOrd="0" presId="urn:microsoft.com/office/officeart/2005/8/layout/hierarchy3"/>
    <dgm:cxn modelId="{12E97A50-EA9A-4924-B729-1074EAE3A759}" type="presOf" srcId="{AB91699F-A266-4805-A82C-E3B95676D114}" destId="{17ED88F5-8F2B-4736-A164-DDDD87200FD8}" srcOrd="1" destOrd="0" presId="urn:microsoft.com/office/officeart/2005/8/layout/hierarchy3"/>
    <dgm:cxn modelId="{46C46B78-527F-487D-A078-D1BDF8995578}" type="presOf" srcId="{DC907CCE-F5C2-41F9-88DE-0CF943E8EE64}" destId="{77CA32FB-5106-45E1-B0B7-F27D3C900F1E}" srcOrd="0" destOrd="0" presId="urn:microsoft.com/office/officeart/2005/8/layout/hierarchy3"/>
    <dgm:cxn modelId="{D0A6AF83-666F-4651-93D0-DB4EBE35D0F0}" srcId="{3E85B786-C5F3-49CD-8055-3A6A9C1868D8}" destId="{AB91699F-A266-4805-A82C-E3B95676D114}" srcOrd="0" destOrd="0" parTransId="{D3458864-3032-43A0-9BDC-F11716BD3665}" sibTransId="{CC668859-888A-467E-BE6E-1CF0E6174441}"/>
    <dgm:cxn modelId="{8BA45288-F011-46A5-AA65-613CD47F8B57}" srcId="{AB91699F-A266-4805-A82C-E3B95676D114}" destId="{0CEAEC97-F3E1-4912-93B9-5BFE8A1AECD3}" srcOrd="2" destOrd="0" parTransId="{C381F63B-29D1-479B-8AE0-60B89A70D123}" sibTransId="{C73E4D9B-9B03-4DFB-98DD-F1BCF2394F61}"/>
    <dgm:cxn modelId="{377F8E88-2035-4A6B-BE9B-DF48B7562D39}" srcId="{AB91699F-A266-4805-A82C-E3B95676D114}" destId="{B3321EE6-35A4-47BC-A7BD-EE8B518662CB}" srcOrd="0" destOrd="0" parTransId="{DC907CCE-F5C2-41F9-88DE-0CF943E8EE64}" sibTransId="{F0A40209-22E4-41B6-A206-0F321BBF87FA}"/>
    <dgm:cxn modelId="{C3A1C1B1-1420-4A91-B94C-4C78D6F235AD}" type="presOf" srcId="{AB91699F-A266-4805-A82C-E3B95676D114}" destId="{08298CC8-5F9D-4CE8-883C-F51AF5854655}" srcOrd="0" destOrd="0" presId="urn:microsoft.com/office/officeart/2005/8/layout/hierarchy3"/>
    <dgm:cxn modelId="{A92462B4-7A9D-417B-B40D-7AFDAA400D9C}" type="presOf" srcId="{EB87106D-EC1C-49BD-82F4-ABD04ACD7E67}" destId="{E5287159-0F18-463E-A61E-A30EBFBCC2C5}" srcOrd="0" destOrd="0" presId="urn:microsoft.com/office/officeart/2005/8/layout/hierarchy3"/>
    <dgm:cxn modelId="{022520D1-ECD7-464D-8781-98EB5E429E2C}" type="presOf" srcId="{C393A49E-EBD3-4FE4-A09A-B8213F1D5411}" destId="{78AA4EE3-2C20-41A6-8D19-4E9F45933607}" srcOrd="0" destOrd="0" presId="urn:microsoft.com/office/officeart/2005/8/layout/hierarchy3"/>
    <dgm:cxn modelId="{8B8423FB-5891-4B1B-A358-07C4770A7BDE}" srcId="{AB91699F-A266-4805-A82C-E3B95676D114}" destId="{EB87106D-EC1C-49BD-82F4-ABD04ACD7E67}" srcOrd="1" destOrd="0" parTransId="{0B9A2040-631A-4AB8-843F-ADD6554C604F}" sibTransId="{78030F2C-576E-4A91-A979-28CCC0C29C76}"/>
    <dgm:cxn modelId="{456754FC-D9DB-4778-BAD1-1CDBF24A100E}" srcId="{AB91699F-A266-4805-A82C-E3B95676D114}" destId="{C393A49E-EBD3-4FE4-A09A-B8213F1D5411}" srcOrd="3" destOrd="0" parTransId="{7709BD00-7855-405B-A7F4-0C792301A950}" sibTransId="{B131892F-802F-4E98-AA5E-5300D6E82C77}"/>
    <dgm:cxn modelId="{596AE1CC-F9B1-4DC9-813A-E992AD6B74B1}" type="presParOf" srcId="{CD0DC3CE-DC40-4DBF-A629-40F73BC4C29A}" destId="{9CC2A091-F40D-4FCC-9FF4-C3AB5D595FF4}" srcOrd="0" destOrd="0" presId="urn:microsoft.com/office/officeart/2005/8/layout/hierarchy3"/>
    <dgm:cxn modelId="{582BD429-5FA2-4E8A-895D-7562D6C7CEFC}" type="presParOf" srcId="{9CC2A091-F40D-4FCC-9FF4-C3AB5D595FF4}" destId="{985D8043-571A-4725-A007-409C1281968E}" srcOrd="0" destOrd="0" presId="urn:microsoft.com/office/officeart/2005/8/layout/hierarchy3"/>
    <dgm:cxn modelId="{029EA7D7-50DA-4A5B-8AF9-F19225EC9F7A}" type="presParOf" srcId="{985D8043-571A-4725-A007-409C1281968E}" destId="{08298CC8-5F9D-4CE8-883C-F51AF5854655}" srcOrd="0" destOrd="0" presId="urn:microsoft.com/office/officeart/2005/8/layout/hierarchy3"/>
    <dgm:cxn modelId="{EB07F785-2B5F-4807-A452-30928164FFEB}" type="presParOf" srcId="{985D8043-571A-4725-A007-409C1281968E}" destId="{17ED88F5-8F2B-4736-A164-DDDD87200FD8}" srcOrd="1" destOrd="0" presId="urn:microsoft.com/office/officeart/2005/8/layout/hierarchy3"/>
    <dgm:cxn modelId="{ABFD1686-F0BC-412A-9C22-B72E2CE92D64}" type="presParOf" srcId="{9CC2A091-F40D-4FCC-9FF4-C3AB5D595FF4}" destId="{C029BE03-D832-4F03-A7E7-B3D250BD03F6}" srcOrd="1" destOrd="0" presId="urn:microsoft.com/office/officeart/2005/8/layout/hierarchy3"/>
    <dgm:cxn modelId="{5F5CFE36-D288-4D20-A034-E5CB21A62355}" type="presParOf" srcId="{C029BE03-D832-4F03-A7E7-B3D250BD03F6}" destId="{77CA32FB-5106-45E1-B0B7-F27D3C900F1E}" srcOrd="0" destOrd="0" presId="urn:microsoft.com/office/officeart/2005/8/layout/hierarchy3"/>
    <dgm:cxn modelId="{0AB391EF-FA82-4C96-BA07-98C7E47C428A}" type="presParOf" srcId="{C029BE03-D832-4F03-A7E7-B3D250BD03F6}" destId="{C5B71DA1-F022-4057-B4CD-CDA86E2FF95F}" srcOrd="1" destOrd="0" presId="urn:microsoft.com/office/officeart/2005/8/layout/hierarchy3"/>
    <dgm:cxn modelId="{77C9A042-2B4E-43F5-91E8-ECBD761AE5FB}" type="presParOf" srcId="{C029BE03-D832-4F03-A7E7-B3D250BD03F6}" destId="{E8FD4C6D-A8EE-4F0E-AD64-665B6EE7548F}" srcOrd="2" destOrd="0" presId="urn:microsoft.com/office/officeart/2005/8/layout/hierarchy3"/>
    <dgm:cxn modelId="{AD37C0E4-ACDA-429E-92BF-962318586CD9}" type="presParOf" srcId="{C029BE03-D832-4F03-A7E7-B3D250BD03F6}" destId="{E5287159-0F18-463E-A61E-A30EBFBCC2C5}" srcOrd="3" destOrd="0" presId="urn:microsoft.com/office/officeart/2005/8/layout/hierarchy3"/>
    <dgm:cxn modelId="{91B7F8DE-96B5-49F9-A414-CC8D531E1837}" type="presParOf" srcId="{C029BE03-D832-4F03-A7E7-B3D250BD03F6}" destId="{061799A1-7134-4336-B31C-6085EE66252F}" srcOrd="4" destOrd="0" presId="urn:microsoft.com/office/officeart/2005/8/layout/hierarchy3"/>
    <dgm:cxn modelId="{4A30850F-6575-45C3-BBED-BDE0B82DDE30}" type="presParOf" srcId="{C029BE03-D832-4F03-A7E7-B3D250BD03F6}" destId="{8AC3A873-6E95-4AE5-AA0B-885A4B1D276F}" srcOrd="5" destOrd="0" presId="urn:microsoft.com/office/officeart/2005/8/layout/hierarchy3"/>
    <dgm:cxn modelId="{C0C60845-6A89-4B59-94CF-FB4F2E474486}" type="presParOf" srcId="{C029BE03-D832-4F03-A7E7-B3D250BD03F6}" destId="{4A588176-6B07-4763-BC9F-F57B175127D4}" srcOrd="6" destOrd="0" presId="urn:microsoft.com/office/officeart/2005/8/layout/hierarchy3"/>
    <dgm:cxn modelId="{68B48A17-6DA1-4BAB-BAF8-1162288D6740}" type="presParOf" srcId="{C029BE03-D832-4F03-A7E7-B3D250BD03F6}" destId="{78AA4EE3-2C20-41A6-8D19-4E9F4593360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3837-CB1F-4BA4-9FBD-238F54D4DA08}">
      <dsp:nvSpPr>
        <dsp:cNvPr id="0" name=""/>
        <dsp:cNvSpPr/>
      </dsp:nvSpPr>
      <dsp:spPr>
        <a:xfrm>
          <a:off x="3478815" y="1287302"/>
          <a:ext cx="585981" cy="629930"/>
        </a:xfrm>
        <a:custGeom>
          <a:avLst/>
          <a:gdLst/>
          <a:ahLst/>
          <a:cxnLst/>
          <a:rect l="0" t="0" r="0" b="0"/>
          <a:pathLst>
            <a:path>
              <a:moveTo>
                <a:pt x="0" y="0"/>
              </a:moveTo>
              <a:lnTo>
                <a:pt x="292990" y="0"/>
              </a:lnTo>
              <a:lnTo>
                <a:pt x="292990" y="629930"/>
              </a:lnTo>
              <a:lnTo>
                <a:pt x="585981" y="62993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8ED05-071F-4BFD-8F6F-335397D75732}">
      <dsp:nvSpPr>
        <dsp:cNvPr id="0" name=""/>
        <dsp:cNvSpPr/>
      </dsp:nvSpPr>
      <dsp:spPr>
        <a:xfrm>
          <a:off x="3478815" y="446810"/>
          <a:ext cx="585981" cy="840491"/>
        </a:xfrm>
        <a:custGeom>
          <a:avLst/>
          <a:gdLst/>
          <a:ahLst/>
          <a:cxnLst/>
          <a:rect l="0" t="0" r="0" b="0"/>
          <a:pathLst>
            <a:path>
              <a:moveTo>
                <a:pt x="0" y="840491"/>
              </a:moveTo>
              <a:lnTo>
                <a:pt x="292990" y="840491"/>
              </a:lnTo>
              <a:lnTo>
                <a:pt x="292990" y="0"/>
              </a:lnTo>
              <a:lnTo>
                <a:pt x="585981"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CCFED-C095-4DB9-ACBF-45AC31BB3939}">
      <dsp:nvSpPr>
        <dsp:cNvPr id="0" name=""/>
        <dsp:cNvSpPr/>
      </dsp:nvSpPr>
      <dsp:spPr>
        <a:xfrm>
          <a:off x="443957" y="752996"/>
          <a:ext cx="3034857" cy="10686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Arial" panose="020B0604020202020204" pitchFamily="34" charset="0"/>
              <a:ea typeface="Calibri" panose="020F0502020204030204" pitchFamily="34" charset="0"/>
              <a:cs typeface="Times New Roman" panose="02020603050405020304" pitchFamily="18" charset="0"/>
            </a:rPr>
            <a:t>Il dépend de facteurs</a:t>
          </a:r>
          <a:r>
            <a:rPr lang="fr-FR" sz="2400" b="1" kern="1200" dirty="0">
              <a:latin typeface="Arial" panose="020B0604020202020204" pitchFamily="34" charset="0"/>
              <a:ea typeface="Calibri" panose="020F0502020204030204" pitchFamily="34" charset="0"/>
              <a:cs typeface="Times New Roman" panose="02020603050405020304" pitchFamily="18" charset="0"/>
            </a:rPr>
            <a:t> internes et externes</a:t>
          </a:r>
          <a:endParaRPr lang="fr-FR" sz="2400" b="1" kern="1200" dirty="0"/>
        </a:p>
      </dsp:txBody>
      <dsp:txXfrm>
        <a:off x="443957" y="752996"/>
        <a:ext cx="3034857" cy="1068610"/>
      </dsp:txXfrm>
    </dsp:sp>
    <dsp:sp modelId="{299F94F4-22C3-41A0-B89C-A29E81900489}">
      <dsp:nvSpPr>
        <dsp:cNvPr id="0" name=""/>
        <dsp:cNvSpPr/>
      </dsp:nvSpPr>
      <dsp:spPr>
        <a:xfrm>
          <a:off x="4064796" y="0"/>
          <a:ext cx="6513888" cy="89362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a:latin typeface="Arial" panose="020B0604020202020204" pitchFamily="34" charset="0"/>
              <a:ea typeface="Calibri" panose="020F0502020204030204" pitchFamily="34" charset="0"/>
              <a:cs typeface="Times New Roman" panose="02020603050405020304" pitchFamily="18" charset="0"/>
            </a:rPr>
            <a:t>Internes</a:t>
          </a:r>
          <a:r>
            <a:rPr lang="fr-FR" sz="2400" kern="1200">
              <a:latin typeface="Arial" panose="020B0604020202020204" pitchFamily="34" charset="0"/>
              <a:ea typeface="Calibri" panose="020F0502020204030204" pitchFamily="34" charset="0"/>
              <a:cs typeface="Times New Roman" panose="02020603050405020304" pitchFamily="18" charset="0"/>
            </a:rPr>
            <a:t> : satisfaction des salariés, conditions de travail, salaires, stress...</a:t>
          </a:r>
          <a:endParaRPr lang="fr-FR" sz="2400" kern="1200" dirty="0">
            <a:latin typeface="Arial" panose="020B0604020202020204" pitchFamily="34" charset="0"/>
            <a:ea typeface="Calibri" panose="020F0502020204030204" pitchFamily="34" charset="0"/>
            <a:cs typeface="Times New Roman" panose="02020603050405020304" pitchFamily="18" charset="0"/>
          </a:endParaRPr>
        </a:p>
      </dsp:txBody>
      <dsp:txXfrm>
        <a:off x="4064796" y="0"/>
        <a:ext cx="6513888" cy="893621"/>
      </dsp:txXfrm>
    </dsp:sp>
    <dsp:sp modelId="{4C940AB5-FF18-4631-B067-1268FE3B5A62}">
      <dsp:nvSpPr>
        <dsp:cNvPr id="0" name=""/>
        <dsp:cNvSpPr/>
      </dsp:nvSpPr>
      <dsp:spPr>
        <a:xfrm>
          <a:off x="4064796" y="1261202"/>
          <a:ext cx="6513888" cy="131206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Arial" panose="020B0604020202020204" pitchFamily="34" charset="0"/>
              <a:ea typeface="Calibri" panose="020F0502020204030204" pitchFamily="34" charset="0"/>
              <a:cs typeface="Times New Roman" panose="02020603050405020304" pitchFamily="18" charset="0"/>
            </a:rPr>
            <a:t>Externes</a:t>
          </a:r>
          <a:r>
            <a:rPr lang="fr-FR" sz="2400" kern="1200" dirty="0">
              <a:latin typeface="Arial" panose="020B0604020202020204" pitchFamily="34" charset="0"/>
              <a:ea typeface="Calibri" panose="020F0502020204030204" pitchFamily="34" charset="0"/>
              <a:cs typeface="Times New Roman" panose="02020603050405020304" pitchFamily="18" charset="0"/>
            </a:rPr>
            <a:t> : </a:t>
          </a:r>
          <a:r>
            <a:rPr lang="fr-FR" sz="2400" kern="1200">
              <a:latin typeface="Arial" panose="020B0604020202020204" pitchFamily="34" charset="0"/>
              <a:ea typeface="Calibri" panose="020F0502020204030204" pitchFamily="34" charset="0"/>
              <a:cs typeface="Times New Roman" panose="02020603050405020304" pitchFamily="18" charset="0"/>
            </a:rPr>
            <a:t>contexte économique et </a:t>
          </a:r>
          <a:r>
            <a:rPr lang="fr-FR" sz="2400" kern="1200" dirty="0">
              <a:latin typeface="Arial" panose="020B0604020202020204" pitchFamily="34" charset="0"/>
              <a:ea typeface="Calibri" panose="020F0502020204030204" pitchFamily="34" charset="0"/>
              <a:cs typeface="Times New Roman" panose="02020603050405020304" pitchFamily="18" charset="0"/>
            </a:rPr>
            <a:t>politique, chômage, inflation, consommation...</a:t>
          </a:r>
        </a:p>
      </dsp:txBody>
      <dsp:txXfrm>
        <a:off x="4064796" y="1261202"/>
        <a:ext cx="6513888" cy="1312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98CC8-5F9D-4CE8-883C-F51AF5854655}">
      <dsp:nvSpPr>
        <dsp:cNvPr id="0" name=""/>
        <dsp:cNvSpPr/>
      </dsp:nvSpPr>
      <dsp:spPr>
        <a:xfrm>
          <a:off x="14603" y="453233"/>
          <a:ext cx="7370225" cy="550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b="1" kern="1200" dirty="0">
              <a:effectLst/>
              <a:latin typeface="Arial" panose="020B0604020202020204" pitchFamily="34" charset="0"/>
              <a:ea typeface="Calibri" panose="020F0502020204030204" pitchFamily="34" charset="0"/>
              <a:cs typeface="Times New Roman" panose="02020603050405020304" pitchFamily="18" charset="0"/>
            </a:rPr>
            <a:t>Le climat social évolue constamment en fonction </a:t>
          </a:r>
          <a:endParaRPr lang="fr-FR" sz="2200" b="1" kern="1200" dirty="0"/>
        </a:p>
      </dsp:txBody>
      <dsp:txXfrm>
        <a:off x="30738" y="469368"/>
        <a:ext cx="7337955" cy="518636"/>
      </dsp:txXfrm>
    </dsp:sp>
    <dsp:sp modelId="{77CA32FB-5106-45E1-B0B7-F27D3C900F1E}">
      <dsp:nvSpPr>
        <dsp:cNvPr id="0" name=""/>
        <dsp:cNvSpPr/>
      </dsp:nvSpPr>
      <dsp:spPr>
        <a:xfrm>
          <a:off x="751625" y="1004139"/>
          <a:ext cx="723138" cy="755703"/>
        </a:xfrm>
        <a:custGeom>
          <a:avLst/>
          <a:gdLst/>
          <a:ahLst/>
          <a:cxnLst/>
          <a:rect l="0" t="0" r="0" b="0"/>
          <a:pathLst>
            <a:path>
              <a:moveTo>
                <a:pt x="0" y="0"/>
              </a:moveTo>
              <a:lnTo>
                <a:pt x="0" y="755703"/>
              </a:lnTo>
              <a:lnTo>
                <a:pt x="723138" y="7557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71DA1-F022-4057-B4CD-CDA86E2FF95F}">
      <dsp:nvSpPr>
        <dsp:cNvPr id="0" name=""/>
        <dsp:cNvSpPr/>
      </dsp:nvSpPr>
      <dsp:spPr>
        <a:xfrm>
          <a:off x="1474764" y="1271554"/>
          <a:ext cx="10414127" cy="97657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Des personnes</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 la situation personnelle ou professionnelle des personnes évolue et influence leurs attitudes et comportements. Les nouveaux salariés embauchés peuvent modifier les relations dans une équipe en les améliorant ou en les détériorant (importance des soft skills et des hard skills).</a:t>
          </a:r>
        </a:p>
      </dsp:txBody>
      <dsp:txXfrm>
        <a:off x="1503367" y="1300157"/>
        <a:ext cx="10356921" cy="919370"/>
      </dsp:txXfrm>
    </dsp:sp>
    <dsp:sp modelId="{E8FD4C6D-A8EE-4F0E-AD64-665B6EE7548F}">
      <dsp:nvSpPr>
        <dsp:cNvPr id="0" name=""/>
        <dsp:cNvSpPr/>
      </dsp:nvSpPr>
      <dsp:spPr>
        <a:xfrm>
          <a:off x="751625" y="1004139"/>
          <a:ext cx="723138" cy="1887321"/>
        </a:xfrm>
        <a:custGeom>
          <a:avLst/>
          <a:gdLst/>
          <a:ahLst/>
          <a:cxnLst/>
          <a:rect l="0" t="0" r="0" b="0"/>
          <a:pathLst>
            <a:path>
              <a:moveTo>
                <a:pt x="0" y="0"/>
              </a:moveTo>
              <a:lnTo>
                <a:pt x="0" y="1887321"/>
              </a:lnTo>
              <a:lnTo>
                <a:pt x="723138" y="188732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287159-0F18-463E-A61E-A30EBFBCC2C5}">
      <dsp:nvSpPr>
        <dsp:cNvPr id="0" name=""/>
        <dsp:cNvSpPr/>
      </dsp:nvSpPr>
      <dsp:spPr>
        <a:xfrm>
          <a:off x="1474764" y="2528392"/>
          <a:ext cx="10414127" cy="7261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Du contexte managérial</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 la qualité du management, les compétences ou incompétences des responsables, leurs qualités humaines et relationnelles, leur légitimité.</a:t>
          </a:r>
        </a:p>
      </dsp:txBody>
      <dsp:txXfrm>
        <a:off x="1496032" y="2549660"/>
        <a:ext cx="10371591" cy="683601"/>
      </dsp:txXfrm>
    </dsp:sp>
    <dsp:sp modelId="{061799A1-7134-4336-B31C-6085EE66252F}">
      <dsp:nvSpPr>
        <dsp:cNvPr id="0" name=""/>
        <dsp:cNvSpPr/>
      </dsp:nvSpPr>
      <dsp:spPr>
        <a:xfrm>
          <a:off x="751625" y="1004139"/>
          <a:ext cx="709241" cy="2840847"/>
        </a:xfrm>
        <a:custGeom>
          <a:avLst/>
          <a:gdLst/>
          <a:ahLst/>
          <a:cxnLst/>
          <a:rect l="0" t="0" r="0" b="0"/>
          <a:pathLst>
            <a:path>
              <a:moveTo>
                <a:pt x="0" y="0"/>
              </a:moveTo>
              <a:lnTo>
                <a:pt x="0" y="2840847"/>
              </a:lnTo>
              <a:lnTo>
                <a:pt x="709241" y="28408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3A873-6E95-4AE5-AA0B-885A4B1D276F}">
      <dsp:nvSpPr>
        <dsp:cNvPr id="0" name=""/>
        <dsp:cNvSpPr/>
      </dsp:nvSpPr>
      <dsp:spPr>
        <a:xfrm>
          <a:off x="1460867" y="3509098"/>
          <a:ext cx="10414127" cy="67177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Du contexte économique est social</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 la politique, la stratégie, les résultats ou performances économiques, la qualité des produits ou services… </a:t>
          </a:r>
        </a:p>
      </dsp:txBody>
      <dsp:txXfrm>
        <a:off x="1480543" y="3528774"/>
        <a:ext cx="10374775" cy="632425"/>
      </dsp:txXfrm>
    </dsp:sp>
    <dsp:sp modelId="{4A588176-6B07-4763-BC9F-F57B175127D4}">
      <dsp:nvSpPr>
        <dsp:cNvPr id="0" name=""/>
        <dsp:cNvSpPr/>
      </dsp:nvSpPr>
      <dsp:spPr>
        <a:xfrm>
          <a:off x="751625" y="1004139"/>
          <a:ext cx="723138" cy="3776306"/>
        </a:xfrm>
        <a:custGeom>
          <a:avLst/>
          <a:gdLst/>
          <a:ahLst/>
          <a:cxnLst/>
          <a:rect l="0" t="0" r="0" b="0"/>
          <a:pathLst>
            <a:path>
              <a:moveTo>
                <a:pt x="0" y="0"/>
              </a:moveTo>
              <a:lnTo>
                <a:pt x="0" y="3776306"/>
              </a:lnTo>
              <a:lnTo>
                <a:pt x="723138" y="37763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4EE3-2C20-41A6-8D19-4E9F45933607}">
      <dsp:nvSpPr>
        <dsp:cNvPr id="0" name=""/>
        <dsp:cNvSpPr/>
      </dsp:nvSpPr>
      <dsp:spPr>
        <a:xfrm>
          <a:off x="1474764" y="4448290"/>
          <a:ext cx="10414127" cy="6643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Calibri" panose="020F0502020204030204" pitchFamily="34" charset="0"/>
              <a:cs typeface="Times New Roman" panose="02020603050405020304" pitchFamily="18" charset="0"/>
            </a:rPr>
            <a:t>L’image de l’entreprise</a:t>
          </a:r>
          <a:r>
            <a:rPr lang="fr-FR" sz="1800" kern="1200" dirty="0">
              <a:effectLst/>
              <a:latin typeface="Arial" panose="020B0604020202020204" pitchFamily="34" charset="0"/>
              <a:ea typeface="Calibri" panose="020F0502020204030204" pitchFamily="34" charset="0"/>
              <a:cs typeface="Times New Roman" panose="02020603050405020304" pitchFamily="18" charset="0"/>
            </a:rPr>
            <a:t> : sa responsabilité sociale et sociétale influe sur l’adhésion du personnel au projet de l’entreprise et sur son degré d’investissement.</a:t>
          </a:r>
        </a:p>
      </dsp:txBody>
      <dsp:txXfrm>
        <a:off x="1494221" y="4467747"/>
        <a:ext cx="10375213" cy="62539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8601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03/01/2025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4178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98506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85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59310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2388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25067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0721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3774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154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27903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03/01/2025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3458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03/01/2025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8888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4425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010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03/01/2025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48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03/01/2025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239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03/01/2025</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33641556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76202"/>
            <a:ext cx="12015538" cy="539949"/>
          </a:xfrm>
        </p:spPr>
        <p:txBody>
          <a:bodyPr>
            <a:normAutofit/>
          </a:bodyPr>
          <a:lstStyle/>
          <a:p>
            <a:r>
              <a:rPr lang="fr-FR" sz="2600" b="1" dirty="0">
                <a:latin typeface="Arial" panose="020B0604020202020204" pitchFamily="34" charset="0"/>
                <a:cs typeface="Arial" panose="020B0604020202020204" pitchFamily="34" charset="0"/>
              </a:rPr>
              <a:t>Chap. 10  - Contribuer à la qualité des relations interpersonnelles</a:t>
            </a:r>
            <a:endParaRPr lang="fr-FR" sz="2600" dirty="0">
              <a:latin typeface="Arial" panose="020B0604020202020204" pitchFamily="34" charset="0"/>
              <a:cs typeface="Arial" panose="020B0604020202020204" pitchFamily="34" charset="0"/>
            </a:endParaRPr>
          </a:p>
        </p:txBody>
      </p:sp>
      <p:sp>
        <p:nvSpPr>
          <p:cNvPr id="5" name="Titre 1"/>
          <p:cNvSpPr txBox="1">
            <a:spLocks/>
          </p:cNvSpPr>
          <p:nvPr/>
        </p:nvSpPr>
        <p:spPr>
          <a:xfrm>
            <a:off x="0" y="637855"/>
            <a:ext cx="12015538" cy="53994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1. Évaluer le climat social de l’entreprise</a:t>
            </a:r>
            <a:endParaRPr lang="fr-FR" sz="32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226514" y="4785326"/>
            <a:ext cx="11716494" cy="1646605"/>
          </a:xfrm>
          <a:prstGeom prst="rect">
            <a:avLst/>
          </a:prstGeom>
        </p:spPr>
        <p:txBody>
          <a:bodyPr wrap="square">
            <a:spAutoFit/>
          </a:bodyPr>
          <a:lstStyle/>
          <a:p>
            <a:pPr algn="ctr">
              <a:spcBef>
                <a:spcPts val="600"/>
              </a:spcBef>
            </a:pPr>
            <a:r>
              <a:rPr lang="fr-FR" sz="2400" dirty="0">
                <a:latin typeface="Arial" panose="020B0604020202020204" pitchFamily="34" charset="0"/>
                <a:ea typeface="Calibri" panose="020F0502020204030204" pitchFamily="34" charset="0"/>
                <a:cs typeface="Times New Roman" panose="02020603050405020304" pitchFamily="18" charset="0"/>
              </a:rPr>
              <a:t>Le climat social influe sur </a:t>
            </a:r>
            <a:r>
              <a:rPr lang="fr-FR" sz="24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l'absentéisme, le turnover, les revendications</a:t>
            </a:r>
            <a:r>
              <a:rPr lang="fr-FR"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 </a:t>
            </a:r>
            <a:r>
              <a:rPr lang="fr-FR" sz="24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le recrutement de nouveaux collaborateurs, les démissions</a:t>
            </a:r>
            <a:r>
              <a:rPr lang="fr-FR"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 </a:t>
            </a:r>
          </a:p>
          <a:p>
            <a:pPr algn="ctr">
              <a:spcBef>
                <a:spcPts val="6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C’est un élément important pour les nouvelles générations qui recherchent un travail qui ait du sens dans une entreprise qui leur donne envie de s’y investir.</a:t>
            </a:r>
            <a:endParaRPr lang="fr-FR" sz="24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1753275405"/>
              </p:ext>
            </p:extLst>
          </p:nvPr>
        </p:nvGraphicFramePr>
        <p:xfrm>
          <a:off x="496446" y="1945392"/>
          <a:ext cx="11022643" cy="257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26514" y="1300106"/>
            <a:ext cx="11965486" cy="461665"/>
          </a:xfrm>
          <a:prstGeom prst="rect">
            <a:avLst/>
          </a:prstGeom>
        </p:spPr>
        <p:txBody>
          <a:bodyPr wrap="square">
            <a:spAutoFit/>
          </a:bodyPr>
          <a:lstStyle/>
          <a:p>
            <a:pPr algn="ctr">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 climat social désigne le niveau de satisfaction du personnel de l'entreprise. </a:t>
            </a:r>
          </a:p>
        </p:txBody>
      </p:sp>
    </p:spTree>
    <p:extLst>
      <p:ext uri="{BB962C8B-B14F-4D97-AF65-F5344CB8AC3E}">
        <p14:creationId xmlns:p14="http://schemas.microsoft.com/office/powerpoint/2010/main" val="40119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A00CCFED-C095-4DB9-ACBF-45AC31BB3939}"/>
                                            </p:graphicEl>
                                          </p:spTgt>
                                        </p:tgtEl>
                                        <p:attrNameLst>
                                          <p:attrName>style.visibility</p:attrName>
                                        </p:attrNameLst>
                                      </p:cBhvr>
                                      <p:to>
                                        <p:strVal val="visible"/>
                                      </p:to>
                                    </p:set>
                                    <p:animEffect transition="in" filter="wipe(up)">
                                      <p:cBhvr>
                                        <p:cTn id="7" dur="500"/>
                                        <p:tgtEl>
                                          <p:spTgt spid="4">
                                            <p:graphicEl>
                                              <a:dgm id="{A00CCFED-C095-4DB9-ACBF-45AC31BB39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4B48ED05-071F-4BFD-8F6F-335397D75732}"/>
                                            </p:graphicEl>
                                          </p:spTgt>
                                        </p:tgtEl>
                                        <p:attrNameLst>
                                          <p:attrName>style.visibility</p:attrName>
                                        </p:attrNameLst>
                                      </p:cBhvr>
                                      <p:to>
                                        <p:strVal val="visible"/>
                                      </p:to>
                                    </p:set>
                                    <p:animEffect transition="in" filter="wipe(up)">
                                      <p:cBhvr>
                                        <p:cTn id="12" dur="500"/>
                                        <p:tgtEl>
                                          <p:spTgt spid="4">
                                            <p:graphicEl>
                                              <a:dgm id="{4B48ED05-071F-4BFD-8F6F-335397D75732}"/>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299F94F4-22C3-41A0-B89C-A29E81900489}"/>
                                            </p:graphicEl>
                                          </p:spTgt>
                                        </p:tgtEl>
                                        <p:attrNameLst>
                                          <p:attrName>style.visibility</p:attrName>
                                        </p:attrNameLst>
                                      </p:cBhvr>
                                      <p:to>
                                        <p:strVal val="visible"/>
                                      </p:to>
                                    </p:set>
                                    <p:animEffect transition="in" filter="wipe(up)">
                                      <p:cBhvr>
                                        <p:cTn id="15" dur="500"/>
                                        <p:tgtEl>
                                          <p:spTgt spid="4">
                                            <p:graphicEl>
                                              <a:dgm id="{299F94F4-22C3-41A0-B89C-A29E819004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97E13837-CB1F-4BA4-9FBD-238F54D4DA08}"/>
                                            </p:graphicEl>
                                          </p:spTgt>
                                        </p:tgtEl>
                                        <p:attrNameLst>
                                          <p:attrName>style.visibility</p:attrName>
                                        </p:attrNameLst>
                                      </p:cBhvr>
                                      <p:to>
                                        <p:strVal val="visible"/>
                                      </p:to>
                                    </p:set>
                                    <p:animEffect transition="in" filter="wipe(up)">
                                      <p:cBhvr>
                                        <p:cTn id="20" dur="500"/>
                                        <p:tgtEl>
                                          <p:spTgt spid="4">
                                            <p:graphicEl>
                                              <a:dgm id="{97E13837-CB1F-4BA4-9FBD-238F54D4DA08}"/>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4C940AB5-FF18-4631-B067-1268FE3B5A62}"/>
                                            </p:graphicEl>
                                          </p:spTgt>
                                        </p:tgtEl>
                                        <p:attrNameLst>
                                          <p:attrName>style.visibility</p:attrName>
                                        </p:attrNameLst>
                                      </p:cBhvr>
                                      <p:to>
                                        <p:strVal val="visible"/>
                                      </p:to>
                                    </p:set>
                                    <p:animEffect transition="in" filter="wipe(up)">
                                      <p:cBhvr>
                                        <p:cTn id="23" dur="500"/>
                                        <p:tgtEl>
                                          <p:spTgt spid="4">
                                            <p:graphicEl>
                                              <a:dgm id="{4C940AB5-FF18-4631-B067-1268FE3B5A6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76202"/>
            <a:ext cx="12015538" cy="539949"/>
          </a:xfrm>
        </p:spPr>
        <p:txBody>
          <a:bodyPr>
            <a:normAutofit fontScale="90000"/>
          </a:bodyPr>
          <a:lstStyle/>
          <a:p>
            <a:r>
              <a:rPr lang="fr-FR" sz="3200" b="1" dirty="0">
                <a:latin typeface="Arial" panose="020B0604020202020204" pitchFamily="34" charset="0"/>
                <a:cs typeface="Arial" panose="020B0604020202020204" pitchFamily="34" charset="0"/>
              </a:rPr>
              <a:t>Chap. 10  - Contribuer à la qualité des relations interpersonnelles</a:t>
            </a:r>
            <a:endParaRPr lang="fr-FR" sz="3600" dirty="0">
              <a:latin typeface="Arial" panose="020B0604020202020204" pitchFamily="34" charset="0"/>
              <a:cs typeface="Arial" panose="020B0604020202020204" pitchFamily="34" charset="0"/>
            </a:endParaRPr>
          </a:p>
        </p:txBody>
      </p:sp>
      <p:sp>
        <p:nvSpPr>
          <p:cNvPr id="5" name="Titre 1"/>
          <p:cNvSpPr txBox="1">
            <a:spLocks/>
          </p:cNvSpPr>
          <p:nvPr/>
        </p:nvSpPr>
        <p:spPr>
          <a:xfrm>
            <a:off x="-1" y="547703"/>
            <a:ext cx="12015538" cy="53994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1. Évaluer le climat social de l’entreprise</a:t>
            </a:r>
            <a:endParaRPr lang="fr-FR" sz="3200" dirty="0">
              <a:solidFill>
                <a:srgbClr val="FFFF00"/>
              </a:solidFill>
              <a:latin typeface="Arial" panose="020B0604020202020204" pitchFamily="34" charset="0"/>
              <a:cs typeface="Arial" panose="020B0604020202020204" pitchFamily="34" charset="0"/>
            </a:endParaRPr>
          </a:p>
        </p:txBody>
      </p:sp>
      <p:graphicFrame>
        <p:nvGraphicFramePr>
          <p:cNvPr id="4" name="Diagramme 3">
            <a:extLst>
              <a:ext uri="{FF2B5EF4-FFF2-40B4-BE49-F238E27FC236}">
                <a16:creationId xmlns:a16="http://schemas.microsoft.com/office/drawing/2014/main" id="{E92CB77C-ED64-AB03-00D0-26754DFDD851}"/>
              </a:ext>
            </a:extLst>
          </p:cNvPr>
          <p:cNvGraphicFramePr/>
          <p:nvPr>
            <p:extLst>
              <p:ext uri="{D42A27DB-BD31-4B8C-83A1-F6EECF244321}">
                <p14:modId xmlns:p14="http://schemas.microsoft.com/office/powerpoint/2010/main" val="3660611110"/>
              </p:ext>
            </p:extLst>
          </p:nvPr>
        </p:nvGraphicFramePr>
        <p:xfrm>
          <a:off x="125925" y="1215962"/>
          <a:ext cx="11889611" cy="5565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174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08298CC8-5F9D-4CE8-883C-F51AF5854655}"/>
                                            </p:graphicEl>
                                          </p:spTgt>
                                        </p:tgtEl>
                                        <p:attrNameLst>
                                          <p:attrName>style.visibility</p:attrName>
                                        </p:attrNameLst>
                                      </p:cBhvr>
                                      <p:to>
                                        <p:strVal val="visible"/>
                                      </p:to>
                                    </p:set>
                                    <p:animEffect transition="in" filter="wipe(up)">
                                      <p:cBhvr>
                                        <p:cTn id="7" dur="500"/>
                                        <p:tgtEl>
                                          <p:spTgt spid="4">
                                            <p:graphicEl>
                                              <a:dgm id="{08298CC8-5F9D-4CE8-883C-F51AF58546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77CA32FB-5106-45E1-B0B7-F27D3C900F1E}"/>
                                            </p:graphicEl>
                                          </p:spTgt>
                                        </p:tgtEl>
                                        <p:attrNameLst>
                                          <p:attrName>style.visibility</p:attrName>
                                        </p:attrNameLst>
                                      </p:cBhvr>
                                      <p:to>
                                        <p:strVal val="visible"/>
                                      </p:to>
                                    </p:set>
                                    <p:animEffect transition="in" filter="wipe(up)">
                                      <p:cBhvr>
                                        <p:cTn id="12" dur="500"/>
                                        <p:tgtEl>
                                          <p:spTgt spid="4">
                                            <p:graphicEl>
                                              <a:dgm id="{77CA32FB-5106-45E1-B0B7-F27D3C900F1E}"/>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C5B71DA1-F022-4057-B4CD-CDA86E2FF95F}"/>
                                            </p:graphicEl>
                                          </p:spTgt>
                                        </p:tgtEl>
                                        <p:attrNameLst>
                                          <p:attrName>style.visibility</p:attrName>
                                        </p:attrNameLst>
                                      </p:cBhvr>
                                      <p:to>
                                        <p:strVal val="visible"/>
                                      </p:to>
                                    </p:set>
                                    <p:animEffect transition="in" filter="wipe(up)">
                                      <p:cBhvr>
                                        <p:cTn id="15" dur="500"/>
                                        <p:tgtEl>
                                          <p:spTgt spid="4">
                                            <p:graphicEl>
                                              <a:dgm id="{C5B71DA1-F022-4057-B4CD-CDA86E2FF95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E8FD4C6D-A8EE-4F0E-AD64-665B6EE7548F}"/>
                                            </p:graphicEl>
                                          </p:spTgt>
                                        </p:tgtEl>
                                        <p:attrNameLst>
                                          <p:attrName>style.visibility</p:attrName>
                                        </p:attrNameLst>
                                      </p:cBhvr>
                                      <p:to>
                                        <p:strVal val="visible"/>
                                      </p:to>
                                    </p:set>
                                    <p:animEffect transition="in" filter="wipe(up)">
                                      <p:cBhvr>
                                        <p:cTn id="20" dur="500"/>
                                        <p:tgtEl>
                                          <p:spTgt spid="4">
                                            <p:graphicEl>
                                              <a:dgm id="{E8FD4C6D-A8EE-4F0E-AD64-665B6EE7548F}"/>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E5287159-0F18-463E-A61E-A30EBFBCC2C5}"/>
                                            </p:graphicEl>
                                          </p:spTgt>
                                        </p:tgtEl>
                                        <p:attrNameLst>
                                          <p:attrName>style.visibility</p:attrName>
                                        </p:attrNameLst>
                                      </p:cBhvr>
                                      <p:to>
                                        <p:strVal val="visible"/>
                                      </p:to>
                                    </p:set>
                                    <p:animEffect transition="in" filter="wipe(up)">
                                      <p:cBhvr>
                                        <p:cTn id="23" dur="500"/>
                                        <p:tgtEl>
                                          <p:spTgt spid="4">
                                            <p:graphicEl>
                                              <a:dgm id="{E5287159-0F18-463E-A61E-A30EBFBCC2C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061799A1-7134-4336-B31C-6085EE66252F}"/>
                                            </p:graphicEl>
                                          </p:spTgt>
                                        </p:tgtEl>
                                        <p:attrNameLst>
                                          <p:attrName>style.visibility</p:attrName>
                                        </p:attrNameLst>
                                      </p:cBhvr>
                                      <p:to>
                                        <p:strVal val="visible"/>
                                      </p:to>
                                    </p:set>
                                    <p:animEffect transition="in" filter="wipe(up)">
                                      <p:cBhvr>
                                        <p:cTn id="28" dur="500"/>
                                        <p:tgtEl>
                                          <p:spTgt spid="4">
                                            <p:graphicEl>
                                              <a:dgm id="{061799A1-7134-4336-B31C-6085EE66252F}"/>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8AC3A873-6E95-4AE5-AA0B-885A4B1D276F}"/>
                                            </p:graphicEl>
                                          </p:spTgt>
                                        </p:tgtEl>
                                        <p:attrNameLst>
                                          <p:attrName>style.visibility</p:attrName>
                                        </p:attrNameLst>
                                      </p:cBhvr>
                                      <p:to>
                                        <p:strVal val="visible"/>
                                      </p:to>
                                    </p:set>
                                    <p:animEffect transition="in" filter="wipe(up)">
                                      <p:cBhvr>
                                        <p:cTn id="31" dur="500"/>
                                        <p:tgtEl>
                                          <p:spTgt spid="4">
                                            <p:graphicEl>
                                              <a:dgm id="{8AC3A873-6E95-4AE5-AA0B-885A4B1D276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4A588176-6B07-4763-BC9F-F57B175127D4}"/>
                                            </p:graphicEl>
                                          </p:spTgt>
                                        </p:tgtEl>
                                        <p:attrNameLst>
                                          <p:attrName>style.visibility</p:attrName>
                                        </p:attrNameLst>
                                      </p:cBhvr>
                                      <p:to>
                                        <p:strVal val="visible"/>
                                      </p:to>
                                    </p:set>
                                    <p:animEffect transition="in" filter="wipe(up)">
                                      <p:cBhvr>
                                        <p:cTn id="36" dur="500"/>
                                        <p:tgtEl>
                                          <p:spTgt spid="4">
                                            <p:graphicEl>
                                              <a:dgm id="{4A588176-6B07-4763-BC9F-F57B175127D4}"/>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78AA4EE3-2C20-41A6-8D19-4E9F45933607}"/>
                                            </p:graphicEl>
                                          </p:spTgt>
                                        </p:tgtEl>
                                        <p:attrNameLst>
                                          <p:attrName>style.visibility</p:attrName>
                                        </p:attrNameLst>
                                      </p:cBhvr>
                                      <p:to>
                                        <p:strVal val="visible"/>
                                      </p:to>
                                    </p:set>
                                    <p:animEffect transition="in" filter="wipe(up)">
                                      <p:cBhvr>
                                        <p:cTn id="39" dur="500"/>
                                        <p:tgtEl>
                                          <p:spTgt spid="4">
                                            <p:graphicEl>
                                              <a:dgm id="{78AA4EE3-2C20-41A6-8D19-4E9F459336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76202"/>
            <a:ext cx="12015538" cy="539949"/>
          </a:xfrm>
        </p:spPr>
        <p:txBody>
          <a:bodyPr>
            <a:normAutofit fontScale="90000"/>
          </a:bodyPr>
          <a:lstStyle/>
          <a:p>
            <a:r>
              <a:rPr lang="fr-FR" sz="3200" b="1" dirty="0">
                <a:latin typeface="Arial" panose="020B0604020202020204" pitchFamily="34" charset="0"/>
                <a:cs typeface="Arial" panose="020B0604020202020204" pitchFamily="34" charset="0"/>
              </a:rPr>
              <a:t>Chap. 10  - Contribuer à la qualité des relations interpersonnelles</a:t>
            </a:r>
            <a:endParaRPr lang="fr-FR" sz="3600" dirty="0">
              <a:latin typeface="Arial" panose="020B0604020202020204" pitchFamily="34" charset="0"/>
              <a:cs typeface="Arial" panose="020B0604020202020204" pitchFamily="34" charset="0"/>
            </a:endParaRPr>
          </a:p>
        </p:txBody>
      </p:sp>
      <p:sp>
        <p:nvSpPr>
          <p:cNvPr id="5" name="Titre 1"/>
          <p:cNvSpPr txBox="1">
            <a:spLocks/>
          </p:cNvSpPr>
          <p:nvPr/>
        </p:nvSpPr>
        <p:spPr>
          <a:xfrm>
            <a:off x="0" y="637855"/>
            <a:ext cx="12015538" cy="53994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1. Évaluer le climat social de l’entreprise</a:t>
            </a:r>
            <a:endParaRPr lang="fr-FR" sz="32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215293" y="2487830"/>
            <a:ext cx="11464505" cy="3539430"/>
          </a:xfrm>
          <a:prstGeom prst="rect">
            <a:avLst/>
          </a:prstGeom>
        </p:spPr>
        <p:txBody>
          <a:bodyPr wrap="square">
            <a:spAutoFit/>
          </a:bodyPr>
          <a:lstStyle/>
          <a:p>
            <a:pPr algn="ctr">
              <a:spcBef>
                <a:spcPts val="1800"/>
              </a:spcBef>
              <a:spcAft>
                <a:spcPts val="0"/>
              </a:spcAft>
            </a:pPr>
            <a:r>
              <a:rPr lang="fr-FR" sz="2300" dirty="0">
                <a:latin typeface="Arial" panose="020B0604020202020204" pitchFamily="34" charset="0"/>
                <a:ea typeface="Calibri" panose="020F0502020204030204" pitchFamily="34" charset="0"/>
                <a:cs typeface="Times New Roman" panose="02020603050405020304" pitchFamily="18" charset="0"/>
              </a:rPr>
              <a:t>Mesurer le climat social consiste à étudier la perception qu'ont les salariés de la vie </a:t>
            </a:r>
            <a:r>
              <a:rPr lang="fr-FR" sz="2300" b="1" dirty="0">
                <a:latin typeface="Arial" panose="020B0604020202020204" pitchFamily="34" charset="0"/>
                <a:ea typeface="Calibri" panose="020F0502020204030204" pitchFamily="34" charset="0"/>
                <a:cs typeface="Times New Roman" panose="02020603050405020304" pitchFamily="18" charset="0"/>
              </a:rPr>
              <a:t>sociale</a:t>
            </a:r>
            <a:r>
              <a:rPr lang="fr-FR" sz="2300" dirty="0">
                <a:latin typeface="Arial" panose="020B0604020202020204" pitchFamily="34" charset="0"/>
                <a:ea typeface="Calibri" panose="020F0502020204030204" pitchFamily="34" charset="0"/>
                <a:cs typeface="Times New Roman" panose="02020603050405020304" pitchFamily="18" charset="0"/>
              </a:rPr>
              <a:t> de l’entreprise. </a:t>
            </a:r>
          </a:p>
          <a:p>
            <a:pPr algn="just">
              <a:spcBef>
                <a:spcPts val="2400"/>
              </a:spcBef>
              <a:spcAft>
                <a:spcPts val="0"/>
              </a:spcAft>
            </a:pPr>
            <a:r>
              <a:rPr lang="fr-FR" sz="2300" dirty="0">
                <a:latin typeface="Arial" panose="020B0604020202020204" pitchFamily="34" charset="0"/>
                <a:ea typeface="Calibri" panose="020F0502020204030204" pitchFamily="34" charset="0"/>
                <a:cs typeface="Times New Roman" panose="02020603050405020304" pitchFamily="18" charset="0"/>
              </a:rPr>
              <a:t>L’étude concernera plus particulièrement les sujets liés aux ressources humaines et managériales, tels que </a:t>
            </a:r>
            <a:r>
              <a:rPr lang="fr-FR" sz="23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l'implication des salariés, la charge de stress, la qualité du management, la politique de rémunération, la communication interne, la sécurité au travail, les conditions de travail, etc</a:t>
            </a:r>
            <a:r>
              <a:rPr lang="fr-FR" sz="2300" dirty="0">
                <a:solidFill>
                  <a:srgbClr val="00B0F0"/>
                </a:solidFill>
                <a:latin typeface="Arial" panose="020B0604020202020204" pitchFamily="34" charset="0"/>
                <a:ea typeface="Calibri" panose="020F0502020204030204" pitchFamily="34" charset="0"/>
                <a:cs typeface="Times New Roman" panose="02020603050405020304" pitchFamily="18" charset="0"/>
              </a:rPr>
              <a:t>.</a:t>
            </a:r>
          </a:p>
          <a:p>
            <a:pPr algn="ctr">
              <a:spcBef>
                <a:spcPts val="2400"/>
              </a:spcBef>
              <a:spcAft>
                <a:spcPts val="0"/>
              </a:spcAft>
            </a:pPr>
            <a:r>
              <a:rPr lang="fr-FR" sz="2300" dirty="0">
                <a:latin typeface="Arial" panose="020B0604020202020204" pitchFamily="34" charset="0"/>
                <a:ea typeface="Calibri" panose="020F0502020204030204" pitchFamily="34" charset="0"/>
                <a:cs typeface="Times New Roman" panose="02020603050405020304" pitchFamily="18" charset="0"/>
              </a:rPr>
              <a:t>Le diagnostic du climat social va aider la direction, dans l'amélioration de sa gouvernance, de son management et de sa conduite.</a:t>
            </a:r>
          </a:p>
        </p:txBody>
      </p:sp>
      <p:sp>
        <p:nvSpPr>
          <p:cNvPr id="6" name="ZoneTexte 5">
            <a:extLst>
              <a:ext uri="{FF2B5EF4-FFF2-40B4-BE49-F238E27FC236}">
                <a16:creationId xmlns:a16="http://schemas.microsoft.com/office/drawing/2014/main" id="{2C358932-D209-E6AA-5796-D544247328D6}"/>
              </a:ext>
            </a:extLst>
          </p:cNvPr>
          <p:cNvSpPr txBox="1"/>
          <p:nvPr/>
        </p:nvSpPr>
        <p:spPr>
          <a:xfrm>
            <a:off x="63922" y="1310443"/>
            <a:ext cx="6160282" cy="523220"/>
          </a:xfrm>
          <a:prstGeom prst="rect">
            <a:avLst/>
          </a:prstGeom>
          <a:noFill/>
        </p:spPr>
        <p:txBody>
          <a:bodyPr wrap="square">
            <a:spAutoFit/>
          </a:bodyPr>
          <a:lstStyle/>
          <a:p>
            <a:pPr algn="just">
              <a:spcBef>
                <a:spcPts val="1200"/>
              </a:spcBef>
              <a:spcAft>
                <a:spcPts val="6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1.1. Objectif du climat social</a:t>
            </a:r>
          </a:p>
        </p:txBody>
      </p:sp>
    </p:spTree>
    <p:extLst>
      <p:ext uri="{BB962C8B-B14F-4D97-AF65-F5344CB8AC3E}">
        <p14:creationId xmlns:p14="http://schemas.microsoft.com/office/powerpoint/2010/main" val="18464537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76202"/>
            <a:ext cx="12015538" cy="539949"/>
          </a:xfrm>
        </p:spPr>
        <p:txBody>
          <a:bodyPr>
            <a:normAutofit fontScale="90000"/>
          </a:bodyPr>
          <a:lstStyle/>
          <a:p>
            <a:r>
              <a:rPr lang="fr-FR" sz="3200" b="1" dirty="0">
                <a:latin typeface="Arial" panose="020B0604020202020204" pitchFamily="34" charset="0"/>
                <a:cs typeface="Arial" panose="020B0604020202020204" pitchFamily="34" charset="0"/>
              </a:rPr>
              <a:t>Chap. 10  - Contribuer à la qualité des relations interpersonnelles</a:t>
            </a:r>
            <a:endParaRPr lang="fr-FR" sz="3600" dirty="0">
              <a:latin typeface="Arial" panose="020B0604020202020204" pitchFamily="34" charset="0"/>
              <a:cs typeface="Arial" panose="020B0604020202020204" pitchFamily="34" charset="0"/>
            </a:endParaRPr>
          </a:p>
        </p:txBody>
      </p:sp>
      <p:sp>
        <p:nvSpPr>
          <p:cNvPr id="5" name="Titre 1"/>
          <p:cNvSpPr txBox="1">
            <a:spLocks/>
          </p:cNvSpPr>
          <p:nvPr/>
        </p:nvSpPr>
        <p:spPr>
          <a:xfrm>
            <a:off x="0" y="637855"/>
            <a:ext cx="12015538" cy="53994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1. Évaluer le climat social de l’entreprise</a:t>
            </a:r>
            <a:endParaRPr lang="fr-FR" sz="32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46566" y="2303335"/>
            <a:ext cx="8009688" cy="3277820"/>
          </a:xfrm>
          <a:prstGeom prst="rect">
            <a:avLst/>
          </a:prstGeom>
        </p:spPr>
        <p:txBody>
          <a:bodyPr wrap="square">
            <a:spAutoFit/>
          </a:bodyPr>
          <a:lstStyle/>
          <a:p>
            <a:pPr marL="534988" algn="ctr">
              <a:spcBef>
                <a:spcPts val="18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 climat social est évalué à l’aide </a:t>
            </a:r>
            <a:r>
              <a:rPr lang="fr-FR" sz="2400" b="1" dirty="0">
                <a:solidFill>
                  <a:srgbClr val="92D050"/>
                </a:solidFill>
                <a:latin typeface="Arial" panose="020B0604020202020204" pitchFamily="34" charset="0"/>
                <a:ea typeface="Calibri" panose="020F0502020204030204" pitchFamily="34" charset="0"/>
                <a:cs typeface="Times New Roman" panose="02020603050405020304" pitchFamily="18" charset="0"/>
              </a:rPr>
              <a:t>d’indicateurs et d’enquêtes</a:t>
            </a:r>
            <a:r>
              <a:rPr lang="fr-FR" sz="2400" dirty="0">
                <a:latin typeface="Arial" panose="020B0604020202020204" pitchFamily="34" charset="0"/>
                <a:ea typeface="Calibri" panose="020F0502020204030204" pitchFamily="34" charset="0"/>
                <a:cs typeface="Times New Roman" panose="02020603050405020304" pitchFamily="18" charset="0"/>
              </a:rPr>
              <a:t> qui vont synthétiser dans un tableau de bord social qui permet de suivre les évolutions. </a:t>
            </a:r>
          </a:p>
          <a:p>
            <a:pPr marL="534988" algn="just">
              <a:spcBef>
                <a:spcPts val="18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=&gt; Un baromètre social est un questionnaire qui est transmis de manière anonyme et confidentielle à l'ensemble ou partie des collaborateurs afin de mesurer leur perception sur tel ou tel aspect de la vie sociale ou de la politique de leur société.</a:t>
            </a:r>
          </a:p>
        </p:txBody>
      </p:sp>
      <p:sp>
        <p:nvSpPr>
          <p:cNvPr id="6" name="ZoneTexte 5">
            <a:extLst>
              <a:ext uri="{FF2B5EF4-FFF2-40B4-BE49-F238E27FC236}">
                <a16:creationId xmlns:a16="http://schemas.microsoft.com/office/drawing/2014/main" id="{ADE27968-F56A-9278-1DBF-30FF448C55D6}"/>
              </a:ext>
            </a:extLst>
          </p:cNvPr>
          <p:cNvSpPr txBox="1"/>
          <p:nvPr/>
        </p:nvSpPr>
        <p:spPr>
          <a:xfrm>
            <a:off x="89924" y="1288775"/>
            <a:ext cx="6160282" cy="523220"/>
          </a:xfrm>
          <a:prstGeom prst="rect">
            <a:avLst/>
          </a:prstGeom>
          <a:noFill/>
        </p:spPr>
        <p:txBody>
          <a:bodyPr wrap="square">
            <a:spAutoFit/>
          </a:bodyPr>
          <a:lstStyle/>
          <a:p>
            <a:pPr algn="just">
              <a:spcBef>
                <a:spcPts val="1200"/>
              </a:spcBef>
              <a:spcAft>
                <a:spcPts val="6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1.2.  Mesure du climat social</a:t>
            </a:r>
          </a:p>
        </p:txBody>
      </p:sp>
      <p:pic>
        <p:nvPicPr>
          <p:cNvPr id="7" name="Image 6" descr="Une image contenant horloge, capture d’écran&#10;&#10;Description générée automatiquement">
            <a:extLst>
              <a:ext uri="{FF2B5EF4-FFF2-40B4-BE49-F238E27FC236}">
                <a16:creationId xmlns:a16="http://schemas.microsoft.com/office/drawing/2014/main" id="{4956AF5C-822B-287D-D0DA-5BB519135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301" y="2856997"/>
            <a:ext cx="3443313" cy="1924064"/>
          </a:xfrm>
          <a:prstGeom prst="rect">
            <a:avLst/>
          </a:prstGeom>
        </p:spPr>
      </p:pic>
    </p:spTree>
    <p:extLst>
      <p:ext uri="{BB962C8B-B14F-4D97-AF65-F5344CB8AC3E}">
        <p14:creationId xmlns:p14="http://schemas.microsoft.com/office/powerpoint/2010/main" val="33694785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12015538" cy="53994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FFFF00"/>
                </a:solidFill>
                <a:latin typeface="Arial" panose="020B0604020202020204" pitchFamily="34" charset="0"/>
                <a:cs typeface="Arial" panose="020B0604020202020204" pitchFamily="34" charset="0"/>
              </a:rPr>
              <a:t>1. Évaluer le climat social de l’entreprise</a:t>
            </a:r>
            <a:endParaRPr lang="fr-FR" sz="32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641899" y="1599322"/>
            <a:ext cx="12261679" cy="830997"/>
          </a:xfrm>
          <a:prstGeom prst="rect">
            <a:avLst/>
          </a:prstGeom>
        </p:spPr>
        <p:txBody>
          <a:bodyPr wrap="square">
            <a:spAutoFit/>
          </a:bodyPr>
          <a:lstStyle/>
          <a:p>
            <a:pPr marL="715963" algn="ctr">
              <a:spcBef>
                <a:spcPts val="18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Les thèmes suivants contribuent au climat social et justifient la création d’indicateurs destinés à évaluer la satisfaction des salariés et son évolution.</a:t>
            </a:r>
          </a:p>
        </p:txBody>
      </p:sp>
      <p:graphicFrame>
        <p:nvGraphicFramePr>
          <p:cNvPr id="6" name="Tableau 5"/>
          <p:cNvGraphicFramePr>
            <a:graphicFrameLocks noGrp="1"/>
          </p:cNvGraphicFramePr>
          <p:nvPr>
            <p:extLst>
              <p:ext uri="{D42A27DB-BD31-4B8C-83A1-F6EECF244321}">
                <p14:modId xmlns:p14="http://schemas.microsoft.com/office/powerpoint/2010/main" val="591074476"/>
              </p:ext>
            </p:extLst>
          </p:nvPr>
        </p:nvGraphicFramePr>
        <p:xfrm>
          <a:off x="459827" y="2894565"/>
          <a:ext cx="11159953" cy="3111560"/>
        </p:xfrm>
        <a:graphic>
          <a:graphicData uri="http://schemas.openxmlformats.org/drawingml/2006/table">
            <a:tbl>
              <a:tblPr firstRow="1" firstCol="1" bandRow="1">
                <a:tableStyleId>{69CF1AB2-1976-4502-BF36-3FF5EA218861}</a:tableStyleId>
              </a:tblPr>
              <a:tblGrid>
                <a:gridCol w="5305973">
                  <a:extLst>
                    <a:ext uri="{9D8B030D-6E8A-4147-A177-3AD203B41FA5}">
                      <a16:colId xmlns:a16="http://schemas.microsoft.com/office/drawing/2014/main" val="3712532275"/>
                    </a:ext>
                  </a:extLst>
                </a:gridCol>
                <a:gridCol w="5853980">
                  <a:extLst>
                    <a:ext uri="{9D8B030D-6E8A-4147-A177-3AD203B41FA5}">
                      <a16:colId xmlns:a16="http://schemas.microsoft.com/office/drawing/2014/main" val="2972674021"/>
                    </a:ext>
                  </a:extLst>
                </a:gridCol>
              </a:tblGrid>
              <a:tr h="504242">
                <a:tc gridSpan="2">
                  <a:txBody>
                    <a:bodyPr/>
                    <a:lstStyle/>
                    <a:p>
                      <a:pPr algn="ctr">
                        <a:spcBef>
                          <a:spcPts val="600"/>
                        </a:spcBef>
                        <a:spcAft>
                          <a:spcPts val="0"/>
                        </a:spcAft>
                      </a:pPr>
                      <a:r>
                        <a:rPr lang="fr-FR" sz="2400" dirty="0">
                          <a:effectLst/>
                          <a:latin typeface="Arial" panose="020B0604020202020204" pitchFamily="34" charset="0"/>
                          <a:cs typeface="Arial" panose="020B0604020202020204" pitchFamily="34" charset="0"/>
                        </a:rPr>
                        <a:t>Thèmes d’évaluation</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3785109781"/>
                  </a:ext>
                </a:extLst>
              </a:tr>
              <a:tr h="434553">
                <a:tc>
                  <a:txBody>
                    <a:bodyPr/>
                    <a:lstStyle/>
                    <a:p>
                      <a:pPr algn="just">
                        <a:spcBef>
                          <a:spcPts val="300"/>
                        </a:spcBef>
                        <a:spcAft>
                          <a:spcPts val="300"/>
                        </a:spcAft>
                      </a:pPr>
                      <a:r>
                        <a:rPr lang="fr-FR" sz="2000" dirty="0">
                          <a:effectLst/>
                          <a:latin typeface="Arial" panose="020B0604020202020204" pitchFamily="34" charset="0"/>
                          <a:cs typeface="Arial" panose="020B0604020202020204" pitchFamily="34" charset="0"/>
                        </a:rPr>
                        <a:t>Politique de rémunération</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300"/>
                        </a:spcBef>
                        <a:spcAft>
                          <a:spcPts val="300"/>
                        </a:spcAft>
                      </a:pPr>
                      <a:r>
                        <a:rPr lang="fr-FR" sz="2000" b="1" dirty="0">
                          <a:effectLst/>
                          <a:latin typeface="Arial" panose="020B0604020202020204" pitchFamily="34" charset="0"/>
                          <a:cs typeface="Arial" panose="020B0604020202020204" pitchFamily="34" charset="0"/>
                        </a:rPr>
                        <a:t>Reconnaissance</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83012183"/>
                  </a:ext>
                </a:extLst>
              </a:tr>
              <a:tr h="434553">
                <a:tc>
                  <a:txBody>
                    <a:bodyPr/>
                    <a:lstStyle/>
                    <a:p>
                      <a:pPr algn="just">
                        <a:spcBef>
                          <a:spcPts val="300"/>
                        </a:spcBef>
                        <a:spcAft>
                          <a:spcPts val="300"/>
                        </a:spcAft>
                      </a:pPr>
                      <a:r>
                        <a:rPr lang="fr-FR" sz="2000" dirty="0">
                          <a:effectLst/>
                          <a:latin typeface="Arial" panose="020B0604020202020204" pitchFamily="34" charset="0"/>
                          <a:cs typeface="Arial" panose="020B0604020202020204" pitchFamily="34" charset="0"/>
                        </a:rPr>
                        <a:t>Politique de formation professionnelle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300"/>
                        </a:spcBef>
                        <a:spcAft>
                          <a:spcPts val="300"/>
                        </a:spcAft>
                      </a:pPr>
                      <a:r>
                        <a:rPr lang="fr-FR" sz="2000" b="1" dirty="0">
                          <a:effectLst/>
                          <a:latin typeface="Arial" panose="020B0604020202020204" pitchFamily="34" charset="0"/>
                          <a:cs typeface="Arial" panose="020B0604020202020204" pitchFamily="34" charset="0"/>
                        </a:rPr>
                        <a:t>Implication et engagement des salariés</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17780753"/>
                  </a:ext>
                </a:extLst>
              </a:tr>
              <a:tr h="434553">
                <a:tc>
                  <a:txBody>
                    <a:bodyPr/>
                    <a:lstStyle/>
                    <a:p>
                      <a:pPr algn="just">
                        <a:spcBef>
                          <a:spcPts val="300"/>
                        </a:spcBef>
                        <a:spcAft>
                          <a:spcPts val="300"/>
                        </a:spcAft>
                      </a:pPr>
                      <a:r>
                        <a:rPr lang="fr-FR" sz="2000" dirty="0">
                          <a:effectLst/>
                          <a:latin typeface="Arial" panose="020B0604020202020204" pitchFamily="34" charset="0"/>
                          <a:cs typeface="Arial" panose="020B0604020202020204" pitchFamily="34" charset="0"/>
                        </a:rPr>
                        <a:t>Gestion des compétences et des carrières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300"/>
                        </a:spcBef>
                        <a:spcAft>
                          <a:spcPts val="300"/>
                        </a:spcAft>
                      </a:pPr>
                      <a:r>
                        <a:rPr lang="fr-FR" sz="2000" b="1" dirty="0">
                          <a:effectLst/>
                          <a:latin typeface="Arial" panose="020B0604020202020204" pitchFamily="34" charset="0"/>
                          <a:cs typeface="Arial" panose="020B0604020202020204" pitchFamily="34" charset="0"/>
                        </a:rPr>
                        <a:t>Responsabilité sociale de l'entreprise</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6163557"/>
                  </a:ext>
                </a:extLst>
              </a:tr>
              <a:tr h="434553">
                <a:tc>
                  <a:txBody>
                    <a:bodyPr/>
                    <a:lstStyle/>
                    <a:p>
                      <a:pPr algn="just">
                        <a:spcBef>
                          <a:spcPts val="300"/>
                        </a:spcBef>
                        <a:spcAft>
                          <a:spcPts val="300"/>
                        </a:spcAft>
                      </a:pPr>
                      <a:r>
                        <a:rPr lang="fr-FR" sz="2000" dirty="0">
                          <a:effectLst/>
                          <a:latin typeface="Arial" panose="020B0604020202020204" pitchFamily="34" charset="0"/>
                          <a:cs typeface="Arial" panose="020B0604020202020204" pitchFamily="34" charset="0"/>
                        </a:rPr>
                        <a:t>Mesure du stress au travail</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300"/>
                        </a:spcBef>
                        <a:spcAft>
                          <a:spcPts val="300"/>
                        </a:spcAft>
                      </a:pPr>
                      <a:r>
                        <a:rPr lang="fr-FR" sz="2000" b="1" dirty="0">
                          <a:effectLst/>
                          <a:latin typeface="Arial" panose="020B0604020202020204" pitchFamily="34" charset="0"/>
                          <a:cs typeface="Arial" panose="020B0604020202020204" pitchFamily="34" charset="0"/>
                        </a:rPr>
                        <a:t>Qualité et niveau du management</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5683011"/>
                  </a:ext>
                </a:extLst>
              </a:tr>
              <a:tr h="434553">
                <a:tc>
                  <a:txBody>
                    <a:bodyPr/>
                    <a:lstStyle/>
                    <a:p>
                      <a:pPr algn="just">
                        <a:spcBef>
                          <a:spcPts val="300"/>
                        </a:spcBef>
                        <a:spcAft>
                          <a:spcPts val="300"/>
                        </a:spcAft>
                      </a:pPr>
                      <a:r>
                        <a:rPr lang="fr-FR" sz="2000">
                          <a:effectLst/>
                          <a:latin typeface="Arial" panose="020B0604020202020204" pitchFamily="34" charset="0"/>
                          <a:cs typeface="Arial" panose="020B0604020202020204" pitchFamily="34" charset="0"/>
                        </a:rPr>
                        <a:t>Dialogue social et communication interne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300"/>
                        </a:spcBef>
                        <a:spcAft>
                          <a:spcPts val="300"/>
                        </a:spcAft>
                      </a:pPr>
                      <a:r>
                        <a:rPr lang="fr-FR" sz="2000" b="1" dirty="0">
                          <a:effectLst/>
                          <a:latin typeface="Arial" panose="020B0604020202020204" pitchFamily="34" charset="0"/>
                          <a:cs typeface="Arial" panose="020B0604020202020204" pitchFamily="34" charset="0"/>
                        </a:rPr>
                        <a:t>Climat social général</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816111"/>
                  </a:ext>
                </a:extLst>
              </a:tr>
              <a:tr h="434553">
                <a:tc>
                  <a:txBody>
                    <a:bodyPr/>
                    <a:lstStyle/>
                    <a:p>
                      <a:pPr algn="just">
                        <a:spcBef>
                          <a:spcPts val="300"/>
                        </a:spcBef>
                        <a:spcAft>
                          <a:spcPts val="300"/>
                        </a:spcAft>
                      </a:pPr>
                      <a:r>
                        <a:rPr lang="fr-FR" sz="2000">
                          <a:effectLst/>
                          <a:latin typeface="Arial" panose="020B0604020202020204" pitchFamily="34" charset="0"/>
                          <a:cs typeface="Arial" panose="020B0604020202020204" pitchFamily="34" charset="0"/>
                        </a:rPr>
                        <a:t>Accueil et intégration des collaborateurs</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300"/>
                        </a:spcBef>
                        <a:spcAft>
                          <a:spcPts val="300"/>
                        </a:spcAft>
                      </a:pPr>
                      <a:r>
                        <a:rPr lang="fr-FR" sz="2000" b="1" dirty="0">
                          <a:effectLst/>
                          <a:latin typeface="Arial" panose="020B0604020202020204" pitchFamily="34" charset="0"/>
                          <a:cs typeface="Arial" panose="020B0604020202020204" pitchFamily="34" charset="0"/>
                        </a:rPr>
                        <a:t>Projets et outils RH</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6796662"/>
                  </a:ext>
                </a:extLst>
              </a:tr>
            </a:tbl>
          </a:graphicData>
        </a:graphic>
      </p:graphicFrame>
      <p:sp>
        <p:nvSpPr>
          <p:cNvPr id="4" name="ZoneTexte 3">
            <a:extLst>
              <a:ext uri="{FF2B5EF4-FFF2-40B4-BE49-F238E27FC236}">
                <a16:creationId xmlns:a16="http://schemas.microsoft.com/office/drawing/2014/main" id="{7DCA17F6-4CCA-8504-1728-365E26DDE477}"/>
              </a:ext>
            </a:extLst>
          </p:cNvPr>
          <p:cNvSpPr txBox="1"/>
          <p:nvPr/>
        </p:nvSpPr>
        <p:spPr>
          <a:xfrm>
            <a:off x="0" y="655192"/>
            <a:ext cx="6153782" cy="523220"/>
          </a:xfrm>
          <a:prstGeom prst="rect">
            <a:avLst/>
          </a:prstGeom>
          <a:noFill/>
        </p:spPr>
        <p:txBody>
          <a:bodyPr wrap="square">
            <a:spAutoFit/>
          </a:bodyPr>
          <a:lstStyle/>
          <a:p>
            <a:pPr algn="just">
              <a:spcBef>
                <a:spcPts val="1200"/>
              </a:spcBef>
              <a:spcAft>
                <a:spcPts val="600"/>
              </a:spcAft>
            </a:pPr>
            <a:r>
              <a:rPr lang="fr-FR" sz="2800" b="1" dirty="0">
                <a:latin typeface="Arial" panose="020B0604020202020204" pitchFamily="34" charset="0"/>
                <a:ea typeface="Times New Roman" panose="02020603050405020304" pitchFamily="18" charset="0"/>
                <a:cs typeface="Times New Roman" panose="02020603050405020304" pitchFamily="18" charset="0"/>
              </a:rPr>
              <a:t>1.3.  Critères d’évaluation</a:t>
            </a:r>
          </a:p>
        </p:txBody>
      </p:sp>
    </p:spTree>
    <p:extLst>
      <p:ext uri="{BB962C8B-B14F-4D97-AF65-F5344CB8AC3E}">
        <p14:creationId xmlns:p14="http://schemas.microsoft.com/office/powerpoint/2010/main" val="606199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127</TotalTime>
  <Words>560</Words>
  <Application>Microsoft Office PowerPoint</Application>
  <PresentationFormat>Grand écran</PresentationFormat>
  <Paragraphs>42</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Century Gothic</vt:lpstr>
      <vt:lpstr>Wingdings 3</vt:lpstr>
      <vt:lpstr>Ion</vt:lpstr>
      <vt:lpstr>Chap. 10  - Contribuer à la qualité des relations interpersonnelles</vt:lpstr>
      <vt:lpstr>Chap. 10  - Contribuer à la qualité des relations interpersonnelles</vt:lpstr>
      <vt:lpstr>Chap. 10  - Contribuer à la qualité des relations interpersonnelles</vt:lpstr>
      <vt:lpstr>Chap. 10  - Contribuer à la qualité des relations interpersonnelles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25</cp:revision>
  <dcterms:created xsi:type="dcterms:W3CDTF">2014-01-16T23:14:09Z</dcterms:created>
  <dcterms:modified xsi:type="dcterms:W3CDTF">2025-01-03T08:44:42Z</dcterms:modified>
</cp:coreProperties>
</file>