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347C2C-45F8-4495-A184-0D5703417AAD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4FC96223-3DE8-44D9-B740-ACD2F824D071}">
      <dgm:prSet phldrT="[Texte]" custT="1"/>
      <dgm:spPr/>
      <dgm:t>
        <a:bodyPr/>
        <a:lstStyle/>
        <a:p>
          <a:r>
            <a:rPr lang="fr-FR" sz="1800" b="1">
              <a:solidFill>
                <a:schemeClr val="bg1"/>
              </a:solidFill>
              <a:latin typeface="Arial Narrow" panose="020B0606020202030204" pitchFamily="34" charset="0"/>
            </a:rPr>
            <a:t>Climat social</a:t>
          </a:r>
        </a:p>
        <a:p>
          <a:r>
            <a:rPr lang="fr-FR" sz="1800" b="1">
              <a:solidFill>
                <a:schemeClr val="bg1"/>
              </a:solidFill>
              <a:latin typeface="Arial Narrow" panose="020B0606020202030204" pitchFamily="34" charset="0"/>
            </a:rPr>
            <a:t>ambiance de travail</a:t>
          </a:r>
        </a:p>
      </dgm:t>
    </dgm:pt>
    <dgm:pt modelId="{D6E429AF-2920-494D-82A7-2F3EE3FE6F77}" type="parTrans" cxnId="{41DB3448-C37F-401B-97EC-63731F20E4AF}">
      <dgm:prSet/>
      <dgm:spPr/>
      <dgm:t>
        <a:bodyPr/>
        <a:lstStyle/>
        <a:p>
          <a:endParaRPr lang="fr-FR" sz="1800" b="1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8CE691BD-800F-4B37-8426-D13116E81A50}" type="sibTrans" cxnId="{41DB3448-C37F-401B-97EC-63731F20E4AF}">
      <dgm:prSet/>
      <dgm:spPr/>
      <dgm:t>
        <a:bodyPr/>
        <a:lstStyle/>
        <a:p>
          <a:endParaRPr lang="fr-FR" sz="1800" b="1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54801402-04E2-48F5-9E18-FB33C59D9C2E}">
      <dgm:prSet phldrT="[Texte]" custT="1"/>
      <dgm:spPr/>
      <dgm:t>
        <a:bodyPr/>
        <a:lstStyle/>
        <a:p>
          <a:r>
            <a:rPr lang="fr-FR" sz="1800" b="1" dirty="0">
              <a:solidFill>
                <a:schemeClr val="bg1"/>
              </a:solidFill>
              <a:latin typeface="Arial Narrow" panose="020B0606020202030204" pitchFamily="34" charset="0"/>
            </a:rPr>
            <a:t>Organisation rigide </a:t>
          </a:r>
        </a:p>
      </dgm:t>
    </dgm:pt>
    <dgm:pt modelId="{C5025549-A349-439C-A240-0B710063C82B}" type="sibTrans" cxnId="{C2267C58-898C-4BC5-983A-C18BDBFFDF26}">
      <dgm:prSet/>
      <dgm:spPr/>
      <dgm:t>
        <a:bodyPr/>
        <a:lstStyle/>
        <a:p>
          <a:endParaRPr lang="fr-FR" sz="1800" b="1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6029C414-B35A-419F-A4B5-F1BFB723617D}" type="parTrans" cxnId="{C2267C58-898C-4BC5-983A-C18BDBFFDF26}">
      <dgm:prSet/>
      <dgm:spPr/>
      <dgm:t>
        <a:bodyPr/>
        <a:lstStyle/>
        <a:p>
          <a:endParaRPr lang="fr-FR" sz="1800" b="1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AD2C0DB7-A697-4D16-B4EA-69EB580D2E00}">
      <dgm:prSet custT="1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fr-FR" sz="1800" b="1">
              <a:solidFill>
                <a:schemeClr val="bg1"/>
              </a:solidFill>
              <a:latin typeface="Arial Narrow" panose="020B0606020202030204" pitchFamily="34" charset="0"/>
            </a:rPr>
            <a:t>Pressions des objectifs</a:t>
          </a:r>
        </a:p>
      </dgm:t>
    </dgm:pt>
    <dgm:pt modelId="{077A6B45-5830-4E8A-A183-870674BC9692}" type="parTrans" cxnId="{F5009E78-1D95-43E9-A3E8-168019B906EC}">
      <dgm:prSet/>
      <dgm:spPr/>
      <dgm:t>
        <a:bodyPr/>
        <a:lstStyle/>
        <a:p>
          <a:endParaRPr lang="fr-FR" sz="1800">
            <a:solidFill>
              <a:schemeClr val="bg1"/>
            </a:solidFill>
          </a:endParaRPr>
        </a:p>
      </dgm:t>
    </dgm:pt>
    <dgm:pt modelId="{CDB32AFA-93C2-486E-8B04-7B8F5044BE1E}" type="sibTrans" cxnId="{F5009E78-1D95-43E9-A3E8-168019B906EC}">
      <dgm:prSet/>
      <dgm:spPr/>
      <dgm:t>
        <a:bodyPr/>
        <a:lstStyle/>
        <a:p>
          <a:endParaRPr lang="fr-FR" sz="1800">
            <a:solidFill>
              <a:schemeClr val="bg1"/>
            </a:solidFill>
          </a:endParaRPr>
        </a:p>
      </dgm:t>
    </dgm:pt>
    <dgm:pt modelId="{A9A3D57C-5416-4118-A8A6-30B1B954F1A1}">
      <dgm:prSet custT="1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fr-FR" sz="1800" b="1">
              <a:solidFill>
                <a:schemeClr val="bg1"/>
              </a:solidFill>
              <a:latin typeface="Arial Narrow" panose="020B0606020202030204" pitchFamily="34" charset="0"/>
            </a:rPr>
            <a:t>Manque de formations </a:t>
          </a:r>
        </a:p>
      </dgm:t>
    </dgm:pt>
    <dgm:pt modelId="{4FD2D77C-C5E0-42E9-A68D-3997C0F7D0B0}" type="parTrans" cxnId="{810EEAD0-D672-49B1-AD8B-D578B6BBDC6B}">
      <dgm:prSet/>
      <dgm:spPr/>
      <dgm:t>
        <a:bodyPr/>
        <a:lstStyle/>
        <a:p>
          <a:endParaRPr lang="fr-FR" sz="1800">
            <a:solidFill>
              <a:schemeClr val="bg1"/>
            </a:solidFill>
          </a:endParaRPr>
        </a:p>
      </dgm:t>
    </dgm:pt>
    <dgm:pt modelId="{BC4AC189-1F1E-4DBC-A0EE-599FB414ADE1}" type="sibTrans" cxnId="{810EEAD0-D672-49B1-AD8B-D578B6BBDC6B}">
      <dgm:prSet/>
      <dgm:spPr/>
      <dgm:t>
        <a:bodyPr/>
        <a:lstStyle/>
        <a:p>
          <a:endParaRPr lang="fr-FR" sz="1800">
            <a:solidFill>
              <a:schemeClr val="bg1"/>
            </a:solidFill>
          </a:endParaRPr>
        </a:p>
      </dgm:t>
    </dgm:pt>
    <dgm:pt modelId="{3ADDCE79-7242-4414-B414-BF540C0595AA}">
      <dgm:prSet custT="1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fr-FR" sz="1800" b="1">
              <a:solidFill>
                <a:schemeClr val="bg1"/>
              </a:solidFill>
              <a:latin typeface="Arial Narrow" panose="020B0606020202030204" pitchFamily="34" charset="0"/>
            </a:rPr>
            <a:t>Manque d'attention aux tensions</a:t>
          </a:r>
        </a:p>
      </dgm:t>
    </dgm:pt>
    <dgm:pt modelId="{08B209A6-A7F6-4FB2-BACC-C63AFC214AFD}" type="parTrans" cxnId="{B8545F5C-E27F-4EB9-B256-AB459EDF6219}">
      <dgm:prSet/>
      <dgm:spPr/>
      <dgm:t>
        <a:bodyPr/>
        <a:lstStyle/>
        <a:p>
          <a:endParaRPr lang="fr-FR" sz="1800">
            <a:solidFill>
              <a:schemeClr val="bg1"/>
            </a:solidFill>
          </a:endParaRPr>
        </a:p>
      </dgm:t>
    </dgm:pt>
    <dgm:pt modelId="{F7731651-F694-46CE-9E7C-A983C57C3227}" type="sibTrans" cxnId="{B8545F5C-E27F-4EB9-B256-AB459EDF6219}">
      <dgm:prSet/>
      <dgm:spPr/>
      <dgm:t>
        <a:bodyPr/>
        <a:lstStyle/>
        <a:p>
          <a:endParaRPr lang="fr-FR" sz="1800">
            <a:solidFill>
              <a:schemeClr val="bg1"/>
            </a:solidFill>
          </a:endParaRPr>
        </a:p>
      </dgm:t>
    </dgm:pt>
    <dgm:pt modelId="{B094A8D1-FA12-45E6-9888-DBE6CC1529B6}" type="pres">
      <dgm:prSet presAssocID="{0F347C2C-45F8-4495-A184-0D5703417AA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0798FEF-0813-4E1D-B457-E1DE5F36E5AC}" type="pres">
      <dgm:prSet presAssocID="{4FC96223-3DE8-44D9-B740-ACD2F824D071}" presName="centerShape" presStyleLbl="node0" presStyleIdx="0" presStyleCnt="1"/>
      <dgm:spPr/>
    </dgm:pt>
    <dgm:pt modelId="{3CB3A2E0-8968-432B-8DDA-D3BCA0A6B839}" type="pres">
      <dgm:prSet presAssocID="{6029C414-B35A-419F-A4B5-F1BFB723617D}" presName="parTrans" presStyleLbl="bgSibTrans2D1" presStyleIdx="0" presStyleCnt="4"/>
      <dgm:spPr/>
    </dgm:pt>
    <dgm:pt modelId="{694ADCA1-DF98-4D50-A0AF-C30E4AB080B8}" type="pres">
      <dgm:prSet presAssocID="{54801402-04E2-48F5-9E18-FB33C59D9C2E}" presName="node" presStyleLbl="node1" presStyleIdx="0" presStyleCnt="4" custScaleX="107633" custRadScaleRad="104779" custRadScaleInc="-4450">
        <dgm:presLayoutVars>
          <dgm:bulletEnabled val="1"/>
        </dgm:presLayoutVars>
      </dgm:prSet>
      <dgm:spPr/>
    </dgm:pt>
    <dgm:pt modelId="{3ED5541E-C4F1-4939-A559-D3E690882DA8}" type="pres">
      <dgm:prSet presAssocID="{077A6B45-5830-4E8A-A183-870674BC9692}" presName="parTrans" presStyleLbl="bgSibTrans2D1" presStyleIdx="1" presStyleCnt="4"/>
      <dgm:spPr/>
    </dgm:pt>
    <dgm:pt modelId="{5F29A909-390C-4513-9AF8-0AF387285B6A}" type="pres">
      <dgm:prSet presAssocID="{AD2C0DB7-A697-4D16-B4EA-69EB580D2E00}" presName="node" presStyleLbl="node1" presStyleIdx="1" presStyleCnt="4">
        <dgm:presLayoutVars>
          <dgm:bulletEnabled val="1"/>
        </dgm:presLayoutVars>
      </dgm:prSet>
      <dgm:spPr/>
    </dgm:pt>
    <dgm:pt modelId="{BAD4F5D0-6693-4128-87FC-3EC95E301BC2}" type="pres">
      <dgm:prSet presAssocID="{4FD2D77C-C5E0-42E9-A68D-3997C0F7D0B0}" presName="parTrans" presStyleLbl="bgSibTrans2D1" presStyleIdx="2" presStyleCnt="4"/>
      <dgm:spPr/>
    </dgm:pt>
    <dgm:pt modelId="{14563D50-7D93-42F8-8F82-C1A6B00803AC}" type="pres">
      <dgm:prSet presAssocID="{A9A3D57C-5416-4118-A8A6-30B1B954F1A1}" presName="node" presStyleLbl="node1" presStyleIdx="2" presStyleCnt="4">
        <dgm:presLayoutVars>
          <dgm:bulletEnabled val="1"/>
        </dgm:presLayoutVars>
      </dgm:prSet>
      <dgm:spPr/>
    </dgm:pt>
    <dgm:pt modelId="{9E359C43-E3C6-4AE6-8D58-14B3727FC624}" type="pres">
      <dgm:prSet presAssocID="{08B209A6-A7F6-4FB2-BACC-C63AFC214AFD}" presName="parTrans" presStyleLbl="bgSibTrans2D1" presStyleIdx="3" presStyleCnt="4"/>
      <dgm:spPr/>
    </dgm:pt>
    <dgm:pt modelId="{E9FBA6CB-46FE-4A00-9B93-2B21141AF084}" type="pres">
      <dgm:prSet presAssocID="{3ADDCE79-7242-4414-B414-BF540C0595AA}" presName="node" presStyleLbl="node1" presStyleIdx="3" presStyleCnt="4">
        <dgm:presLayoutVars>
          <dgm:bulletEnabled val="1"/>
        </dgm:presLayoutVars>
      </dgm:prSet>
      <dgm:spPr/>
    </dgm:pt>
  </dgm:ptLst>
  <dgm:cxnLst>
    <dgm:cxn modelId="{4C4A8C0A-2265-4F40-A2E4-65B75682E293}" type="presOf" srcId="{A9A3D57C-5416-4118-A8A6-30B1B954F1A1}" destId="{14563D50-7D93-42F8-8F82-C1A6B00803AC}" srcOrd="0" destOrd="0" presId="urn:microsoft.com/office/officeart/2005/8/layout/radial4"/>
    <dgm:cxn modelId="{E3FD9E3A-B007-4FFE-BF95-5F01A0DECD3D}" type="presOf" srcId="{08B209A6-A7F6-4FB2-BACC-C63AFC214AFD}" destId="{9E359C43-E3C6-4AE6-8D58-14B3727FC624}" srcOrd="0" destOrd="0" presId="urn:microsoft.com/office/officeart/2005/8/layout/radial4"/>
    <dgm:cxn modelId="{B8545F5C-E27F-4EB9-B256-AB459EDF6219}" srcId="{4FC96223-3DE8-44D9-B740-ACD2F824D071}" destId="{3ADDCE79-7242-4414-B414-BF540C0595AA}" srcOrd="3" destOrd="0" parTransId="{08B209A6-A7F6-4FB2-BACC-C63AFC214AFD}" sibTransId="{F7731651-F694-46CE-9E7C-A983C57C3227}"/>
    <dgm:cxn modelId="{60D83460-C22C-41D4-843C-1FABB1CD54A4}" type="presOf" srcId="{4FC96223-3DE8-44D9-B740-ACD2F824D071}" destId="{60798FEF-0813-4E1D-B457-E1DE5F36E5AC}" srcOrd="0" destOrd="0" presId="urn:microsoft.com/office/officeart/2005/8/layout/radial4"/>
    <dgm:cxn modelId="{41DB3448-C37F-401B-97EC-63731F20E4AF}" srcId="{0F347C2C-45F8-4495-A184-0D5703417AAD}" destId="{4FC96223-3DE8-44D9-B740-ACD2F824D071}" srcOrd="0" destOrd="0" parTransId="{D6E429AF-2920-494D-82A7-2F3EE3FE6F77}" sibTransId="{8CE691BD-800F-4B37-8426-D13116E81A50}"/>
    <dgm:cxn modelId="{F706A76A-E8FF-4155-BA83-F7C90C3E5B2B}" type="presOf" srcId="{54801402-04E2-48F5-9E18-FB33C59D9C2E}" destId="{694ADCA1-DF98-4D50-A0AF-C30E4AB080B8}" srcOrd="0" destOrd="0" presId="urn:microsoft.com/office/officeart/2005/8/layout/radial4"/>
    <dgm:cxn modelId="{C2267C58-898C-4BC5-983A-C18BDBFFDF26}" srcId="{4FC96223-3DE8-44D9-B740-ACD2F824D071}" destId="{54801402-04E2-48F5-9E18-FB33C59D9C2E}" srcOrd="0" destOrd="0" parTransId="{6029C414-B35A-419F-A4B5-F1BFB723617D}" sibTransId="{C5025549-A349-439C-A240-0B710063C82B}"/>
    <dgm:cxn modelId="{F5009E78-1D95-43E9-A3E8-168019B906EC}" srcId="{4FC96223-3DE8-44D9-B740-ACD2F824D071}" destId="{AD2C0DB7-A697-4D16-B4EA-69EB580D2E00}" srcOrd="1" destOrd="0" parTransId="{077A6B45-5830-4E8A-A183-870674BC9692}" sibTransId="{CDB32AFA-93C2-486E-8B04-7B8F5044BE1E}"/>
    <dgm:cxn modelId="{EE4F9F7E-1F71-4FA8-A3C4-D81531C05C70}" type="presOf" srcId="{AD2C0DB7-A697-4D16-B4EA-69EB580D2E00}" destId="{5F29A909-390C-4513-9AF8-0AF387285B6A}" srcOrd="0" destOrd="0" presId="urn:microsoft.com/office/officeart/2005/8/layout/radial4"/>
    <dgm:cxn modelId="{810EEAD0-D672-49B1-AD8B-D578B6BBDC6B}" srcId="{4FC96223-3DE8-44D9-B740-ACD2F824D071}" destId="{A9A3D57C-5416-4118-A8A6-30B1B954F1A1}" srcOrd="2" destOrd="0" parTransId="{4FD2D77C-C5E0-42E9-A68D-3997C0F7D0B0}" sibTransId="{BC4AC189-1F1E-4DBC-A0EE-599FB414ADE1}"/>
    <dgm:cxn modelId="{92F8C0D3-8025-44B2-849B-419EF6A8E6CE}" type="presOf" srcId="{0F347C2C-45F8-4495-A184-0D5703417AAD}" destId="{B094A8D1-FA12-45E6-9888-DBE6CC1529B6}" srcOrd="0" destOrd="0" presId="urn:microsoft.com/office/officeart/2005/8/layout/radial4"/>
    <dgm:cxn modelId="{C3BD83D7-8D65-4623-A353-C847FB28F38B}" type="presOf" srcId="{4FD2D77C-C5E0-42E9-A68D-3997C0F7D0B0}" destId="{BAD4F5D0-6693-4128-87FC-3EC95E301BC2}" srcOrd="0" destOrd="0" presId="urn:microsoft.com/office/officeart/2005/8/layout/radial4"/>
    <dgm:cxn modelId="{E671A1DB-5465-4C36-9975-773AA25E7357}" type="presOf" srcId="{3ADDCE79-7242-4414-B414-BF540C0595AA}" destId="{E9FBA6CB-46FE-4A00-9B93-2B21141AF084}" srcOrd="0" destOrd="0" presId="urn:microsoft.com/office/officeart/2005/8/layout/radial4"/>
    <dgm:cxn modelId="{557CB9E0-DA2F-44E3-B77F-61549082772E}" type="presOf" srcId="{077A6B45-5830-4E8A-A183-870674BC9692}" destId="{3ED5541E-C4F1-4939-A559-D3E690882DA8}" srcOrd="0" destOrd="0" presId="urn:microsoft.com/office/officeart/2005/8/layout/radial4"/>
    <dgm:cxn modelId="{58B6E8FB-85E1-4D00-B6E8-7CA95F354B4A}" type="presOf" srcId="{6029C414-B35A-419F-A4B5-F1BFB723617D}" destId="{3CB3A2E0-8968-432B-8DDA-D3BCA0A6B839}" srcOrd="0" destOrd="0" presId="urn:microsoft.com/office/officeart/2005/8/layout/radial4"/>
    <dgm:cxn modelId="{C745482F-CD56-474D-ABB4-E5C4BD78928F}" type="presParOf" srcId="{B094A8D1-FA12-45E6-9888-DBE6CC1529B6}" destId="{60798FEF-0813-4E1D-B457-E1DE5F36E5AC}" srcOrd="0" destOrd="0" presId="urn:microsoft.com/office/officeart/2005/8/layout/radial4"/>
    <dgm:cxn modelId="{A5F85504-FF01-4CB9-AD36-6C4DBD9CD666}" type="presParOf" srcId="{B094A8D1-FA12-45E6-9888-DBE6CC1529B6}" destId="{3CB3A2E0-8968-432B-8DDA-D3BCA0A6B839}" srcOrd="1" destOrd="0" presId="urn:microsoft.com/office/officeart/2005/8/layout/radial4"/>
    <dgm:cxn modelId="{FE935BC9-5039-4CFD-9A54-DA807A31FDFE}" type="presParOf" srcId="{B094A8D1-FA12-45E6-9888-DBE6CC1529B6}" destId="{694ADCA1-DF98-4D50-A0AF-C30E4AB080B8}" srcOrd="2" destOrd="0" presId="urn:microsoft.com/office/officeart/2005/8/layout/radial4"/>
    <dgm:cxn modelId="{662413A2-945F-4463-A468-C7E917CC0069}" type="presParOf" srcId="{B094A8D1-FA12-45E6-9888-DBE6CC1529B6}" destId="{3ED5541E-C4F1-4939-A559-D3E690882DA8}" srcOrd="3" destOrd="0" presId="urn:microsoft.com/office/officeart/2005/8/layout/radial4"/>
    <dgm:cxn modelId="{7299C3FA-A68A-4F8F-8FE0-5DDB9CC4DAC2}" type="presParOf" srcId="{B094A8D1-FA12-45E6-9888-DBE6CC1529B6}" destId="{5F29A909-390C-4513-9AF8-0AF387285B6A}" srcOrd="4" destOrd="0" presId="urn:microsoft.com/office/officeart/2005/8/layout/radial4"/>
    <dgm:cxn modelId="{9B3E8C7F-7EC7-4A04-8450-53BBEFF36513}" type="presParOf" srcId="{B094A8D1-FA12-45E6-9888-DBE6CC1529B6}" destId="{BAD4F5D0-6693-4128-87FC-3EC95E301BC2}" srcOrd="5" destOrd="0" presId="urn:microsoft.com/office/officeart/2005/8/layout/radial4"/>
    <dgm:cxn modelId="{47ECE324-DED0-443E-BB7B-B5F18BC1CFE5}" type="presParOf" srcId="{B094A8D1-FA12-45E6-9888-DBE6CC1529B6}" destId="{14563D50-7D93-42F8-8F82-C1A6B00803AC}" srcOrd="6" destOrd="0" presId="urn:microsoft.com/office/officeart/2005/8/layout/radial4"/>
    <dgm:cxn modelId="{FB79A9DF-8F74-49AC-9905-71B77EA5FC8D}" type="presParOf" srcId="{B094A8D1-FA12-45E6-9888-DBE6CC1529B6}" destId="{9E359C43-E3C6-4AE6-8D58-14B3727FC624}" srcOrd="7" destOrd="0" presId="urn:microsoft.com/office/officeart/2005/8/layout/radial4"/>
    <dgm:cxn modelId="{B8F7E1DA-252E-46FD-87D5-4ECD2597A8A5}" type="presParOf" srcId="{B094A8D1-FA12-45E6-9888-DBE6CC1529B6}" destId="{E9FBA6CB-46FE-4A00-9B93-2B21141AF084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798FEF-0813-4E1D-B457-E1DE5F36E5AC}">
      <dsp:nvSpPr>
        <dsp:cNvPr id="0" name=""/>
        <dsp:cNvSpPr/>
      </dsp:nvSpPr>
      <dsp:spPr>
        <a:xfrm>
          <a:off x="2036293" y="1590517"/>
          <a:ext cx="1486367" cy="148636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>
              <a:solidFill>
                <a:schemeClr val="bg1"/>
              </a:solidFill>
              <a:latin typeface="Arial Narrow" panose="020B0606020202030204" pitchFamily="34" charset="0"/>
            </a:rPr>
            <a:t>Climat social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>
              <a:solidFill>
                <a:schemeClr val="bg1"/>
              </a:solidFill>
              <a:latin typeface="Arial Narrow" panose="020B0606020202030204" pitchFamily="34" charset="0"/>
            </a:rPr>
            <a:t>ambiance de travail</a:t>
          </a:r>
        </a:p>
      </dsp:txBody>
      <dsp:txXfrm>
        <a:off x="2253966" y="1808190"/>
        <a:ext cx="1051021" cy="1051021"/>
      </dsp:txXfrm>
    </dsp:sp>
    <dsp:sp modelId="{3CB3A2E0-8968-432B-8DDA-D3BCA0A6B839}">
      <dsp:nvSpPr>
        <dsp:cNvPr id="0" name=""/>
        <dsp:cNvSpPr/>
      </dsp:nvSpPr>
      <dsp:spPr>
        <a:xfrm rot="11579850">
          <a:off x="772097" y="1800417"/>
          <a:ext cx="1229271" cy="423614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4ADCA1-DF98-4D50-A0AF-C30E4AB080B8}">
      <dsp:nvSpPr>
        <dsp:cNvPr id="0" name=""/>
        <dsp:cNvSpPr/>
      </dsp:nvSpPr>
      <dsp:spPr>
        <a:xfrm>
          <a:off x="27929" y="1309168"/>
          <a:ext cx="1519830" cy="112963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bg1"/>
              </a:solidFill>
              <a:latin typeface="Arial Narrow" panose="020B0606020202030204" pitchFamily="34" charset="0"/>
            </a:rPr>
            <a:t>Organisation rigide </a:t>
          </a:r>
        </a:p>
      </dsp:txBody>
      <dsp:txXfrm>
        <a:off x="61015" y="1342254"/>
        <a:ext cx="1453658" cy="1063467"/>
      </dsp:txXfrm>
    </dsp:sp>
    <dsp:sp modelId="{3ED5541E-C4F1-4939-A559-D3E690882DA8}">
      <dsp:nvSpPr>
        <dsp:cNvPr id="0" name=""/>
        <dsp:cNvSpPr/>
      </dsp:nvSpPr>
      <dsp:spPr>
        <a:xfrm rot="14700000">
          <a:off x="1625599" y="871019"/>
          <a:ext cx="1141171" cy="423614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2136661"/>
            <a:satOff val="-3512"/>
            <a:lumOff val="-13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29A909-390C-4513-9AF8-0AF387285B6A}">
      <dsp:nvSpPr>
        <dsp:cNvPr id="0" name=""/>
        <dsp:cNvSpPr/>
      </dsp:nvSpPr>
      <dsp:spPr>
        <a:xfrm>
          <a:off x="1249020" y="881"/>
          <a:ext cx="1412048" cy="1129639"/>
        </a:xfrm>
        <a:prstGeom prst="roundRect">
          <a:avLst>
            <a:gd name="adj" fmla="val 10000"/>
          </a:avLst>
        </a:prstGeom>
        <a:solidFill>
          <a:schemeClr val="accent5">
            <a:hueOff val="-2136661"/>
            <a:satOff val="-3512"/>
            <a:lumOff val="-13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fr-FR" sz="1800" b="1" kern="1200">
              <a:solidFill>
                <a:schemeClr val="bg1"/>
              </a:solidFill>
              <a:latin typeface="Arial Narrow" panose="020B0606020202030204" pitchFamily="34" charset="0"/>
            </a:rPr>
            <a:t>Pressions des objectifs</a:t>
          </a:r>
        </a:p>
      </dsp:txBody>
      <dsp:txXfrm>
        <a:off x="1282106" y="33967"/>
        <a:ext cx="1345876" cy="1063467"/>
      </dsp:txXfrm>
    </dsp:sp>
    <dsp:sp modelId="{BAD4F5D0-6693-4128-87FC-3EC95E301BC2}">
      <dsp:nvSpPr>
        <dsp:cNvPr id="0" name=""/>
        <dsp:cNvSpPr/>
      </dsp:nvSpPr>
      <dsp:spPr>
        <a:xfrm rot="17700000">
          <a:off x="2792183" y="871019"/>
          <a:ext cx="1141171" cy="423614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4273322"/>
            <a:satOff val="-7025"/>
            <a:lumOff val="-26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563D50-7D93-42F8-8F82-C1A6B00803AC}">
      <dsp:nvSpPr>
        <dsp:cNvPr id="0" name=""/>
        <dsp:cNvSpPr/>
      </dsp:nvSpPr>
      <dsp:spPr>
        <a:xfrm>
          <a:off x="2897885" y="881"/>
          <a:ext cx="1412048" cy="1129639"/>
        </a:xfrm>
        <a:prstGeom prst="roundRect">
          <a:avLst>
            <a:gd name="adj" fmla="val 10000"/>
          </a:avLst>
        </a:prstGeom>
        <a:solidFill>
          <a:schemeClr val="accent5">
            <a:hueOff val="-4273322"/>
            <a:satOff val="-7025"/>
            <a:lumOff val="-26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fr-FR" sz="1800" b="1" kern="1200">
              <a:solidFill>
                <a:schemeClr val="bg1"/>
              </a:solidFill>
              <a:latin typeface="Arial Narrow" panose="020B0606020202030204" pitchFamily="34" charset="0"/>
            </a:rPr>
            <a:t>Manque de formations </a:t>
          </a:r>
        </a:p>
      </dsp:txBody>
      <dsp:txXfrm>
        <a:off x="2930971" y="33967"/>
        <a:ext cx="1345876" cy="1063467"/>
      </dsp:txXfrm>
    </dsp:sp>
    <dsp:sp modelId="{9E359C43-E3C6-4AE6-8D58-14B3727FC624}">
      <dsp:nvSpPr>
        <dsp:cNvPr id="0" name=""/>
        <dsp:cNvSpPr/>
      </dsp:nvSpPr>
      <dsp:spPr>
        <a:xfrm rot="20700000">
          <a:off x="3542049" y="1764675"/>
          <a:ext cx="1141171" cy="423614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6409983"/>
            <a:satOff val="-10537"/>
            <a:lumOff val="-39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FBA6CB-46FE-4A00-9B93-2B21141AF084}">
      <dsp:nvSpPr>
        <dsp:cNvPr id="0" name=""/>
        <dsp:cNvSpPr/>
      </dsp:nvSpPr>
      <dsp:spPr>
        <a:xfrm>
          <a:off x="3957754" y="1263984"/>
          <a:ext cx="1412048" cy="1129639"/>
        </a:xfrm>
        <a:prstGeom prst="roundRect">
          <a:avLst>
            <a:gd name="adj" fmla="val 10000"/>
          </a:avLst>
        </a:prstGeom>
        <a:solidFill>
          <a:schemeClr val="accent5">
            <a:hueOff val="-6409983"/>
            <a:satOff val="-10537"/>
            <a:lumOff val="-39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fr-FR" sz="1800" b="1" kern="1200">
              <a:solidFill>
                <a:schemeClr val="bg1"/>
              </a:solidFill>
              <a:latin typeface="Arial Narrow" panose="020B0606020202030204" pitchFamily="34" charset="0"/>
            </a:rPr>
            <a:t>Manque d'attention aux tensions</a:t>
          </a:r>
        </a:p>
      </dsp:txBody>
      <dsp:txXfrm>
        <a:off x="3990840" y="1297070"/>
        <a:ext cx="1345876" cy="10634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02/01/2025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6013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02/01/2025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1787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02/01/2025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5069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02/01/2025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859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02/01/2025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3107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02/01/2025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8828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02/01/2025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0677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02/01/2025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7213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02/01/2025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7400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02/01/2025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5450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02/01/2025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035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02/01/2025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4589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02/01/2025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8811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02/01/2025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2564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02/01/2025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1003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02/01/2025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886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02/01/2025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3990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6367CA6-DE09-4763-9ADC-881E8981A047}" type="datetimeFigureOut">
              <a:rPr lang="fr-FR" smtClean="0"/>
              <a:t>02/01/2025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41556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" y="76202"/>
            <a:ext cx="12015538" cy="539949"/>
          </a:xfrm>
        </p:spPr>
        <p:txBody>
          <a:bodyPr>
            <a:normAutofit/>
          </a:bodyPr>
          <a:lstStyle/>
          <a:p>
            <a:r>
              <a:rPr lang="fr-FR" sz="2600" b="1" dirty="0">
                <a:latin typeface="Arial" panose="020B0604020202020204" pitchFamily="34" charset="0"/>
                <a:cs typeface="Arial" panose="020B0604020202020204" pitchFamily="34" charset="0"/>
              </a:rPr>
              <a:t>Chap. 10 – Contribuer à la qualité des relations interpersonnelles</a:t>
            </a:r>
            <a:endParaRPr lang="fr-FR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-1" y="637855"/>
            <a:ext cx="11319493" cy="53994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Problématique</a:t>
            </a:r>
            <a:endParaRPr lang="fr-FR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7049" y="2012779"/>
            <a:ext cx="7566185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  <a:tabLst>
                <a:tab pos="4659630" algn="l"/>
                <a:tab pos="5300345" algn="l"/>
              </a:tabLst>
            </a:pP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relations interpersonnelles en entreprise reposent sur la </a:t>
            </a:r>
            <a:r>
              <a:rPr lang="fr-FR" sz="2400" b="1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nécessité d’équilibrer les exigences organisationnelles et le respect des besoins humains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algn="ctr">
              <a:spcBef>
                <a:spcPts val="1800"/>
              </a:spcBef>
              <a:tabLst>
                <a:tab pos="4659630" algn="l"/>
                <a:tab pos="5300345" algn="l"/>
              </a:tabLst>
            </a:pP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afin de créer un cadre propice à l’épanouissement individuel et collectif.</a:t>
            </a:r>
          </a:p>
          <a:p>
            <a:pPr>
              <a:spcBef>
                <a:spcPts val="1800"/>
              </a:spcBef>
              <a:tabLst>
                <a:tab pos="4659630" algn="l"/>
                <a:tab pos="5300345" algn="l"/>
              </a:tabLst>
            </a:pP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Ces relations jouent un rôle crucial pour le bon fonctionnement des équipes, la productivité et le bien-être des employés. </a:t>
            </a:r>
          </a:p>
        </p:txBody>
      </p:sp>
      <p:pic>
        <p:nvPicPr>
          <p:cNvPr id="8" name="Image 7" descr="Une image contenant habits, personne, homme, meubles&#10;&#10;Description générée automatiquement">
            <a:extLst>
              <a:ext uri="{FF2B5EF4-FFF2-40B4-BE49-F238E27FC236}">
                <a16:creationId xmlns:a16="http://schemas.microsoft.com/office/drawing/2014/main" id="{9268D525-EB28-2130-921B-F289B1B8A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814" y="1828801"/>
            <a:ext cx="4026134" cy="383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9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D0241E-558C-134E-1171-1AC44F92F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8B35D3-A661-8ACB-0675-47D1D36EF9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76202"/>
            <a:ext cx="12015538" cy="539949"/>
          </a:xfrm>
        </p:spPr>
        <p:txBody>
          <a:bodyPr>
            <a:normAutofit/>
          </a:bodyPr>
          <a:lstStyle/>
          <a:p>
            <a:r>
              <a:rPr lang="fr-FR" sz="2600" b="1" dirty="0">
                <a:latin typeface="Arial" panose="020B0604020202020204" pitchFamily="34" charset="0"/>
                <a:cs typeface="Arial" panose="020B0604020202020204" pitchFamily="34" charset="0"/>
              </a:rPr>
              <a:t>Chap. 10 – Contribuer à la qualité des relations interpersonnelles</a:t>
            </a:r>
            <a:endParaRPr lang="fr-FR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94351B0E-3E00-FF3A-9528-8A4F0BBCFF01}"/>
              </a:ext>
            </a:extLst>
          </p:cNvPr>
          <p:cNvSpPr txBox="1">
            <a:spLocks/>
          </p:cNvSpPr>
          <p:nvPr/>
        </p:nvSpPr>
        <p:spPr>
          <a:xfrm>
            <a:off x="-1" y="637855"/>
            <a:ext cx="11319493" cy="53994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Problématique</a:t>
            </a:r>
            <a:endParaRPr lang="fr-FR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C98E1D-9458-F22A-200D-71AD37F098EE}"/>
              </a:ext>
            </a:extLst>
          </p:cNvPr>
          <p:cNvSpPr/>
          <p:nvPr/>
        </p:nvSpPr>
        <p:spPr>
          <a:xfrm>
            <a:off x="143126" y="1533009"/>
            <a:ext cx="6474356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800"/>
              </a:spcAft>
              <a:tabLst>
                <a:tab pos="4659630" algn="l"/>
                <a:tab pos="5300345" algn="l"/>
              </a:tabLst>
            </a:pP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y parvenir il est indispensable de développer et maintenir des relations interpersonnelles de qualité dans un environnement professionnel marqué par : </a:t>
            </a:r>
          </a:p>
          <a:p>
            <a:pPr marL="719138" indent="-342900">
              <a:buFont typeface="Arial" panose="020B0604020202020204" pitchFamily="34" charset="0"/>
              <a:buChar char="•"/>
              <a:tabLst>
                <a:tab pos="4659630" algn="l"/>
                <a:tab pos="5300345" algn="l"/>
              </a:tabLst>
            </a:pP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personnalités différentes,</a:t>
            </a:r>
          </a:p>
          <a:p>
            <a:pPr marL="719138" indent="-342900">
              <a:buFont typeface="Arial" panose="020B0604020202020204" pitchFamily="34" charset="0"/>
              <a:buChar char="•"/>
              <a:tabLst>
                <a:tab pos="4659630" algn="l"/>
                <a:tab pos="5300345" algn="l"/>
              </a:tabLst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attentes personnelles,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719138" indent="-342900">
              <a:buFont typeface="Arial" panose="020B0604020202020204" pitchFamily="34" charset="0"/>
              <a:buChar char="•"/>
              <a:tabLst>
                <a:tab pos="4659630" algn="l"/>
                <a:tab pos="5300345" algn="l"/>
              </a:tabLst>
            </a:pP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pressions organisationnelles </a:t>
            </a:r>
          </a:p>
          <a:p>
            <a:pPr marL="719138" indent="-342900">
              <a:buFont typeface="Arial" panose="020B0604020202020204" pitchFamily="34" charset="0"/>
              <a:buChar char="•"/>
              <a:tabLst>
                <a:tab pos="4659630" algn="l"/>
                <a:tab pos="5300345" algn="l"/>
              </a:tabLst>
            </a:pP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enjeux de communication, </a:t>
            </a:r>
          </a:p>
          <a:p>
            <a:pPr algn="ctr">
              <a:spcBef>
                <a:spcPts val="1200"/>
              </a:spcBef>
              <a:tabLst>
                <a:tab pos="4659630" algn="l"/>
                <a:tab pos="5300345" algn="l"/>
              </a:tabLst>
            </a:pP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afin de </a:t>
            </a:r>
            <a:r>
              <a:rPr lang="fr-FR" sz="2400" b="1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favoriser la collaboration, la satisfaction des employés, et la performance collective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E8CC9DAA-A05D-E21B-9D14-FA8813B1C7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9818675"/>
              </p:ext>
            </p:extLst>
          </p:nvPr>
        </p:nvGraphicFramePr>
        <p:xfrm>
          <a:off x="6409467" y="2191791"/>
          <a:ext cx="5505064" cy="3077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602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107</TotalTime>
  <Words>148</Words>
  <Application>Microsoft Office PowerPoint</Application>
  <PresentationFormat>Grand écran</PresentationFormat>
  <Paragraphs>19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Arial</vt:lpstr>
      <vt:lpstr>Arial Narrow</vt:lpstr>
      <vt:lpstr>Century Gothic</vt:lpstr>
      <vt:lpstr>Symbol</vt:lpstr>
      <vt:lpstr>Wingdings 3</vt:lpstr>
      <vt:lpstr>Ion</vt:lpstr>
      <vt:lpstr>Chap. 10 – Contribuer à la qualité des relations interpersonnelles</vt:lpstr>
      <vt:lpstr>Chap. 10 – Contribuer à la qualité des relations interpersonnelles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A41. Organisation et amélioration du travail administratif   412.  La collecte d'information </dc:title>
  <dc:creator>Claude Terrier</dc:creator>
  <cp:lastModifiedBy>Claude Terrier</cp:lastModifiedBy>
  <cp:revision>20</cp:revision>
  <dcterms:created xsi:type="dcterms:W3CDTF">2014-01-16T23:14:09Z</dcterms:created>
  <dcterms:modified xsi:type="dcterms:W3CDTF">2025-01-02T22:44:51Z</dcterms:modified>
</cp:coreProperties>
</file>